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xml" ContentType="application/vnd.openxmlformats-officedocument.presentationml.notesSlide+xml"/>
  <Override PartName="/ppt/charts/chart19.xml" ContentType="application/vnd.openxmlformats-officedocument.drawingml.chart+xml"/>
  <Override PartName="/ppt/drawings/drawing2.xml" ContentType="application/vnd.openxmlformats-officedocument.drawingml.chartshapes+xml"/>
  <Override PartName="/ppt/charts/chart20.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57" r:id="rId3"/>
    <p:sldId id="259" r:id="rId4"/>
    <p:sldId id="260" r:id="rId5"/>
    <p:sldId id="267" r:id="rId6"/>
    <p:sldId id="268" r:id="rId7"/>
    <p:sldId id="288" r:id="rId8"/>
    <p:sldId id="262" r:id="rId9"/>
    <p:sldId id="261" r:id="rId10"/>
    <p:sldId id="263" r:id="rId11"/>
    <p:sldId id="264" r:id="rId12"/>
    <p:sldId id="265" r:id="rId13"/>
    <p:sldId id="289" r:id="rId14"/>
    <p:sldId id="269" r:id="rId15"/>
    <p:sldId id="291" r:id="rId16"/>
    <p:sldId id="292" r:id="rId17"/>
    <p:sldId id="342" r:id="rId18"/>
    <p:sldId id="343" r:id="rId19"/>
    <p:sldId id="341" r:id="rId20"/>
    <p:sldId id="270" r:id="rId21"/>
    <p:sldId id="303" r:id="rId22"/>
    <p:sldId id="271" r:id="rId23"/>
    <p:sldId id="340" r:id="rId24"/>
    <p:sldId id="339" r:id="rId25"/>
    <p:sldId id="338" r:id="rId26"/>
    <p:sldId id="337" r:id="rId27"/>
    <p:sldId id="336" r:id="rId28"/>
    <p:sldId id="355" r:id="rId29"/>
    <p:sldId id="310" r:id="rId30"/>
    <p:sldId id="311" r:id="rId31"/>
    <p:sldId id="312" r:id="rId32"/>
    <p:sldId id="272" r:id="rId33"/>
    <p:sldId id="309" r:id="rId34"/>
    <p:sldId id="274" r:id="rId35"/>
    <p:sldId id="351" r:id="rId36"/>
    <p:sldId id="277" r:id="rId37"/>
    <p:sldId id="279" r:id="rId38"/>
    <p:sldId id="286" r:id="rId39"/>
    <p:sldId id="344" r:id="rId40"/>
    <p:sldId id="285" r:id="rId41"/>
    <p:sldId id="287" r:id="rId42"/>
    <p:sldId id="280" r:id="rId43"/>
    <p:sldId id="329" r:id="rId44"/>
    <p:sldId id="330" r:id="rId45"/>
    <p:sldId id="331" r:id="rId46"/>
    <p:sldId id="332" r:id="rId47"/>
    <p:sldId id="282" r:id="rId48"/>
    <p:sldId id="333" r:id="rId49"/>
    <p:sldId id="266" r:id="rId50"/>
    <p:sldId id="347" r:id="rId51"/>
    <p:sldId id="348" r:id="rId52"/>
    <p:sldId id="349" r:id="rId53"/>
    <p:sldId id="350" r:id="rId54"/>
    <p:sldId id="352" r:id="rId55"/>
    <p:sldId id="353" r:id="rId56"/>
    <p:sldId id="354" r:id="rId57"/>
    <p:sldId id="327" r:id="rId58"/>
    <p:sldId id="328" r:id="rId59"/>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9" autoAdjust="0"/>
  </p:normalViewPr>
  <p:slideViewPr>
    <p:cSldViewPr>
      <p:cViewPr>
        <p:scale>
          <a:sx n="100" d="100"/>
          <a:sy n="100" d="100"/>
        </p:scale>
        <p:origin x="-29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3"/>
              <c:tx>
                <c:rich>
                  <a:bodyPr/>
                  <a:lstStyle/>
                  <a:p>
                    <a:pPr>
                      <a:defRPr sz="1600" b="1">
                        <a:latin typeface="+mn-ea"/>
                        <a:ea typeface="+mn-ea"/>
                      </a:defRPr>
                    </a:pPr>
                    <a:r>
                      <a:rPr lang="zh-TW" altLang="en-US" dirty="0">
                        <a:latin typeface="ＭＳ ゴシック" panose="020B0609070205080204" pitchFamily="49" charset="-128"/>
                        <a:ea typeface="ＭＳ ゴシック" panose="020B0609070205080204" pitchFamily="49" charset="-128"/>
                      </a:rPr>
                      <a:t>余熱利用施設</a:t>
                    </a:r>
                    <a:r>
                      <a:rPr lang="en-US" altLang="zh-TW" dirty="0" smtClean="0">
                        <a:latin typeface="ＭＳ ゴシック" panose="020B0609070205080204" pitchFamily="49" charset="-128"/>
                        <a:ea typeface="ＭＳ ゴシック" panose="020B0609070205080204" pitchFamily="49" charset="-128"/>
                      </a:rPr>
                      <a:t>,8</a:t>
                    </a:r>
                    <a:endParaRPr lang="en-US" altLang="zh-TW" dirty="0">
                      <a:latin typeface="ＭＳ ゴシック" panose="020B0609070205080204" pitchFamily="49" charset="-128"/>
                      <a:ea typeface="ＭＳ ゴシック" panose="020B0609070205080204" pitchFamily="49" charset="-128"/>
                    </a:endParaRPr>
                  </a:p>
                </c:rich>
              </c:tx>
              <c:spPr/>
              <c:showLegendKey val="0"/>
              <c:showVal val="1"/>
              <c:showCatName val="1"/>
              <c:showSerName val="0"/>
              <c:showPercent val="0"/>
              <c:showBubbleSize val="0"/>
            </c:dLbl>
            <c:txPr>
              <a:bodyPr/>
              <a:lstStyle/>
              <a:p>
                <a:pPr>
                  <a:defRPr sz="1600" b="1"/>
                </a:pPr>
                <a:endParaRPr lang="ja-JP"/>
              </a:p>
            </c:txPr>
            <c:showLegendKey val="0"/>
            <c:showVal val="1"/>
            <c:showCatName val="1"/>
            <c:showSerName val="0"/>
            <c:showPercent val="0"/>
            <c:showBubbleSize val="0"/>
            <c:showLeaderLines val="1"/>
          </c:dLbls>
          <c:cat>
            <c:strRef>
              <c:f>Sheet9!$A$3:$A$18</c:f>
              <c:strCache>
                <c:ptCount val="16"/>
                <c:pt idx="0">
                  <c:v>教育・文化施設</c:v>
                </c:pt>
                <c:pt idx="1">
                  <c:v>公的住宅</c:v>
                </c:pt>
                <c:pt idx="2">
                  <c:v>給食センター</c:v>
                </c:pt>
                <c:pt idx="3">
                  <c:v>複合施設</c:v>
                </c:pt>
                <c:pt idx="4">
                  <c:v>庁舎</c:v>
                </c:pt>
                <c:pt idx="5">
                  <c:v>廃棄物</c:v>
                </c:pt>
                <c:pt idx="6">
                  <c:v>浄化槽</c:v>
                </c:pt>
                <c:pt idx="7">
                  <c:v>福祉施設</c:v>
                </c:pt>
                <c:pt idx="8">
                  <c:v>病院</c:v>
                </c:pt>
                <c:pt idx="9">
                  <c:v>駐車場</c:v>
                </c:pt>
                <c:pt idx="10">
                  <c:v>浄水場</c:v>
                </c:pt>
                <c:pt idx="11">
                  <c:v>火葬場</c:v>
                </c:pt>
                <c:pt idx="12">
                  <c:v>観光施設</c:v>
                </c:pt>
                <c:pt idx="13">
                  <c:v>余熱利用施設</c:v>
                </c:pt>
                <c:pt idx="14">
                  <c:v>下水施設</c:v>
                </c:pt>
                <c:pt idx="15">
                  <c:v>その他</c:v>
                </c:pt>
              </c:strCache>
            </c:strRef>
          </c:cat>
          <c:val>
            <c:numRef>
              <c:f>Sheet9!$B$3:$B$18</c:f>
              <c:numCache>
                <c:formatCode>General</c:formatCode>
                <c:ptCount val="16"/>
                <c:pt idx="0">
                  <c:v>117</c:v>
                </c:pt>
                <c:pt idx="1">
                  <c:v>85</c:v>
                </c:pt>
                <c:pt idx="2">
                  <c:v>43</c:v>
                </c:pt>
                <c:pt idx="3">
                  <c:v>40</c:v>
                </c:pt>
                <c:pt idx="4">
                  <c:v>37</c:v>
                </c:pt>
                <c:pt idx="5">
                  <c:v>27</c:v>
                </c:pt>
                <c:pt idx="6">
                  <c:v>19</c:v>
                </c:pt>
                <c:pt idx="7">
                  <c:v>15</c:v>
                </c:pt>
                <c:pt idx="8">
                  <c:v>14</c:v>
                </c:pt>
                <c:pt idx="9">
                  <c:v>13</c:v>
                </c:pt>
                <c:pt idx="10">
                  <c:v>11</c:v>
                </c:pt>
                <c:pt idx="11">
                  <c:v>11</c:v>
                </c:pt>
                <c:pt idx="12">
                  <c:v>9</c:v>
                </c:pt>
                <c:pt idx="13">
                  <c:v>8</c:v>
                </c:pt>
                <c:pt idx="14">
                  <c:v>7</c:v>
                </c:pt>
                <c:pt idx="15">
                  <c:v>68</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加算方式における加点要素の割合</a:t>
            </a:r>
            <a:endParaRPr lang="en-US" altLang="ja-JP"/>
          </a:p>
        </c:rich>
      </c:tx>
      <c:overlay val="0"/>
    </c:title>
    <c:autoTitleDeleted val="0"/>
    <c:plotArea>
      <c:layout/>
      <c:pieChart>
        <c:varyColors val="1"/>
        <c:ser>
          <c:idx val="0"/>
          <c:order val="0"/>
          <c:dLbls>
            <c:txPr>
              <a:bodyPr/>
              <a:lstStyle/>
              <a:p>
                <a:pPr>
                  <a:defRPr sz="1600" b="1"/>
                </a:pPr>
                <a:endParaRPr lang="ja-JP"/>
              </a:p>
            </c:txPr>
            <c:showLegendKey val="0"/>
            <c:showVal val="0"/>
            <c:showCatName val="1"/>
            <c:showSerName val="0"/>
            <c:showPercent val="1"/>
            <c:showBubbleSize val="0"/>
            <c:showLeaderLines val="1"/>
          </c:dLbls>
          <c:cat>
            <c:strRef>
              <c:f>Sheet7!$D$3:$D$7</c:f>
              <c:strCache>
                <c:ptCount val="5"/>
                <c:pt idx="0">
                  <c:v>40％以下</c:v>
                </c:pt>
                <c:pt idx="1">
                  <c:v>41～50％</c:v>
                </c:pt>
                <c:pt idx="2">
                  <c:v>51～60％</c:v>
                </c:pt>
                <c:pt idx="3">
                  <c:v>61～70％</c:v>
                </c:pt>
                <c:pt idx="4">
                  <c:v>70％超</c:v>
                </c:pt>
              </c:strCache>
            </c:strRef>
          </c:cat>
          <c:val>
            <c:numRef>
              <c:f>Sheet7!$E$3:$E$7</c:f>
              <c:numCache>
                <c:formatCode>General</c:formatCode>
                <c:ptCount val="5"/>
                <c:pt idx="0">
                  <c:v>35</c:v>
                </c:pt>
                <c:pt idx="1">
                  <c:v>75</c:v>
                </c:pt>
                <c:pt idx="2">
                  <c:v>82</c:v>
                </c:pt>
                <c:pt idx="3">
                  <c:v>89</c:v>
                </c:pt>
                <c:pt idx="4">
                  <c:v>49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除算方式における加点要素の割合</a:t>
            </a:r>
          </a:p>
        </c:rich>
      </c:tx>
      <c:overlay val="0"/>
    </c:title>
    <c:autoTitleDeleted val="0"/>
    <c:plotArea>
      <c:layout/>
      <c:pieChart>
        <c:varyColors val="1"/>
        <c:ser>
          <c:idx val="0"/>
          <c:order val="0"/>
          <c:dLbls>
            <c:dLbl>
              <c:idx val="3"/>
              <c:layout>
                <c:manualLayout>
                  <c:x val="-8.5637139107611546E-2"/>
                  <c:y val="8.2563065033537469E-2"/>
                </c:manualLayout>
              </c:layout>
              <c:showLegendKey val="0"/>
              <c:showVal val="0"/>
              <c:showCatName val="1"/>
              <c:showSerName val="0"/>
              <c:showPercent val="1"/>
              <c:showBubbleSize val="0"/>
            </c:dLbl>
            <c:dLbl>
              <c:idx val="4"/>
              <c:layout>
                <c:manualLayout>
                  <c:x val="-5.6531933508311462E-2"/>
                  <c:y val="1.7488699329250509E-2"/>
                </c:manualLayout>
              </c:layout>
              <c:showLegendKey val="0"/>
              <c:showVal val="0"/>
              <c:showCatName val="1"/>
              <c:showSerName val="0"/>
              <c:showPercent val="1"/>
              <c:showBubbleSize val="0"/>
            </c:dLbl>
            <c:txPr>
              <a:bodyPr/>
              <a:lstStyle/>
              <a:p>
                <a:pPr>
                  <a:defRPr sz="1600" b="1"/>
                </a:pPr>
                <a:endParaRPr lang="ja-JP"/>
              </a:p>
            </c:txPr>
            <c:showLegendKey val="0"/>
            <c:showVal val="0"/>
            <c:showCatName val="1"/>
            <c:showSerName val="0"/>
            <c:showPercent val="1"/>
            <c:showBubbleSize val="0"/>
            <c:showLeaderLines val="1"/>
          </c:dLbls>
          <c:cat>
            <c:strRef>
              <c:f>Sheet7!$A$11:$A$15</c:f>
              <c:strCache>
                <c:ptCount val="5"/>
                <c:pt idx="0">
                  <c:v>30％以下</c:v>
                </c:pt>
                <c:pt idx="1">
                  <c:v>31～40％</c:v>
                </c:pt>
                <c:pt idx="2">
                  <c:v>41～50％</c:v>
                </c:pt>
                <c:pt idx="3">
                  <c:v>51～60％</c:v>
                </c:pt>
                <c:pt idx="4">
                  <c:v>60％超</c:v>
                </c:pt>
              </c:strCache>
            </c:strRef>
          </c:cat>
          <c:val>
            <c:numRef>
              <c:f>Sheet7!$B$11:$B$15</c:f>
              <c:numCache>
                <c:formatCode>General</c:formatCode>
                <c:ptCount val="5"/>
                <c:pt idx="0">
                  <c:v>7</c:v>
                </c:pt>
                <c:pt idx="1">
                  <c:v>29</c:v>
                </c:pt>
                <c:pt idx="2">
                  <c:v>16</c:v>
                </c:pt>
                <c:pt idx="3">
                  <c:v>4</c:v>
                </c:pt>
                <c:pt idx="4">
                  <c:v>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Sheet19!$C$2</c:f>
              <c:strCache>
                <c:ptCount val="1"/>
                <c:pt idx="0">
                  <c:v>加算60%</c:v>
                </c:pt>
              </c:strCache>
            </c:strRef>
          </c:tx>
          <c:marker>
            <c:symbol val="none"/>
          </c:marker>
          <c:cat>
            <c:strRef>
              <c:f>Sheet19!$B$3:$B$8</c:f>
              <c:strCache>
                <c:ptCount val="6"/>
                <c:pt idx="0">
                  <c:v>同点</c:v>
                </c:pt>
                <c:pt idx="1">
                  <c:v>9割</c:v>
                </c:pt>
                <c:pt idx="2">
                  <c:v>8割</c:v>
                </c:pt>
                <c:pt idx="3">
                  <c:v>7割</c:v>
                </c:pt>
                <c:pt idx="4">
                  <c:v>6割</c:v>
                </c:pt>
                <c:pt idx="5">
                  <c:v>5割</c:v>
                </c:pt>
              </c:strCache>
            </c:strRef>
          </c:cat>
          <c:val>
            <c:numRef>
              <c:f>Sheet19!$C$3:$C$8</c:f>
              <c:numCache>
                <c:formatCode>General</c:formatCode>
                <c:ptCount val="6"/>
                <c:pt idx="0">
                  <c:v>1</c:v>
                </c:pt>
                <c:pt idx="1">
                  <c:v>0.86956521739130432</c:v>
                </c:pt>
                <c:pt idx="2">
                  <c:v>0.76923076923076927</c:v>
                </c:pt>
                <c:pt idx="3">
                  <c:v>0.68965517241379315</c:v>
                </c:pt>
                <c:pt idx="4">
                  <c:v>0.625</c:v>
                </c:pt>
                <c:pt idx="5">
                  <c:v>0.57142857142857151</c:v>
                </c:pt>
              </c:numCache>
            </c:numRef>
          </c:val>
          <c:smooth val="0"/>
        </c:ser>
        <c:ser>
          <c:idx val="1"/>
          <c:order val="1"/>
          <c:tx>
            <c:strRef>
              <c:f>Sheet19!$D$2</c:f>
              <c:strCache>
                <c:ptCount val="1"/>
                <c:pt idx="0">
                  <c:v>除算60%</c:v>
                </c:pt>
              </c:strCache>
            </c:strRef>
          </c:tx>
          <c:marker>
            <c:symbol val="none"/>
          </c:marker>
          <c:cat>
            <c:strRef>
              <c:f>Sheet19!$B$3:$B$8</c:f>
              <c:strCache>
                <c:ptCount val="6"/>
                <c:pt idx="0">
                  <c:v>同点</c:v>
                </c:pt>
                <c:pt idx="1">
                  <c:v>9割</c:v>
                </c:pt>
                <c:pt idx="2">
                  <c:v>8割</c:v>
                </c:pt>
                <c:pt idx="3">
                  <c:v>7割</c:v>
                </c:pt>
                <c:pt idx="4">
                  <c:v>6割</c:v>
                </c:pt>
                <c:pt idx="5">
                  <c:v>5割</c:v>
                </c:pt>
              </c:strCache>
            </c:strRef>
          </c:cat>
          <c:val>
            <c:numRef>
              <c:f>Sheet19!$D$3:$D$8</c:f>
              <c:numCache>
                <c:formatCode>General</c:formatCode>
                <c:ptCount val="6"/>
                <c:pt idx="0">
                  <c:v>1</c:v>
                </c:pt>
                <c:pt idx="1">
                  <c:v>0.94</c:v>
                </c:pt>
                <c:pt idx="2">
                  <c:v>0.88</c:v>
                </c:pt>
                <c:pt idx="3">
                  <c:v>0.82</c:v>
                </c:pt>
                <c:pt idx="4">
                  <c:v>0.76</c:v>
                </c:pt>
                <c:pt idx="5">
                  <c:v>0.7</c:v>
                </c:pt>
              </c:numCache>
            </c:numRef>
          </c:val>
          <c:smooth val="0"/>
        </c:ser>
        <c:ser>
          <c:idx val="2"/>
          <c:order val="2"/>
          <c:tx>
            <c:strRef>
              <c:f>Sheet19!$E$2</c:f>
              <c:strCache>
                <c:ptCount val="1"/>
                <c:pt idx="0">
                  <c:v>除算40%</c:v>
                </c:pt>
              </c:strCache>
            </c:strRef>
          </c:tx>
          <c:marker>
            <c:symbol val="none"/>
          </c:marker>
          <c:cat>
            <c:strRef>
              <c:f>Sheet19!$B$3:$B$8</c:f>
              <c:strCache>
                <c:ptCount val="6"/>
                <c:pt idx="0">
                  <c:v>同点</c:v>
                </c:pt>
                <c:pt idx="1">
                  <c:v>9割</c:v>
                </c:pt>
                <c:pt idx="2">
                  <c:v>8割</c:v>
                </c:pt>
                <c:pt idx="3">
                  <c:v>7割</c:v>
                </c:pt>
                <c:pt idx="4">
                  <c:v>6割</c:v>
                </c:pt>
                <c:pt idx="5">
                  <c:v>5割</c:v>
                </c:pt>
              </c:strCache>
            </c:strRef>
          </c:cat>
          <c:val>
            <c:numRef>
              <c:f>Sheet19!$E$3:$E$8</c:f>
              <c:numCache>
                <c:formatCode>General</c:formatCode>
                <c:ptCount val="6"/>
                <c:pt idx="0">
                  <c:v>1</c:v>
                </c:pt>
                <c:pt idx="1">
                  <c:v>0.96</c:v>
                </c:pt>
                <c:pt idx="2">
                  <c:v>0.92</c:v>
                </c:pt>
                <c:pt idx="3">
                  <c:v>0.88</c:v>
                </c:pt>
                <c:pt idx="4">
                  <c:v>0.84</c:v>
                </c:pt>
                <c:pt idx="5">
                  <c:v>0.8</c:v>
                </c:pt>
              </c:numCache>
            </c:numRef>
          </c:val>
          <c:smooth val="0"/>
        </c:ser>
        <c:dLbls>
          <c:showLegendKey val="0"/>
          <c:showVal val="0"/>
          <c:showCatName val="0"/>
          <c:showSerName val="0"/>
          <c:showPercent val="0"/>
          <c:showBubbleSize val="0"/>
        </c:dLbls>
        <c:marker val="1"/>
        <c:smooth val="0"/>
        <c:axId val="163979264"/>
        <c:axId val="163980800"/>
      </c:lineChart>
      <c:catAx>
        <c:axId val="163979264"/>
        <c:scaling>
          <c:orientation val="minMax"/>
        </c:scaling>
        <c:delete val="0"/>
        <c:axPos val="b"/>
        <c:majorTickMark val="out"/>
        <c:minorTickMark val="none"/>
        <c:tickLblPos val="nextTo"/>
        <c:txPr>
          <a:bodyPr/>
          <a:lstStyle/>
          <a:p>
            <a:pPr>
              <a:defRPr sz="1200" b="1"/>
            </a:pPr>
            <a:endParaRPr lang="ja-JP"/>
          </a:p>
        </c:txPr>
        <c:crossAx val="163980800"/>
        <c:crosses val="autoZero"/>
        <c:auto val="1"/>
        <c:lblAlgn val="ctr"/>
        <c:lblOffset val="100"/>
        <c:noMultiLvlLbl val="0"/>
      </c:catAx>
      <c:valAx>
        <c:axId val="163980800"/>
        <c:scaling>
          <c:orientation val="minMax"/>
        </c:scaling>
        <c:delete val="0"/>
        <c:axPos val="l"/>
        <c:majorGridlines/>
        <c:numFmt formatCode="General" sourceLinked="1"/>
        <c:majorTickMark val="out"/>
        <c:minorTickMark val="none"/>
        <c:tickLblPos val="nextTo"/>
        <c:txPr>
          <a:bodyPr/>
          <a:lstStyle/>
          <a:p>
            <a:pPr>
              <a:defRPr sz="1200" b="1"/>
            </a:pPr>
            <a:endParaRPr lang="ja-JP"/>
          </a:p>
        </c:txPr>
        <c:crossAx val="163979264"/>
        <c:crosses val="autoZero"/>
        <c:crossBetween val="between"/>
      </c:valAx>
    </c:plotArea>
    <c:legend>
      <c:legendPos val="r"/>
      <c:overlay val="0"/>
      <c:txPr>
        <a:bodyPr/>
        <a:lstStyle/>
        <a:p>
          <a:pPr>
            <a:defRPr sz="1400" b="1"/>
          </a:pPr>
          <a:endParaRPr lang="ja-JP"/>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Sheet8!$E$1</c:f>
              <c:strCache>
                <c:ptCount val="1"/>
                <c:pt idx="0">
                  <c:v>施設整備</c:v>
                </c:pt>
              </c:strCache>
            </c:strRef>
          </c:tx>
          <c:invertIfNegative val="0"/>
          <c:cat>
            <c:strRef>
              <c:f>Sheet8!$D$2:$D$15</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Sheet8!$E$2:$E$15</c:f>
              <c:numCache>
                <c:formatCode>General</c:formatCode>
                <c:ptCount val="14"/>
                <c:pt idx="0">
                  <c:v>147.33000000000001</c:v>
                </c:pt>
                <c:pt idx="1">
                  <c:v>149.63999999999999</c:v>
                </c:pt>
                <c:pt idx="2">
                  <c:v>1402.35</c:v>
                </c:pt>
                <c:pt idx="3">
                  <c:v>2170.5700000000002</c:v>
                </c:pt>
                <c:pt idx="4">
                  <c:v>1495.91</c:v>
                </c:pt>
                <c:pt idx="5">
                  <c:v>3486.91</c:v>
                </c:pt>
                <c:pt idx="6">
                  <c:v>2559.61</c:v>
                </c:pt>
                <c:pt idx="7">
                  <c:v>1747.33</c:v>
                </c:pt>
                <c:pt idx="8">
                  <c:v>3199.4</c:v>
                </c:pt>
                <c:pt idx="9">
                  <c:v>1867.25</c:v>
                </c:pt>
                <c:pt idx="10">
                  <c:v>1025.3399999999999</c:v>
                </c:pt>
                <c:pt idx="11">
                  <c:v>799.5</c:v>
                </c:pt>
                <c:pt idx="12">
                  <c:v>1560.79</c:v>
                </c:pt>
                <c:pt idx="13">
                  <c:v>998.44</c:v>
                </c:pt>
              </c:numCache>
            </c:numRef>
          </c:val>
        </c:ser>
        <c:ser>
          <c:idx val="1"/>
          <c:order val="1"/>
          <c:tx>
            <c:strRef>
              <c:f>Sheet8!$F$1</c:f>
              <c:strCache>
                <c:ptCount val="1"/>
                <c:pt idx="0">
                  <c:v>管理運営</c:v>
                </c:pt>
              </c:strCache>
            </c:strRef>
          </c:tx>
          <c:invertIfNegative val="0"/>
          <c:cat>
            <c:strRef>
              <c:f>Sheet8!$D$2:$D$15</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Sheet8!$F$2:$F$15</c:f>
              <c:numCache>
                <c:formatCode>General</c:formatCode>
                <c:ptCount val="14"/>
                <c:pt idx="0">
                  <c:v>187.6</c:v>
                </c:pt>
                <c:pt idx="1">
                  <c:v>693.11</c:v>
                </c:pt>
                <c:pt idx="2">
                  <c:v>3503.32</c:v>
                </c:pt>
                <c:pt idx="3">
                  <c:v>1519.29</c:v>
                </c:pt>
                <c:pt idx="4">
                  <c:v>887.7</c:v>
                </c:pt>
                <c:pt idx="5">
                  <c:v>2500.86</c:v>
                </c:pt>
                <c:pt idx="6">
                  <c:v>2884.92</c:v>
                </c:pt>
                <c:pt idx="7">
                  <c:v>3921.37</c:v>
                </c:pt>
                <c:pt idx="8">
                  <c:v>4912.5200000000004</c:v>
                </c:pt>
                <c:pt idx="9">
                  <c:v>2044.66</c:v>
                </c:pt>
                <c:pt idx="10">
                  <c:v>923.14</c:v>
                </c:pt>
                <c:pt idx="11">
                  <c:v>1130.6099999999999</c:v>
                </c:pt>
                <c:pt idx="12">
                  <c:v>1251.92</c:v>
                </c:pt>
                <c:pt idx="13">
                  <c:v>990.25</c:v>
                </c:pt>
              </c:numCache>
            </c:numRef>
          </c:val>
        </c:ser>
        <c:dLbls>
          <c:showLegendKey val="0"/>
          <c:showVal val="0"/>
          <c:showCatName val="0"/>
          <c:showSerName val="0"/>
          <c:showPercent val="0"/>
          <c:showBubbleSize val="0"/>
        </c:dLbls>
        <c:gapWidth val="150"/>
        <c:overlap val="100"/>
        <c:axId val="164219520"/>
        <c:axId val="164106624"/>
      </c:barChart>
      <c:catAx>
        <c:axId val="164219520"/>
        <c:scaling>
          <c:orientation val="minMax"/>
        </c:scaling>
        <c:delete val="0"/>
        <c:axPos val="b"/>
        <c:majorTickMark val="out"/>
        <c:minorTickMark val="none"/>
        <c:tickLblPos val="nextTo"/>
        <c:txPr>
          <a:bodyPr/>
          <a:lstStyle/>
          <a:p>
            <a:pPr>
              <a:defRPr sz="1600"/>
            </a:pPr>
            <a:endParaRPr lang="ja-JP"/>
          </a:p>
        </c:txPr>
        <c:crossAx val="164106624"/>
        <c:crosses val="autoZero"/>
        <c:auto val="1"/>
        <c:lblAlgn val="ctr"/>
        <c:lblOffset val="100"/>
        <c:noMultiLvlLbl val="0"/>
      </c:catAx>
      <c:valAx>
        <c:axId val="164106624"/>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64219520"/>
        <c:crosses val="autoZero"/>
        <c:crossBetween val="between"/>
      </c:valAx>
    </c:plotArea>
    <c:legend>
      <c:legendPos val="r"/>
      <c:overlay val="0"/>
      <c:txPr>
        <a:bodyPr/>
        <a:lstStyle/>
        <a:p>
          <a:pPr>
            <a:defRPr sz="1800"/>
          </a:pPr>
          <a:endParaRPr lang="ja-JP"/>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Sheet10!$A$2:$A$9</c:f>
              <c:strCache>
                <c:ptCount val="8"/>
                <c:pt idx="0">
                  <c:v>～２％</c:v>
                </c:pt>
                <c:pt idx="1">
                  <c:v>２～４％</c:v>
                </c:pt>
                <c:pt idx="2">
                  <c:v>４～６％</c:v>
                </c:pt>
                <c:pt idx="3">
                  <c:v>６～８％</c:v>
                </c:pt>
                <c:pt idx="4">
                  <c:v>８～１０％</c:v>
                </c:pt>
                <c:pt idx="5">
                  <c:v>１０～１５％</c:v>
                </c:pt>
                <c:pt idx="6">
                  <c:v>１５～２０％</c:v>
                </c:pt>
                <c:pt idx="7">
                  <c:v>２０％～</c:v>
                </c:pt>
              </c:strCache>
            </c:strRef>
          </c:cat>
          <c:val>
            <c:numRef>
              <c:f>Sheet10!$B$2:$B$9</c:f>
              <c:numCache>
                <c:formatCode>General</c:formatCode>
                <c:ptCount val="8"/>
                <c:pt idx="0">
                  <c:v>14</c:v>
                </c:pt>
                <c:pt idx="1">
                  <c:v>52</c:v>
                </c:pt>
                <c:pt idx="2">
                  <c:v>75</c:v>
                </c:pt>
                <c:pt idx="3">
                  <c:v>106</c:v>
                </c:pt>
                <c:pt idx="4">
                  <c:v>60</c:v>
                </c:pt>
                <c:pt idx="5">
                  <c:v>94</c:v>
                </c:pt>
                <c:pt idx="6">
                  <c:v>24</c:v>
                </c:pt>
                <c:pt idx="7">
                  <c:v>37</c:v>
                </c:pt>
              </c:numCache>
            </c:numRef>
          </c:val>
        </c:ser>
        <c:dLbls>
          <c:showLegendKey val="0"/>
          <c:showVal val="0"/>
          <c:showCatName val="0"/>
          <c:showSerName val="0"/>
          <c:showPercent val="0"/>
          <c:showBubbleSize val="0"/>
        </c:dLbls>
        <c:gapWidth val="150"/>
        <c:axId val="164386304"/>
        <c:axId val="164387840"/>
      </c:barChart>
      <c:catAx>
        <c:axId val="164386304"/>
        <c:scaling>
          <c:orientation val="minMax"/>
        </c:scaling>
        <c:delete val="0"/>
        <c:axPos val="b"/>
        <c:majorTickMark val="out"/>
        <c:minorTickMark val="none"/>
        <c:tickLblPos val="nextTo"/>
        <c:txPr>
          <a:bodyPr/>
          <a:lstStyle/>
          <a:p>
            <a:pPr>
              <a:defRPr sz="1600"/>
            </a:pPr>
            <a:endParaRPr lang="ja-JP"/>
          </a:p>
        </c:txPr>
        <c:crossAx val="164387840"/>
        <c:crosses val="autoZero"/>
        <c:auto val="1"/>
        <c:lblAlgn val="ctr"/>
        <c:lblOffset val="100"/>
        <c:noMultiLvlLbl val="0"/>
      </c:catAx>
      <c:valAx>
        <c:axId val="164387840"/>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164386304"/>
        <c:crosses val="autoZero"/>
        <c:crossBetween val="between"/>
      </c:valAx>
    </c:plotArea>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Sheet10!$D$2:$D$9</c:f>
              <c:strCache>
                <c:ptCount val="8"/>
                <c:pt idx="0">
                  <c:v>～５％</c:v>
                </c:pt>
                <c:pt idx="1">
                  <c:v>５～１０％</c:v>
                </c:pt>
                <c:pt idx="2">
                  <c:v>１０～１５％</c:v>
                </c:pt>
                <c:pt idx="3">
                  <c:v>１５～２０％</c:v>
                </c:pt>
                <c:pt idx="4">
                  <c:v>２０～２５％</c:v>
                </c:pt>
                <c:pt idx="5">
                  <c:v>２５～３０％</c:v>
                </c:pt>
                <c:pt idx="6">
                  <c:v>３０～４０％</c:v>
                </c:pt>
                <c:pt idx="7">
                  <c:v>４０％～</c:v>
                </c:pt>
              </c:strCache>
            </c:strRef>
          </c:cat>
          <c:val>
            <c:numRef>
              <c:f>Sheet10!$E$2:$E$9</c:f>
              <c:numCache>
                <c:formatCode>General</c:formatCode>
                <c:ptCount val="8"/>
                <c:pt idx="0">
                  <c:v>28</c:v>
                </c:pt>
                <c:pt idx="1">
                  <c:v>51</c:v>
                </c:pt>
                <c:pt idx="2">
                  <c:v>60</c:v>
                </c:pt>
                <c:pt idx="3">
                  <c:v>47</c:v>
                </c:pt>
                <c:pt idx="4">
                  <c:v>53</c:v>
                </c:pt>
                <c:pt idx="5">
                  <c:v>48</c:v>
                </c:pt>
                <c:pt idx="6">
                  <c:v>48</c:v>
                </c:pt>
                <c:pt idx="7">
                  <c:v>23</c:v>
                </c:pt>
              </c:numCache>
            </c:numRef>
          </c:val>
        </c:ser>
        <c:dLbls>
          <c:showLegendKey val="0"/>
          <c:showVal val="0"/>
          <c:showCatName val="0"/>
          <c:showSerName val="0"/>
          <c:showPercent val="0"/>
          <c:showBubbleSize val="0"/>
        </c:dLbls>
        <c:gapWidth val="150"/>
        <c:axId val="164347904"/>
        <c:axId val="164349440"/>
      </c:barChart>
      <c:catAx>
        <c:axId val="164347904"/>
        <c:scaling>
          <c:orientation val="minMax"/>
        </c:scaling>
        <c:delete val="0"/>
        <c:axPos val="b"/>
        <c:majorTickMark val="out"/>
        <c:minorTickMark val="none"/>
        <c:tickLblPos val="nextTo"/>
        <c:txPr>
          <a:bodyPr/>
          <a:lstStyle/>
          <a:p>
            <a:pPr>
              <a:defRPr sz="1400"/>
            </a:pPr>
            <a:endParaRPr lang="ja-JP"/>
          </a:p>
        </c:txPr>
        <c:crossAx val="164349440"/>
        <c:crosses val="autoZero"/>
        <c:auto val="1"/>
        <c:lblAlgn val="ctr"/>
        <c:lblOffset val="100"/>
        <c:noMultiLvlLbl val="0"/>
      </c:catAx>
      <c:valAx>
        <c:axId val="164349440"/>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64347904"/>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Sheet1!$B$2</c:f>
              <c:strCache>
                <c:ptCount val="1"/>
                <c:pt idx="0">
                  <c:v>選定時</c:v>
                </c:pt>
              </c:strCache>
            </c:strRef>
          </c:tx>
          <c:marker>
            <c:symbol val="none"/>
          </c:marker>
          <c:cat>
            <c:strRef>
              <c:f>Sheet1!$A$3:$A$16</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Sheet1!$B$3:$B$16</c:f>
              <c:numCache>
                <c:formatCode>General</c:formatCode>
                <c:ptCount val="14"/>
                <c:pt idx="0">
                  <c:v>14.5</c:v>
                </c:pt>
                <c:pt idx="1">
                  <c:v>13</c:v>
                </c:pt>
                <c:pt idx="2">
                  <c:v>9</c:v>
                </c:pt>
                <c:pt idx="3">
                  <c:v>9</c:v>
                </c:pt>
                <c:pt idx="4">
                  <c:v>8</c:v>
                </c:pt>
                <c:pt idx="5">
                  <c:v>11</c:v>
                </c:pt>
                <c:pt idx="6">
                  <c:v>12</c:v>
                </c:pt>
                <c:pt idx="7">
                  <c:v>11</c:v>
                </c:pt>
                <c:pt idx="8">
                  <c:v>10</c:v>
                </c:pt>
                <c:pt idx="9">
                  <c:v>8</c:v>
                </c:pt>
                <c:pt idx="10">
                  <c:v>10</c:v>
                </c:pt>
                <c:pt idx="11">
                  <c:v>11</c:v>
                </c:pt>
                <c:pt idx="12">
                  <c:v>9.6</c:v>
                </c:pt>
                <c:pt idx="13">
                  <c:v>9.6</c:v>
                </c:pt>
              </c:numCache>
            </c:numRef>
          </c:val>
          <c:smooth val="0"/>
        </c:ser>
        <c:ser>
          <c:idx val="1"/>
          <c:order val="1"/>
          <c:tx>
            <c:strRef>
              <c:f>Sheet1!$C$2</c:f>
              <c:strCache>
                <c:ptCount val="1"/>
                <c:pt idx="0">
                  <c:v>入札後</c:v>
                </c:pt>
              </c:strCache>
            </c:strRef>
          </c:tx>
          <c:marker>
            <c:symbol val="none"/>
          </c:marker>
          <c:cat>
            <c:strRef>
              <c:f>Sheet1!$A$3:$A$16</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Sheet1!$C$3:$C$16</c:f>
              <c:numCache>
                <c:formatCode>General</c:formatCode>
                <c:ptCount val="14"/>
                <c:pt idx="0">
                  <c:v>30.5</c:v>
                </c:pt>
                <c:pt idx="1">
                  <c:v>28.5</c:v>
                </c:pt>
                <c:pt idx="2">
                  <c:v>28</c:v>
                </c:pt>
                <c:pt idx="3">
                  <c:v>30</c:v>
                </c:pt>
                <c:pt idx="4">
                  <c:v>27.5</c:v>
                </c:pt>
                <c:pt idx="5">
                  <c:v>26.5</c:v>
                </c:pt>
                <c:pt idx="6">
                  <c:v>26</c:v>
                </c:pt>
                <c:pt idx="7">
                  <c:v>26</c:v>
                </c:pt>
                <c:pt idx="8">
                  <c:v>26</c:v>
                </c:pt>
                <c:pt idx="9">
                  <c:v>22</c:v>
                </c:pt>
                <c:pt idx="10">
                  <c:v>22.5</c:v>
                </c:pt>
                <c:pt idx="11">
                  <c:v>23.5</c:v>
                </c:pt>
                <c:pt idx="12">
                  <c:v>13.3</c:v>
                </c:pt>
                <c:pt idx="13">
                  <c:v>9.6999999999999993</c:v>
                </c:pt>
              </c:numCache>
            </c:numRef>
          </c:val>
          <c:smooth val="0"/>
        </c:ser>
        <c:dLbls>
          <c:showLegendKey val="0"/>
          <c:showVal val="0"/>
          <c:showCatName val="0"/>
          <c:showSerName val="0"/>
          <c:showPercent val="0"/>
          <c:showBubbleSize val="0"/>
        </c:dLbls>
        <c:marker val="1"/>
        <c:smooth val="0"/>
        <c:axId val="165043200"/>
        <c:axId val="165053184"/>
      </c:lineChart>
      <c:catAx>
        <c:axId val="165043200"/>
        <c:scaling>
          <c:orientation val="minMax"/>
        </c:scaling>
        <c:delete val="0"/>
        <c:axPos val="b"/>
        <c:majorTickMark val="out"/>
        <c:minorTickMark val="none"/>
        <c:tickLblPos val="nextTo"/>
        <c:txPr>
          <a:bodyPr/>
          <a:lstStyle/>
          <a:p>
            <a:pPr>
              <a:defRPr sz="1200" b="1"/>
            </a:pPr>
            <a:endParaRPr lang="ja-JP"/>
          </a:p>
        </c:txPr>
        <c:crossAx val="165053184"/>
        <c:crosses val="autoZero"/>
        <c:auto val="1"/>
        <c:lblAlgn val="ctr"/>
        <c:lblOffset val="100"/>
        <c:noMultiLvlLbl val="0"/>
      </c:catAx>
      <c:valAx>
        <c:axId val="165053184"/>
        <c:scaling>
          <c:orientation val="minMax"/>
        </c:scaling>
        <c:delete val="0"/>
        <c:axPos val="l"/>
        <c:majorGridlines/>
        <c:numFmt formatCode="General" sourceLinked="1"/>
        <c:majorTickMark val="out"/>
        <c:minorTickMark val="none"/>
        <c:tickLblPos val="nextTo"/>
        <c:txPr>
          <a:bodyPr/>
          <a:lstStyle/>
          <a:p>
            <a:pPr>
              <a:defRPr sz="1200" b="1"/>
            </a:pPr>
            <a:endParaRPr lang="ja-JP"/>
          </a:p>
        </c:txPr>
        <c:crossAx val="165043200"/>
        <c:crosses val="autoZero"/>
        <c:crossBetween val="between"/>
      </c:valAx>
    </c:plotArea>
    <c:legend>
      <c:legendPos val="r"/>
      <c:overlay val="0"/>
      <c:txPr>
        <a:bodyPr/>
        <a:lstStyle/>
        <a:p>
          <a:pPr>
            <a:defRPr sz="2000"/>
          </a:pPr>
          <a:endParaRPr lang="ja-JP"/>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Sheet3!$B$1</c:f>
              <c:strCache>
                <c:ptCount val="1"/>
                <c:pt idx="0">
                  <c:v>選定時</c:v>
                </c:pt>
              </c:strCache>
            </c:strRef>
          </c:tx>
          <c:invertIfNegative val="0"/>
          <c:cat>
            <c:strRef>
              <c:f>Sheet3!$A$2:$A$9</c:f>
              <c:strCache>
                <c:ptCount val="8"/>
                <c:pt idx="0">
                  <c:v>庁舎</c:v>
                </c:pt>
                <c:pt idx="1">
                  <c:v>宿舎</c:v>
                </c:pt>
                <c:pt idx="2">
                  <c:v>教育</c:v>
                </c:pt>
                <c:pt idx="3">
                  <c:v>給食</c:v>
                </c:pt>
                <c:pt idx="4">
                  <c:v>病院</c:v>
                </c:pt>
                <c:pt idx="5">
                  <c:v>廃棄物</c:v>
                </c:pt>
                <c:pt idx="6">
                  <c:v>火葬場</c:v>
                </c:pt>
                <c:pt idx="7">
                  <c:v>水処理</c:v>
                </c:pt>
              </c:strCache>
            </c:strRef>
          </c:cat>
          <c:val>
            <c:numRef>
              <c:f>Sheet3!$B$2:$B$9</c:f>
              <c:numCache>
                <c:formatCode>General</c:formatCode>
                <c:ptCount val="8"/>
                <c:pt idx="0">
                  <c:v>6.2</c:v>
                </c:pt>
                <c:pt idx="1">
                  <c:v>6.7</c:v>
                </c:pt>
                <c:pt idx="2">
                  <c:v>9</c:v>
                </c:pt>
                <c:pt idx="3">
                  <c:v>9.4</c:v>
                </c:pt>
                <c:pt idx="4">
                  <c:v>5.5</c:v>
                </c:pt>
                <c:pt idx="5">
                  <c:v>10</c:v>
                </c:pt>
                <c:pt idx="6">
                  <c:v>9.3000000000000007</c:v>
                </c:pt>
                <c:pt idx="7">
                  <c:v>7.6</c:v>
                </c:pt>
              </c:numCache>
            </c:numRef>
          </c:val>
        </c:ser>
        <c:ser>
          <c:idx val="1"/>
          <c:order val="1"/>
          <c:tx>
            <c:strRef>
              <c:f>Sheet3!$C$1</c:f>
              <c:strCache>
                <c:ptCount val="1"/>
                <c:pt idx="0">
                  <c:v>入札後</c:v>
                </c:pt>
              </c:strCache>
            </c:strRef>
          </c:tx>
          <c:invertIfNegative val="0"/>
          <c:cat>
            <c:strRef>
              <c:f>Sheet3!$A$2:$A$9</c:f>
              <c:strCache>
                <c:ptCount val="8"/>
                <c:pt idx="0">
                  <c:v>庁舎</c:v>
                </c:pt>
                <c:pt idx="1">
                  <c:v>宿舎</c:v>
                </c:pt>
                <c:pt idx="2">
                  <c:v>教育</c:v>
                </c:pt>
                <c:pt idx="3">
                  <c:v>給食</c:v>
                </c:pt>
                <c:pt idx="4">
                  <c:v>病院</c:v>
                </c:pt>
                <c:pt idx="5">
                  <c:v>廃棄物</c:v>
                </c:pt>
                <c:pt idx="6">
                  <c:v>火葬場</c:v>
                </c:pt>
                <c:pt idx="7">
                  <c:v>水処理</c:v>
                </c:pt>
              </c:strCache>
            </c:strRef>
          </c:cat>
          <c:val>
            <c:numRef>
              <c:f>Sheet3!$C$2:$C$9</c:f>
              <c:numCache>
                <c:formatCode>General</c:formatCode>
                <c:ptCount val="8"/>
                <c:pt idx="0">
                  <c:v>19.8</c:v>
                </c:pt>
                <c:pt idx="1">
                  <c:v>16.8</c:v>
                </c:pt>
                <c:pt idx="2">
                  <c:v>20.100000000000001</c:v>
                </c:pt>
                <c:pt idx="3">
                  <c:v>17.7</c:v>
                </c:pt>
                <c:pt idx="4">
                  <c:v>6.8</c:v>
                </c:pt>
                <c:pt idx="5">
                  <c:v>23.2</c:v>
                </c:pt>
                <c:pt idx="6">
                  <c:v>26.1</c:v>
                </c:pt>
                <c:pt idx="7">
                  <c:v>21.8</c:v>
                </c:pt>
              </c:numCache>
            </c:numRef>
          </c:val>
        </c:ser>
        <c:dLbls>
          <c:showLegendKey val="0"/>
          <c:showVal val="0"/>
          <c:showCatName val="0"/>
          <c:showSerName val="0"/>
          <c:showPercent val="0"/>
          <c:showBubbleSize val="0"/>
        </c:dLbls>
        <c:gapWidth val="150"/>
        <c:axId val="165009664"/>
        <c:axId val="165015552"/>
      </c:barChart>
      <c:catAx>
        <c:axId val="165009664"/>
        <c:scaling>
          <c:orientation val="minMax"/>
        </c:scaling>
        <c:delete val="0"/>
        <c:axPos val="b"/>
        <c:majorTickMark val="out"/>
        <c:minorTickMark val="none"/>
        <c:tickLblPos val="nextTo"/>
        <c:txPr>
          <a:bodyPr/>
          <a:lstStyle/>
          <a:p>
            <a:pPr>
              <a:defRPr sz="1800" b="1"/>
            </a:pPr>
            <a:endParaRPr lang="ja-JP"/>
          </a:p>
        </c:txPr>
        <c:crossAx val="165015552"/>
        <c:crosses val="autoZero"/>
        <c:auto val="1"/>
        <c:lblAlgn val="ctr"/>
        <c:lblOffset val="100"/>
        <c:noMultiLvlLbl val="0"/>
      </c:catAx>
      <c:valAx>
        <c:axId val="165015552"/>
        <c:scaling>
          <c:orientation val="minMax"/>
        </c:scaling>
        <c:delete val="0"/>
        <c:axPos val="l"/>
        <c:majorGridlines/>
        <c:numFmt formatCode="General" sourceLinked="1"/>
        <c:majorTickMark val="out"/>
        <c:minorTickMark val="none"/>
        <c:tickLblPos val="nextTo"/>
        <c:txPr>
          <a:bodyPr/>
          <a:lstStyle/>
          <a:p>
            <a:pPr>
              <a:defRPr sz="1800"/>
            </a:pPr>
            <a:endParaRPr lang="ja-JP"/>
          </a:p>
        </c:txPr>
        <c:crossAx val="165009664"/>
        <c:crosses val="autoZero"/>
        <c:crossBetween val="between"/>
      </c:valAx>
    </c:plotArea>
    <c:legend>
      <c:legendPos val="r"/>
      <c:overlay val="0"/>
      <c:txPr>
        <a:bodyPr/>
        <a:lstStyle/>
        <a:p>
          <a:pPr>
            <a:defRPr sz="1800" b="1"/>
          </a:pPr>
          <a:endParaRPr lang="ja-JP"/>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4881889763779"/>
          <c:y val="7.4548702245552642E-2"/>
          <c:w val="0.87266426071741032"/>
          <c:h val="0.8326195683872849"/>
        </c:manualLayout>
      </c:layout>
      <c:lineChart>
        <c:grouping val="standard"/>
        <c:varyColors val="0"/>
        <c:ser>
          <c:idx val="0"/>
          <c:order val="0"/>
          <c:marker>
            <c:symbol val="none"/>
          </c:marker>
          <c:cat>
            <c:strRef>
              <c:f>Sheet2!$E$61:$R$61</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Sheet2!$E$62:$R$62</c:f>
              <c:numCache>
                <c:formatCode>0.00_ </c:formatCode>
                <c:ptCount val="14"/>
                <c:pt idx="0">
                  <c:v>6.083333333333333</c:v>
                </c:pt>
                <c:pt idx="1">
                  <c:v>5.6896551724137927</c:v>
                </c:pt>
                <c:pt idx="2">
                  <c:v>4</c:v>
                </c:pt>
                <c:pt idx="3">
                  <c:v>4.6086956521739131</c:v>
                </c:pt>
                <c:pt idx="4">
                  <c:v>3.489795918367347</c:v>
                </c:pt>
                <c:pt idx="5">
                  <c:v>3.3414634146341462</c:v>
                </c:pt>
                <c:pt idx="6">
                  <c:v>2.4130434782608696</c:v>
                </c:pt>
                <c:pt idx="7">
                  <c:v>2.0476190476190474</c:v>
                </c:pt>
                <c:pt idx="8">
                  <c:v>2.3783783783783785</c:v>
                </c:pt>
                <c:pt idx="9">
                  <c:v>2.8529411764705883</c:v>
                </c:pt>
                <c:pt idx="10">
                  <c:v>3.0588235294117645</c:v>
                </c:pt>
                <c:pt idx="11">
                  <c:v>2.9523809523809526</c:v>
                </c:pt>
                <c:pt idx="12">
                  <c:v>3.05</c:v>
                </c:pt>
                <c:pt idx="13">
                  <c:v>2.625</c:v>
                </c:pt>
              </c:numCache>
            </c:numRef>
          </c:val>
          <c:smooth val="0"/>
        </c:ser>
        <c:dLbls>
          <c:showLegendKey val="0"/>
          <c:showVal val="0"/>
          <c:showCatName val="0"/>
          <c:showSerName val="0"/>
          <c:showPercent val="0"/>
          <c:showBubbleSize val="0"/>
        </c:dLbls>
        <c:marker val="1"/>
        <c:smooth val="0"/>
        <c:axId val="165315328"/>
        <c:axId val="165316864"/>
      </c:lineChart>
      <c:catAx>
        <c:axId val="165315328"/>
        <c:scaling>
          <c:orientation val="minMax"/>
        </c:scaling>
        <c:delete val="0"/>
        <c:axPos val="b"/>
        <c:majorTickMark val="out"/>
        <c:minorTickMark val="none"/>
        <c:tickLblPos val="nextTo"/>
        <c:txPr>
          <a:bodyPr/>
          <a:lstStyle/>
          <a:p>
            <a:pPr>
              <a:defRPr sz="1400" b="1"/>
            </a:pPr>
            <a:endParaRPr lang="ja-JP"/>
          </a:p>
        </c:txPr>
        <c:crossAx val="165316864"/>
        <c:crosses val="autoZero"/>
        <c:auto val="1"/>
        <c:lblAlgn val="ctr"/>
        <c:lblOffset val="100"/>
        <c:noMultiLvlLbl val="0"/>
      </c:catAx>
      <c:valAx>
        <c:axId val="165316864"/>
        <c:scaling>
          <c:orientation val="minMax"/>
        </c:scaling>
        <c:delete val="0"/>
        <c:axPos val="l"/>
        <c:majorGridlines/>
        <c:numFmt formatCode="0.00_ " sourceLinked="1"/>
        <c:majorTickMark val="out"/>
        <c:minorTickMark val="none"/>
        <c:tickLblPos val="nextTo"/>
        <c:txPr>
          <a:bodyPr/>
          <a:lstStyle/>
          <a:p>
            <a:pPr>
              <a:defRPr sz="1200" b="1"/>
            </a:pPr>
            <a:endParaRPr lang="ja-JP"/>
          </a:p>
        </c:txPr>
        <c:crossAx val="165315328"/>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ltLang="ja-JP" dirty="0" smtClean="0"/>
              <a:t>VFM</a:t>
            </a:r>
            <a:r>
              <a:rPr lang="ja-JP" altLang="en-US" dirty="0" err="1" smtClean="0"/>
              <a:t>の算</a:t>
            </a:r>
            <a:r>
              <a:rPr lang="ja-JP" altLang="en-US" dirty="0" smtClean="0"/>
              <a:t>出</a:t>
            </a:r>
            <a:endParaRPr lang="ja-JP" altLang="en-US" dirty="0"/>
          </a:p>
        </c:rich>
      </c:tx>
      <c:layout>
        <c:manualLayout>
          <c:xMode val="edge"/>
          <c:yMode val="edge"/>
          <c:x val="0.3807644457129285"/>
          <c:y val="0"/>
        </c:manualLayout>
      </c:layout>
      <c:overlay val="0"/>
    </c:title>
    <c:autoTitleDeleted val="0"/>
    <c:plotArea>
      <c:layout>
        <c:manualLayout>
          <c:layoutTarget val="inner"/>
          <c:xMode val="edge"/>
          <c:yMode val="edge"/>
          <c:x val="1.6724674269908708E-2"/>
          <c:y val="8.6894139133592202E-2"/>
          <c:w val="0.80221175137628387"/>
          <c:h val="0.79595467026030298"/>
        </c:manualLayout>
      </c:layout>
      <c:barChart>
        <c:barDir val="col"/>
        <c:grouping val="stacked"/>
        <c:varyColors val="0"/>
        <c:ser>
          <c:idx val="0"/>
          <c:order val="0"/>
          <c:tx>
            <c:strRef>
              <c:f>Sheet13!$A$2</c:f>
              <c:strCache>
                <c:ptCount val="1"/>
                <c:pt idx="0">
                  <c:v>建設費</c:v>
                </c:pt>
              </c:strCache>
            </c:strRef>
          </c:tx>
          <c:invertIfNegative val="0"/>
          <c:val>
            <c:numRef>
              <c:f>Sheet13!$B$2:$G$2</c:f>
              <c:numCache>
                <c:formatCode>General</c:formatCode>
                <c:ptCount val="6"/>
                <c:pt idx="0">
                  <c:v>796</c:v>
                </c:pt>
                <c:pt idx="1">
                  <c:v>700</c:v>
                </c:pt>
                <c:pt idx="2">
                  <c:v>470</c:v>
                </c:pt>
                <c:pt idx="3">
                  <c:v>805</c:v>
                </c:pt>
                <c:pt idx="4">
                  <c:v>827</c:v>
                </c:pt>
                <c:pt idx="5">
                  <c:v>890</c:v>
                </c:pt>
              </c:numCache>
            </c:numRef>
          </c:val>
        </c:ser>
        <c:ser>
          <c:idx val="1"/>
          <c:order val="1"/>
          <c:tx>
            <c:strRef>
              <c:f>Sheet13!$A$3</c:f>
              <c:strCache>
                <c:ptCount val="1"/>
                <c:pt idx="0">
                  <c:v>維持管理費</c:v>
                </c:pt>
              </c:strCache>
            </c:strRef>
          </c:tx>
          <c:invertIfNegative val="0"/>
          <c:val>
            <c:numRef>
              <c:f>Sheet13!$B$3:$G$3</c:f>
              <c:numCache>
                <c:formatCode>General</c:formatCode>
                <c:ptCount val="6"/>
                <c:pt idx="0">
                  <c:v>293</c:v>
                </c:pt>
                <c:pt idx="1">
                  <c:v>179</c:v>
                </c:pt>
                <c:pt idx="2">
                  <c:v>180</c:v>
                </c:pt>
                <c:pt idx="3">
                  <c:v>323</c:v>
                </c:pt>
                <c:pt idx="4">
                  <c:v>323</c:v>
                </c:pt>
                <c:pt idx="5">
                  <c:v>344</c:v>
                </c:pt>
              </c:numCache>
            </c:numRef>
          </c:val>
        </c:ser>
        <c:ser>
          <c:idx val="2"/>
          <c:order val="2"/>
          <c:tx>
            <c:strRef>
              <c:f>Sheet13!$A$4</c:f>
              <c:strCache>
                <c:ptCount val="1"/>
                <c:pt idx="0">
                  <c:v>ﾘｽｸ調整額</c:v>
                </c:pt>
              </c:strCache>
            </c:strRef>
          </c:tx>
          <c:invertIfNegative val="0"/>
          <c:val>
            <c:numRef>
              <c:f>Sheet13!$B$4:$G$4</c:f>
              <c:numCache>
                <c:formatCode>General</c:formatCode>
                <c:ptCount val="6"/>
                <c:pt idx="0">
                  <c:v>40</c:v>
                </c:pt>
                <c:pt idx="1">
                  <c:v>25</c:v>
                </c:pt>
                <c:pt idx="2">
                  <c:v>0</c:v>
                </c:pt>
                <c:pt idx="3">
                  <c:v>0</c:v>
                </c:pt>
                <c:pt idx="4">
                  <c:v>0</c:v>
                </c:pt>
                <c:pt idx="5">
                  <c:v>0</c:v>
                </c:pt>
              </c:numCache>
            </c:numRef>
          </c:val>
        </c:ser>
        <c:ser>
          <c:idx val="3"/>
          <c:order val="3"/>
          <c:tx>
            <c:strRef>
              <c:f>Sheet13!$A$5</c:f>
              <c:strCache>
                <c:ptCount val="1"/>
                <c:pt idx="0">
                  <c:v>税金</c:v>
                </c:pt>
              </c:strCache>
            </c:strRef>
          </c:tx>
          <c:invertIfNegative val="0"/>
          <c:val>
            <c:numRef>
              <c:f>Sheet13!$B$5:$G$5</c:f>
              <c:numCache>
                <c:formatCode>General</c:formatCode>
                <c:ptCount val="6"/>
                <c:pt idx="2">
                  <c:v>0</c:v>
                </c:pt>
                <c:pt idx="3">
                  <c:v>0</c:v>
                </c:pt>
                <c:pt idx="4">
                  <c:v>102</c:v>
                </c:pt>
                <c:pt idx="5">
                  <c:v>109</c:v>
                </c:pt>
              </c:numCache>
            </c:numRef>
          </c:val>
        </c:ser>
        <c:ser>
          <c:idx val="4"/>
          <c:order val="4"/>
          <c:tx>
            <c:strRef>
              <c:f>Sheet13!$A$6</c:f>
              <c:strCache>
                <c:ptCount val="1"/>
                <c:pt idx="0">
                  <c:v>税引後利益</c:v>
                </c:pt>
              </c:strCache>
            </c:strRef>
          </c:tx>
          <c:invertIfNegative val="0"/>
          <c:val>
            <c:numRef>
              <c:f>Sheet13!$B$6:$G$6</c:f>
              <c:numCache>
                <c:formatCode>General</c:formatCode>
                <c:ptCount val="6"/>
                <c:pt idx="2">
                  <c:v>107</c:v>
                </c:pt>
                <c:pt idx="3">
                  <c:v>161</c:v>
                </c:pt>
                <c:pt idx="4">
                  <c:v>161</c:v>
                </c:pt>
                <c:pt idx="5">
                  <c:v>173</c:v>
                </c:pt>
              </c:numCache>
            </c:numRef>
          </c:val>
        </c:ser>
        <c:ser>
          <c:idx val="5"/>
          <c:order val="5"/>
          <c:tx>
            <c:strRef>
              <c:f>Sheet13!$A$7</c:f>
              <c:strCache>
                <c:ptCount val="1"/>
                <c:pt idx="0">
                  <c:v>金利</c:v>
                </c:pt>
              </c:strCache>
            </c:strRef>
          </c:tx>
          <c:invertIfNegative val="0"/>
          <c:val>
            <c:numRef>
              <c:f>Sheet13!$B$7:$G$7</c:f>
              <c:numCache>
                <c:formatCode>General</c:formatCode>
                <c:ptCount val="6"/>
                <c:pt idx="2">
                  <c:v>94</c:v>
                </c:pt>
                <c:pt idx="3">
                  <c:v>153</c:v>
                </c:pt>
                <c:pt idx="4">
                  <c:v>163</c:v>
                </c:pt>
                <c:pt idx="5">
                  <c:v>164</c:v>
                </c:pt>
              </c:numCache>
            </c:numRef>
          </c:val>
        </c:ser>
        <c:dLbls>
          <c:showLegendKey val="0"/>
          <c:showVal val="0"/>
          <c:showCatName val="0"/>
          <c:showSerName val="0"/>
          <c:showPercent val="0"/>
          <c:showBubbleSize val="0"/>
        </c:dLbls>
        <c:gapWidth val="55"/>
        <c:overlap val="100"/>
        <c:axId val="170401152"/>
        <c:axId val="170415232"/>
      </c:barChart>
      <c:catAx>
        <c:axId val="170401152"/>
        <c:scaling>
          <c:orientation val="minMax"/>
        </c:scaling>
        <c:delete val="1"/>
        <c:axPos val="b"/>
        <c:majorTickMark val="none"/>
        <c:minorTickMark val="none"/>
        <c:tickLblPos val="nextTo"/>
        <c:crossAx val="170415232"/>
        <c:crosses val="autoZero"/>
        <c:auto val="1"/>
        <c:lblAlgn val="ctr"/>
        <c:lblOffset val="100"/>
        <c:noMultiLvlLbl val="0"/>
      </c:catAx>
      <c:valAx>
        <c:axId val="170415232"/>
        <c:scaling>
          <c:orientation val="minMax"/>
        </c:scaling>
        <c:delete val="1"/>
        <c:axPos val="l"/>
        <c:majorGridlines/>
        <c:numFmt formatCode="General" sourceLinked="1"/>
        <c:majorTickMark val="none"/>
        <c:minorTickMark val="none"/>
        <c:tickLblPos val="nextTo"/>
        <c:crossAx val="170401152"/>
        <c:crosses val="autoZero"/>
        <c:crossBetween val="between"/>
      </c:valAx>
      <c:spPr>
        <a:noFill/>
        <a:ln w="25400">
          <a:noFill/>
        </a:ln>
      </c:spPr>
    </c:plotArea>
    <c:legend>
      <c:legendPos val="r"/>
      <c:layout>
        <c:manualLayout>
          <c:xMode val="edge"/>
          <c:yMode val="edge"/>
          <c:x val="0.82883511027510348"/>
          <c:y val="0.37782353451242545"/>
          <c:w val="0.1574810653222439"/>
          <c:h val="0.32694538005262286"/>
        </c:manualLayout>
      </c:layout>
      <c:overlay val="0"/>
      <c:txPr>
        <a:bodyPr/>
        <a:lstStyle/>
        <a:p>
          <a:pPr>
            <a:defRPr sz="1600">
              <a:latin typeface="+mn-ea"/>
              <a:ea typeface="+mn-ea"/>
            </a:defRPr>
          </a:pPr>
          <a:endParaRPr lang="ja-JP"/>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事業類型</a:t>
            </a:r>
          </a:p>
        </c:rich>
      </c:tx>
      <c:overlay val="0"/>
    </c:title>
    <c:autoTitleDeleted val="0"/>
    <c:plotArea>
      <c:layout/>
      <c:pieChart>
        <c:varyColors val="1"/>
        <c:ser>
          <c:idx val="0"/>
          <c:order val="0"/>
          <c:dLbls>
            <c:dLbl>
              <c:idx val="1"/>
              <c:layout>
                <c:manualLayout>
                  <c:x val="-3.1337330185696712E-2"/>
                  <c:y val="5.8764988553697474E-2"/>
                </c:manualLayout>
              </c:layout>
              <c:showLegendKey val="0"/>
              <c:showVal val="0"/>
              <c:showCatName val="1"/>
              <c:showSerName val="0"/>
              <c:showPercent val="1"/>
              <c:showBubbleSize val="0"/>
            </c:dLbl>
            <c:dLbl>
              <c:idx val="2"/>
              <c:layout>
                <c:manualLayout>
                  <c:x val="0.4105461980288041"/>
                  <c:y val="-3.38495253266069E-2"/>
                </c:manualLayout>
              </c:layout>
              <c:showLegendKey val="0"/>
              <c:showVal val="0"/>
              <c:showCatName val="1"/>
              <c:showSerName val="0"/>
              <c:showPercent val="1"/>
              <c:showBubbleSize val="0"/>
            </c:dLbl>
            <c:txPr>
              <a:bodyPr/>
              <a:lstStyle/>
              <a:p>
                <a:pPr>
                  <a:defRPr sz="1600" b="1"/>
                </a:pPr>
                <a:endParaRPr lang="ja-JP"/>
              </a:p>
            </c:txPr>
            <c:showLegendKey val="0"/>
            <c:showVal val="0"/>
            <c:showCatName val="1"/>
            <c:showSerName val="0"/>
            <c:showPercent val="1"/>
            <c:showBubbleSize val="0"/>
            <c:showLeaderLines val="1"/>
          </c:dLbls>
          <c:cat>
            <c:strRef>
              <c:f>Sheet5!$A$2:$A$4</c:f>
              <c:strCache>
                <c:ptCount val="3"/>
                <c:pt idx="0">
                  <c:v>サービス購入型</c:v>
                </c:pt>
                <c:pt idx="1">
                  <c:v>ジョイントベンチャー型</c:v>
                </c:pt>
                <c:pt idx="2">
                  <c:v>独立採算型</c:v>
                </c:pt>
              </c:strCache>
            </c:strRef>
          </c:cat>
          <c:val>
            <c:numRef>
              <c:f>Sheet5!$B$2:$B$4</c:f>
              <c:numCache>
                <c:formatCode>General</c:formatCode>
                <c:ptCount val="3"/>
                <c:pt idx="0">
                  <c:v>449</c:v>
                </c:pt>
                <c:pt idx="1">
                  <c:v>35</c:v>
                </c:pt>
                <c:pt idx="2">
                  <c:v>29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Sheet15!$B$1</c:f>
              <c:strCache>
                <c:ptCount val="1"/>
                <c:pt idx="0">
                  <c:v>従来型</c:v>
                </c:pt>
              </c:strCache>
            </c:strRef>
          </c:tx>
          <c:invertIfNegative val="0"/>
          <c:cat>
            <c:strRef>
              <c:f>Sheet15!$A$2:$A$20</c:f>
              <c:strCache>
                <c:ptCount val="19"/>
                <c:pt idx="0">
                  <c:v>１</c:v>
                </c:pt>
                <c:pt idx="1">
                  <c:v>２</c:v>
                </c:pt>
                <c:pt idx="2">
                  <c:v>３</c:v>
                </c:pt>
                <c:pt idx="3">
                  <c:v>４</c:v>
                </c:pt>
                <c:pt idx="4">
                  <c:v>５</c:v>
                </c:pt>
                <c:pt idx="5">
                  <c:v>６</c:v>
                </c:pt>
                <c:pt idx="6">
                  <c:v>７</c:v>
                </c:pt>
                <c:pt idx="7">
                  <c:v>８</c:v>
                </c:pt>
                <c:pt idx="8">
                  <c:v>９</c:v>
                </c:pt>
                <c:pt idx="9">
                  <c:v>１０</c:v>
                </c:pt>
                <c:pt idx="10">
                  <c:v>１１</c:v>
                </c:pt>
                <c:pt idx="11">
                  <c:v>１２</c:v>
                </c:pt>
                <c:pt idx="12">
                  <c:v>１３</c:v>
                </c:pt>
                <c:pt idx="13">
                  <c:v>１４</c:v>
                </c:pt>
                <c:pt idx="14">
                  <c:v>１５</c:v>
                </c:pt>
                <c:pt idx="15">
                  <c:v>１６</c:v>
                </c:pt>
                <c:pt idx="16">
                  <c:v>１７</c:v>
                </c:pt>
                <c:pt idx="17">
                  <c:v>１８</c:v>
                </c:pt>
                <c:pt idx="18">
                  <c:v>１９</c:v>
                </c:pt>
              </c:strCache>
            </c:strRef>
          </c:cat>
          <c:val>
            <c:numRef>
              <c:f>Sheet15!$B$2:$B$20</c:f>
              <c:numCache>
                <c:formatCode>General</c:formatCode>
                <c:ptCount val="19"/>
                <c:pt idx="0">
                  <c:v>100</c:v>
                </c:pt>
                <c:pt idx="1">
                  <c:v>250</c:v>
                </c:pt>
                <c:pt idx="2">
                  <c:v>250</c:v>
                </c:pt>
                <c:pt idx="3">
                  <c:v>250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numCache>
            </c:numRef>
          </c:val>
        </c:ser>
        <c:ser>
          <c:idx val="1"/>
          <c:order val="1"/>
          <c:tx>
            <c:strRef>
              <c:f>Sheet15!$C$1</c:f>
              <c:strCache>
                <c:ptCount val="1"/>
                <c:pt idx="0">
                  <c:v>ＰＦＩ</c:v>
                </c:pt>
              </c:strCache>
            </c:strRef>
          </c:tx>
          <c:invertIfNegative val="0"/>
          <c:cat>
            <c:strRef>
              <c:f>Sheet15!$A$2:$A$20</c:f>
              <c:strCache>
                <c:ptCount val="19"/>
                <c:pt idx="0">
                  <c:v>１</c:v>
                </c:pt>
                <c:pt idx="1">
                  <c:v>２</c:v>
                </c:pt>
                <c:pt idx="2">
                  <c:v>３</c:v>
                </c:pt>
                <c:pt idx="3">
                  <c:v>４</c:v>
                </c:pt>
                <c:pt idx="4">
                  <c:v>５</c:v>
                </c:pt>
                <c:pt idx="5">
                  <c:v>６</c:v>
                </c:pt>
                <c:pt idx="6">
                  <c:v>７</c:v>
                </c:pt>
                <c:pt idx="7">
                  <c:v>８</c:v>
                </c:pt>
                <c:pt idx="8">
                  <c:v>９</c:v>
                </c:pt>
                <c:pt idx="9">
                  <c:v>１０</c:v>
                </c:pt>
                <c:pt idx="10">
                  <c:v>１１</c:v>
                </c:pt>
                <c:pt idx="11">
                  <c:v>１２</c:v>
                </c:pt>
                <c:pt idx="12">
                  <c:v>１３</c:v>
                </c:pt>
                <c:pt idx="13">
                  <c:v>１４</c:v>
                </c:pt>
                <c:pt idx="14">
                  <c:v>１５</c:v>
                </c:pt>
                <c:pt idx="15">
                  <c:v>１６</c:v>
                </c:pt>
                <c:pt idx="16">
                  <c:v>１７</c:v>
                </c:pt>
                <c:pt idx="17">
                  <c:v>１８</c:v>
                </c:pt>
                <c:pt idx="18">
                  <c:v>１９</c:v>
                </c:pt>
              </c:strCache>
            </c:strRef>
          </c:cat>
          <c:val>
            <c:numRef>
              <c:f>Sheet15!$C$2:$C$20</c:f>
              <c:numCache>
                <c:formatCode>General</c:formatCode>
                <c:ptCount val="19"/>
                <c:pt idx="0">
                  <c:v>0</c:v>
                </c:pt>
                <c:pt idx="1">
                  <c:v>0</c:v>
                </c:pt>
                <c:pt idx="2">
                  <c:v>0</c:v>
                </c:pt>
                <c:pt idx="3">
                  <c:v>0</c:v>
                </c:pt>
                <c:pt idx="4">
                  <c:v>114</c:v>
                </c:pt>
                <c:pt idx="5">
                  <c:v>113</c:v>
                </c:pt>
                <c:pt idx="6">
                  <c:v>112</c:v>
                </c:pt>
                <c:pt idx="7">
                  <c:v>111</c:v>
                </c:pt>
                <c:pt idx="8">
                  <c:v>110</c:v>
                </c:pt>
                <c:pt idx="9">
                  <c:v>109</c:v>
                </c:pt>
                <c:pt idx="10">
                  <c:v>108</c:v>
                </c:pt>
                <c:pt idx="11">
                  <c:v>107</c:v>
                </c:pt>
                <c:pt idx="12">
                  <c:v>106</c:v>
                </c:pt>
                <c:pt idx="13">
                  <c:v>105</c:v>
                </c:pt>
                <c:pt idx="14">
                  <c:v>104</c:v>
                </c:pt>
                <c:pt idx="15">
                  <c:v>103</c:v>
                </c:pt>
                <c:pt idx="16">
                  <c:v>102</c:v>
                </c:pt>
                <c:pt idx="17">
                  <c:v>101</c:v>
                </c:pt>
                <c:pt idx="18">
                  <c:v>100</c:v>
                </c:pt>
              </c:numCache>
            </c:numRef>
          </c:val>
        </c:ser>
        <c:dLbls>
          <c:showLegendKey val="0"/>
          <c:showVal val="0"/>
          <c:showCatName val="0"/>
          <c:showSerName val="0"/>
          <c:showPercent val="0"/>
          <c:showBubbleSize val="0"/>
        </c:dLbls>
        <c:gapWidth val="150"/>
        <c:axId val="170502016"/>
        <c:axId val="170503552"/>
      </c:barChart>
      <c:catAx>
        <c:axId val="170502016"/>
        <c:scaling>
          <c:orientation val="minMax"/>
        </c:scaling>
        <c:delete val="0"/>
        <c:axPos val="b"/>
        <c:majorTickMark val="out"/>
        <c:minorTickMark val="none"/>
        <c:tickLblPos val="nextTo"/>
        <c:crossAx val="170503552"/>
        <c:crosses val="autoZero"/>
        <c:auto val="1"/>
        <c:lblAlgn val="ctr"/>
        <c:lblOffset val="100"/>
        <c:noMultiLvlLbl val="0"/>
      </c:catAx>
      <c:valAx>
        <c:axId val="170503552"/>
        <c:scaling>
          <c:orientation val="minMax"/>
        </c:scaling>
        <c:delete val="1"/>
        <c:axPos val="l"/>
        <c:majorGridlines/>
        <c:numFmt formatCode="General" sourceLinked="1"/>
        <c:majorTickMark val="out"/>
        <c:minorTickMark val="none"/>
        <c:tickLblPos val="nextTo"/>
        <c:crossAx val="170502016"/>
        <c:crosses val="autoZero"/>
        <c:crossBetween val="between"/>
      </c:valAx>
    </c:plotArea>
    <c:legend>
      <c:legendPos val="r"/>
      <c:overlay val="0"/>
      <c:txPr>
        <a:bodyPr/>
        <a:lstStyle/>
        <a:p>
          <a:pPr>
            <a:defRPr sz="1800" b="1"/>
          </a:pPr>
          <a:endParaRPr lang="ja-JP"/>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事業方式</a:t>
            </a:r>
          </a:p>
        </c:rich>
      </c:tx>
      <c:overlay val="0"/>
    </c:title>
    <c:autoTitleDeleted val="0"/>
    <c:plotArea>
      <c:layout/>
      <c:pieChart>
        <c:varyColors val="1"/>
        <c:ser>
          <c:idx val="0"/>
          <c:order val="0"/>
          <c:dLbls>
            <c:dLbl>
              <c:idx val="2"/>
              <c:layout>
                <c:manualLayout>
                  <c:x val="-7.341041627183037E-2"/>
                  <c:y val="9.0734483608101518E-2"/>
                </c:manualLayout>
              </c:layout>
              <c:showLegendKey val="0"/>
              <c:showVal val="0"/>
              <c:showCatName val="1"/>
              <c:showSerName val="0"/>
              <c:showPercent val="1"/>
              <c:showBubbleSize val="0"/>
            </c:dLbl>
            <c:dLbl>
              <c:idx val="3"/>
              <c:layout>
                <c:manualLayout>
                  <c:x val="-8.0066811748585667E-2"/>
                  <c:y val="1.7079825269011955E-2"/>
                </c:manualLayout>
              </c:layout>
              <c:showLegendKey val="0"/>
              <c:showVal val="0"/>
              <c:showCatName val="1"/>
              <c:showSerName val="0"/>
              <c:showPercent val="1"/>
              <c:showBubbleSize val="0"/>
            </c:dLbl>
            <c:dLbl>
              <c:idx val="4"/>
              <c:layout>
                <c:manualLayout>
                  <c:x val="-8.2388449213703918E-2"/>
                  <c:y val="-7.7383511332879282E-2"/>
                </c:manualLayout>
              </c:layout>
              <c:showLegendKey val="0"/>
              <c:showVal val="0"/>
              <c:showCatName val="1"/>
              <c:showSerName val="0"/>
              <c:showPercent val="1"/>
              <c:showBubbleSize val="0"/>
            </c:dLbl>
            <c:dLbl>
              <c:idx val="5"/>
              <c:layout>
                <c:manualLayout>
                  <c:x val="5.0110172943746992E-2"/>
                  <c:y val="-2.4658894583371574E-2"/>
                </c:manualLayout>
              </c:layout>
              <c:showLegendKey val="0"/>
              <c:showVal val="0"/>
              <c:showCatName val="1"/>
              <c:showSerName val="0"/>
              <c:showPercent val="1"/>
              <c:showBubbleSize val="0"/>
            </c:dLbl>
            <c:dLbl>
              <c:idx val="6"/>
              <c:layout>
                <c:manualLayout>
                  <c:x val="0.2022573472228576"/>
                  <c:y val="7.9663048711173801E-3"/>
                </c:manualLayout>
              </c:layout>
              <c:showLegendKey val="0"/>
              <c:showVal val="0"/>
              <c:showCatName val="1"/>
              <c:showSerName val="0"/>
              <c:showPercent val="1"/>
              <c:showBubbleSize val="0"/>
            </c:dLbl>
            <c:txPr>
              <a:bodyPr/>
              <a:lstStyle/>
              <a:p>
                <a:pPr>
                  <a:defRPr sz="1600" b="1"/>
                </a:pPr>
                <a:endParaRPr lang="ja-JP"/>
              </a:p>
            </c:txPr>
            <c:showLegendKey val="0"/>
            <c:showVal val="0"/>
            <c:showCatName val="1"/>
            <c:showSerName val="0"/>
            <c:showPercent val="1"/>
            <c:showBubbleSize val="0"/>
            <c:showLeaderLines val="1"/>
          </c:dLbls>
          <c:cat>
            <c:strRef>
              <c:f>Sheet4!$A$6:$A$12</c:f>
              <c:strCache>
                <c:ptCount val="7"/>
                <c:pt idx="0">
                  <c:v>ＢＴＯ</c:v>
                </c:pt>
                <c:pt idx="1">
                  <c:v>ＢＯＴ</c:v>
                </c:pt>
                <c:pt idx="2">
                  <c:v>ＢＴ</c:v>
                </c:pt>
                <c:pt idx="3">
                  <c:v>ＢＯＯ</c:v>
                </c:pt>
                <c:pt idx="4">
                  <c:v>ＲＯ</c:v>
                </c:pt>
                <c:pt idx="5">
                  <c:v>ＤＢＯ</c:v>
                </c:pt>
                <c:pt idx="6">
                  <c:v>Ｏ</c:v>
                </c:pt>
              </c:strCache>
            </c:strRef>
          </c:cat>
          <c:val>
            <c:numRef>
              <c:f>Sheet4!$B$6:$B$12</c:f>
              <c:numCache>
                <c:formatCode>General</c:formatCode>
                <c:ptCount val="7"/>
                <c:pt idx="0">
                  <c:v>369</c:v>
                </c:pt>
                <c:pt idx="1">
                  <c:v>103</c:v>
                </c:pt>
                <c:pt idx="2">
                  <c:v>25</c:v>
                </c:pt>
                <c:pt idx="3">
                  <c:v>17</c:v>
                </c:pt>
                <c:pt idx="4">
                  <c:v>16</c:v>
                </c:pt>
                <c:pt idx="5">
                  <c:v>13</c:v>
                </c:pt>
                <c:pt idx="6">
                  <c:v>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アドバイザリー業務の委託</a:t>
            </a:r>
          </a:p>
        </c:rich>
      </c:tx>
      <c:overlay val="0"/>
    </c:title>
    <c:autoTitleDeleted val="0"/>
    <c:plotArea>
      <c:layout/>
      <c:pieChart>
        <c:varyColors val="1"/>
        <c:ser>
          <c:idx val="0"/>
          <c:order val="0"/>
          <c:dLbls>
            <c:txPr>
              <a:bodyPr/>
              <a:lstStyle/>
              <a:p>
                <a:pPr>
                  <a:defRPr sz="1600" b="1"/>
                </a:pPr>
                <a:endParaRPr lang="ja-JP"/>
              </a:p>
            </c:txPr>
            <c:showLegendKey val="0"/>
            <c:showVal val="0"/>
            <c:showCatName val="1"/>
            <c:showSerName val="0"/>
            <c:showPercent val="1"/>
            <c:showBubbleSize val="0"/>
            <c:showLeaderLines val="1"/>
          </c:dLbls>
          <c:cat>
            <c:strRef>
              <c:f>Sheet5!$A$15:$A$17</c:f>
              <c:strCache>
                <c:ptCount val="3"/>
                <c:pt idx="0">
                  <c:v>総合及び技術</c:v>
                </c:pt>
                <c:pt idx="1">
                  <c:v>総合のみ</c:v>
                </c:pt>
                <c:pt idx="2">
                  <c:v>なし</c:v>
                </c:pt>
              </c:strCache>
            </c:strRef>
          </c:cat>
          <c:val>
            <c:numRef>
              <c:f>Sheet5!$B$15:$B$17</c:f>
              <c:numCache>
                <c:formatCode>General</c:formatCode>
                <c:ptCount val="3"/>
                <c:pt idx="0">
                  <c:v>250</c:v>
                </c:pt>
                <c:pt idx="1">
                  <c:v>207</c:v>
                </c:pt>
                <c:pt idx="2">
                  <c:v>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事業期間</a:t>
            </a:r>
          </a:p>
        </c:rich>
      </c:tx>
      <c:layout>
        <c:manualLayout>
          <c:xMode val="edge"/>
          <c:yMode val="edge"/>
          <c:x val="0.43954060659926675"/>
          <c:y val="1.7347799242707095E-2"/>
        </c:manualLayout>
      </c:layout>
      <c:overlay val="0"/>
    </c:title>
    <c:autoTitleDeleted val="0"/>
    <c:plotArea>
      <c:layout/>
      <c:pieChart>
        <c:varyColors val="1"/>
        <c:ser>
          <c:idx val="0"/>
          <c:order val="0"/>
          <c:dLbls>
            <c:dLbl>
              <c:idx val="3"/>
              <c:layout>
                <c:manualLayout>
                  <c:x val="-0.11482363070769915"/>
                  <c:y val="0.10285970047043953"/>
                </c:manualLayout>
              </c:layout>
              <c:tx>
                <c:rich>
                  <a:bodyPr/>
                  <a:lstStyle/>
                  <a:p>
                    <a:r>
                      <a:rPr lang="ja-JP" altLang="en-US" dirty="0" smtClean="0"/>
                      <a:t>２</a:t>
                    </a:r>
                    <a:r>
                      <a:rPr lang="en-US" altLang="ja-JP" dirty="0" smtClean="0"/>
                      <a:t>1</a:t>
                    </a:r>
                    <a:r>
                      <a:rPr lang="ja-JP" altLang="en-US" dirty="0"/>
                      <a:t>～</a:t>
                    </a:r>
                    <a:r>
                      <a:rPr lang="en-US" altLang="ja-JP" dirty="0"/>
                      <a:t>25</a:t>
                    </a:r>
                    <a:r>
                      <a:rPr lang="ja-JP" altLang="en-US" dirty="0"/>
                      <a:t>年
</a:t>
                    </a:r>
                    <a:r>
                      <a:rPr lang="en-US" altLang="ja-JP" dirty="0"/>
                      <a:t>3%</a:t>
                    </a:r>
                  </a:p>
                </c:rich>
              </c:tx>
              <c:showLegendKey val="0"/>
              <c:showVal val="0"/>
              <c:showCatName val="1"/>
              <c:showSerName val="0"/>
              <c:showPercent val="1"/>
              <c:showBubbleSize val="0"/>
            </c:dLbl>
            <c:dLbl>
              <c:idx val="4"/>
              <c:layout>
                <c:manualLayout>
                  <c:x val="-0.10145317186979225"/>
                  <c:y val="-2.7646973651379355E-2"/>
                </c:manualLayout>
              </c:layout>
              <c:tx>
                <c:rich>
                  <a:bodyPr/>
                  <a:lstStyle/>
                  <a:p>
                    <a:r>
                      <a:rPr lang="ja-JP" altLang="en-US" dirty="0" smtClean="0"/>
                      <a:t>２</a:t>
                    </a:r>
                    <a:r>
                      <a:rPr lang="en-US" altLang="ja-JP" dirty="0" smtClean="0"/>
                      <a:t>6</a:t>
                    </a:r>
                    <a:r>
                      <a:rPr lang="ja-JP" altLang="en-US" dirty="0"/>
                      <a:t>年以上
</a:t>
                    </a:r>
                    <a:r>
                      <a:rPr lang="en-US" altLang="ja-JP" dirty="0"/>
                      <a:t>6%</a:t>
                    </a:r>
                  </a:p>
                </c:rich>
              </c:tx>
              <c:showLegendKey val="0"/>
              <c:showVal val="0"/>
              <c:showCatName val="1"/>
              <c:showSerName val="0"/>
              <c:showPercent val="1"/>
              <c:showBubbleSize val="0"/>
            </c:dLbl>
            <c:txPr>
              <a:bodyPr/>
              <a:lstStyle/>
              <a:p>
                <a:pPr>
                  <a:defRPr sz="1600" b="1"/>
                </a:pPr>
                <a:endParaRPr lang="ja-JP"/>
              </a:p>
            </c:txPr>
            <c:showLegendKey val="0"/>
            <c:showVal val="0"/>
            <c:showCatName val="1"/>
            <c:showSerName val="0"/>
            <c:showPercent val="1"/>
            <c:showBubbleSize val="0"/>
            <c:showLeaderLines val="1"/>
          </c:dLbls>
          <c:cat>
            <c:strRef>
              <c:f>Sheet5!$A$8:$A$12</c:f>
              <c:strCache>
                <c:ptCount val="5"/>
                <c:pt idx="0">
                  <c:v>1～10年</c:v>
                </c:pt>
                <c:pt idx="1">
                  <c:v>11～15年</c:v>
                </c:pt>
                <c:pt idx="2">
                  <c:v>16～20年</c:v>
                </c:pt>
                <c:pt idx="3">
                  <c:v>21～25年</c:v>
                </c:pt>
                <c:pt idx="4">
                  <c:v>26年以上</c:v>
                </c:pt>
              </c:strCache>
            </c:strRef>
          </c:cat>
          <c:val>
            <c:numRef>
              <c:f>Sheet5!$B$8:$B$12</c:f>
              <c:numCache>
                <c:formatCode>General</c:formatCode>
                <c:ptCount val="5"/>
                <c:pt idx="0">
                  <c:v>123</c:v>
                </c:pt>
                <c:pt idx="1">
                  <c:v>203</c:v>
                </c:pt>
                <c:pt idx="2">
                  <c:v>143</c:v>
                </c:pt>
                <c:pt idx="3">
                  <c:v>14</c:v>
                </c:pt>
                <c:pt idx="4">
                  <c:v>33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審査会委員数</a:t>
            </a:r>
          </a:p>
        </c:rich>
      </c:tx>
      <c:overlay val="0"/>
    </c:title>
    <c:autoTitleDeleted val="0"/>
    <c:plotArea>
      <c:layout/>
      <c:pieChart>
        <c:varyColors val="1"/>
        <c:ser>
          <c:idx val="0"/>
          <c:order val="0"/>
          <c:dLbls>
            <c:dLbl>
              <c:idx val="0"/>
              <c:layout>
                <c:manualLayout>
                  <c:x val="0.25872579328792528"/>
                  <c:y val="-7.7734921562660512E-3"/>
                </c:manualLayout>
              </c:layout>
              <c:tx>
                <c:rich>
                  <a:bodyPr/>
                  <a:lstStyle/>
                  <a:p>
                    <a:r>
                      <a:rPr lang="en-US" altLang="ja-JP" dirty="0"/>
                      <a:t>4</a:t>
                    </a:r>
                    <a:r>
                      <a:rPr lang="ja-JP" altLang="en-US" dirty="0"/>
                      <a:t>名</a:t>
                    </a:r>
                    <a:r>
                      <a:rPr lang="ja-JP" altLang="en-US" dirty="0" smtClean="0"/>
                      <a:t>以下</a:t>
                    </a:r>
                    <a:r>
                      <a:rPr lang="en-US" altLang="ja-JP" dirty="0" smtClean="0"/>
                      <a:t>2</a:t>
                    </a:r>
                    <a:r>
                      <a:rPr lang="en-US" altLang="ja-JP" dirty="0"/>
                      <a:t>%</a:t>
                    </a:r>
                  </a:p>
                </c:rich>
              </c:tx>
              <c:showLegendKey val="0"/>
              <c:showVal val="0"/>
              <c:showCatName val="1"/>
              <c:showSerName val="0"/>
              <c:showPercent val="1"/>
              <c:showBubbleSize val="0"/>
            </c:dLbl>
            <c:dLbl>
              <c:idx val="6"/>
              <c:layout>
                <c:manualLayout>
                  <c:x val="-9.2603626306478767E-2"/>
                  <c:y val="2.5012921269617384E-2"/>
                </c:manualLayout>
              </c:layout>
              <c:tx>
                <c:rich>
                  <a:bodyPr/>
                  <a:lstStyle/>
                  <a:p>
                    <a:r>
                      <a:rPr lang="ja-JP" altLang="en-US" dirty="0" smtClean="0"/>
                      <a:t>１</a:t>
                    </a:r>
                    <a:r>
                      <a:rPr lang="en-US" altLang="ja-JP" dirty="0" smtClean="0"/>
                      <a:t>0</a:t>
                    </a:r>
                    <a:r>
                      <a:rPr lang="ja-JP" altLang="en-US" dirty="0"/>
                      <a:t>名</a:t>
                    </a:r>
                    <a:r>
                      <a:rPr lang="ja-JP" altLang="en-US" dirty="0" smtClean="0"/>
                      <a:t>以上</a:t>
                    </a:r>
                    <a:r>
                      <a:rPr lang="en-US" altLang="ja-JP" dirty="0" smtClean="0"/>
                      <a:t>8</a:t>
                    </a:r>
                    <a:r>
                      <a:rPr lang="en-US" altLang="ja-JP" dirty="0"/>
                      <a:t>%</a:t>
                    </a:r>
                  </a:p>
                </c:rich>
              </c:tx>
              <c:showLegendKey val="0"/>
              <c:showVal val="0"/>
              <c:showCatName val="1"/>
              <c:showSerName val="0"/>
              <c:showPercent val="1"/>
              <c:showBubbleSize val="0"/>
            </c:dLbl>
            <c:txPr>
              <a:bodyPr/>
              <a:lstStyle/>
              <a:p>
                <a:pPr>
                  <a:defRPr sz="1600" b="1"/>
                </a:pPr>
                <a:endParaRPr lang="ja-JP"/>
              </a:p>
            </c:txPr>
            <c:showLegendKey val="0"/>
            <c:showVal val="0"/>
            <c:showCatName val="1"/>
            <c:showSerName val="0"/>
            <c:showPercent val="1"/>
            <c:showBubbleSize val="0"/>
            <c:showLeaderLines val="1"/>
          </c:dLbls>
          <c:cat>
            <c:strRef>
              <c:f>Sheet6!$A$2:$A$8</c:f>
              <c:strCache>
                <c:ptCount val="7"/>
                <c:pt idx="0">
                  <c:v>4名以下</c:v>
                </c:pt>
                <c:pt idx="1">
                  <c:v>5名</c:v>
                </c:pt>
                <c:pt idx="2">
                  <c:v>6名</c:v>
                </c:pt>
                <c:pt idx="3">
                  <c:v>7名</c:v>
                </c:pt>
                <c:pt idx="4">
                  <c:v>8名</c:v>
                </c:pt>
                <c:pt idx="5">
                  <c:v>9名</c:v>
                </c:pt>
                <c:pt idx="6">
                  <c:v>10名以上</c:v>
                </c:pt>
              </c:strCache>
            </c:strRef>
          </c:cat>
          <c:val>
            <c:numRef>
              <c:f>Sheet6!$B$2:$B$8</c:f>
              <c:numCache>
                <c:formatCode>General</c:formatCode>
                <c:ptCount val="7"/>
                <c:pt idx="0">
                  <c:v>11</c:v>
                </c:pt>
                <c:pt idx="1">
                  <c:v>156</c:v>
                </c:pt>
                <c:pt idx="2">
                  <c:v>76</c:v>
                </c:pt>
                <c:pt idx="3">
                  <c:v>107</c:v>
                </c:pt>
                <c:pt idx="4">
                  <c:v>52</c:v>
                </c:pt>
                <c:pt idx="5">
                  <c:v>38</c:v>
                </c:pt>
                <c:pt idx="6">
                  <c:v>39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審査会委員官民構成</a:t>
            </a:r>
          </a:p>
        </c:rich>
      </c:tx>
      <c:overlay val="0"/>
    </c:title>
    <c:autoTitleDeleted val="0"/>
    <c:plotArea>
      <c:layout/>
      <c:pieChart>
        <c:varyColors val="1"/>
        <c:ser>
          <c:idx val="0"/>
          <c:order val="0"/>
          <c:dLbls>
            <c:txPr>
              <a:bodyPr/>
              <a:lstStyle/>
              <a:p>
                <a:pPr>
                  <a:defRPr sz="1600" b="1"/>
                </a:pPr>
                <a:endParaRPr lang="ja-JP"/>
              </a:p>
            </c:txPr>
            <c:showLegendKey val="0"/>
            <c:showVal val="0"/>
            <c:showCatName val="1"/>
            <c:showSerName val="0"/>
            <c:showPercent val="1"/>
            <c:showBubbleSize val="0"/>
            <c:showLeaderLines val="1"/>
          </c:dLbls>
          <c:cat>
            <c:strRef>
              <c:f>Sheet6!$A$12:$A$14</c:f>
              <c:strCache>
                <c:ptCount val="3"/>
                <c:pt idx="0">
                  <c:v>官民</c:v>
                </c:pt>
                <c:pt idx="1">
                  <c:v>民間のみ</c:v>
                </c:pt>
                <c:pt idx="2">
                  <c:v>官のみ</c:v>
                </c:pt>
              </c:strCache>
            </c:strRef>
          </c:cat>
          <c:val>
            <c:numRef>
              <c:f>Sheet6!$B$12:$B$14</c:f>
              <c:numCache>
                <c:formatCode>General</c:formatCode>
                <c:ptCount val="3"/>
                <c:pt idx="0">
                  <c:v>360</c:v>
                </c:pt>
                <c:pt idx="1">
                  <c:v>116</c:v>
                </c:pt>
                <c:pt idx="2">
                  <c:v>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選定方式</a:t>
            </a:r>
          </a:p>
        </c:rich>
      </c:tx>
      <c:overlay val="0"/>
    </c:title>
    <c:autoTitleDeleted val="0"/>
    <c:plotArea>
      <c:layout/>
      <c:pieChart>
        <c:varyColors val="1"/>
        <c:ser>
          <c:idx val="0"/>
          <c:order val="0"/>
          <c:dLbls>
            <c:dLbl>
              <c:idx val="0"/>
              <c:tx>
                <c:rich>
                  <a:bodyPr/>
                  <a:lstStyle/>
                  <a:p>
                    <a:r>
                      <a:rPr lang="zh-TW" altLang="en-US" sz="1600" dirty="0">
                        <a:latin typeface="ＭＳ ゴシック" panose="020B0609070205080204" pitchFamily="49" charset="-128"/>
                        <a:ea typeface="ＭＳ ゴシック" panose="020B0609070205080204" pitchFamily="49" charset="-128"/>
                      </a:rPr>
                      <a:t>総合評価型一般競争</a:t>
                    </a:r>
                    <a:r>
                      <a:rPr lang="zh-TW" altLang="en-US" sz="1600" dirty="0"/>
                      <a:t>
</a:t>
                    </a:r>
                    <a:r>
                      <a:rPr lang="en-US" altLang="zh-TW" sz="1600" dirty="0"/>
                      <a:t>72%</a:t>
                    </a:r>
                    <a:endParaRPr lang="zh-TW" altLang="en-US" dirty="0"/>
                  </a:p>
                </c:rich>
              </c:tx>
              <c:showLegendKey val="0"/>
              <c:showVal val="0"/>
              <c:showCatName val="1"/>
              <c:showSerName val="0"/>
              <c:showPercent val="1"/>
              <c:showBubbleSize val="0"/>
            </c:dLbl>
            <c:txPr>
              <a:bodyPr/>
              <a:lstStyle/>
              <a:p>
                <a:pPr>
                  <a:defRPr sz="1600" b="1"/>
                </a:pPr>
                <a:endParaRPr lang="ja-JP"/>
              </a:p>
            </c:txPr>
            <c:showLegendKey val="0"/>
            <c:showVal val="0"/>
            <c:showCatName val="1"/>
            <c:showSerName val="0"/>
            <c:showPercent val="1"/>
            <c:showBubbleSize val="0"/>
            <c:showLeaderLines val="1"/>
          </c:dLbls>
          <c:cat>
            <c:strRef>
              <c:f>Sheet4!$A$2:$A$3</c:f>
              <c:strCache>
                <c:ptCount val="2"/>
                <c:pt idx="0">
                  <c:v>総合評価型一般競争</c:v>
                </c:pt>
                <c:pt idx="1">
                  <c:v>公募型プロポーザル</c:v>
                </c:pt>
              </c:strCache>
            </c:strRef>
          </c:cat>
          <c:val>
            <c:numRef>
              <c:f>Sheet4!$B$2:$B$3</c:f>
              <c:numCache>
                <c:formatCode>General</c:formatCode>
                <c:ptCount val="2"/>
                <c:pt idx="0">
                  <c:v>387</c:v>
                </c:pt>
                <c:pt idx="1">
                  <c:v>154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評価方式</a:t>
            </a:r>
          </a:p>
        </c:rich>
      </c:tx>
      <c:layout>
        <c:manualLayout>
          <c:xMode val="edge"/>
          <c:yMode val="edge"/>
          <c:x val="0.45145034390118277"/>
          <c:y val="1.5561996379487247E-2"/>
        </c:manualLayout>
      </c:layout>
      <c:overlay val="0"/>
    </c:title>
    <c:autoTitleDeleted val="0"/>
    <c:plotArea>
      <c:layout/>
      <c:pieChart>
        <c:varyColors val="1"/>
        <c:ser>
          <c:idx val="0"/>
          <c:order val="0"/>
          <c:dLbls>
            <c:dLbl>
              <c:idx val="2"/>
              <c:layout>
                <c:manualLayout>
                  <c:x val="-0.24221020896668047"/>
                  <c:y val="0.10487825699105328"/>
                </c:manualLayout>
              </c:layout>
              <c:showLegendKey val="0"/>
              <c:showVal val="0"/>
              <c:showCatName val="1"/>
              <c:showSerName val="0"/>
              <c:showPercent val="1"/>
              <c:showBubbleSize val="0"/>
            </c:dLbl>
            <c:dLbl>
              <c:idx val="3"/>
              <c:layout>
                <c:manualLayout>
                  <c:x val="-0.20607255759461071"/>
                  <c:y val="-3.0270737891868224E-2"/>
                </c:manualLayout>
              </c:layout>
              <c:tx>
                <c:rich>
                  <a:bodyPr/>
                  <a:lstStyle/>
                  <a:p>
                    <a:r>
                      <a:rPr lang="ja-JP" altLang="en-US" dirty="0"/>
                      <a:t>最低</a:t>
                    </a:r>
                    <a:r>
                      <a:rPr lang="ja-JP" altLang="en-US" dirty="0" smtClean="0"/>
                      <a:t>価格</a:t>
                    </a:r>
                    <a:r>
                      <a:rPr lang="en-US" altLang="ja-JP" dirty="0" smtClean="0"/>
                      <a:t>2</a:t>
                    </a:r>
                    <a:r>
                      <a:rPr lang="en-US" altLang="ja-JP" dirty="0"/>
                      <a:t>%</a:t>
                    </a:r>
                  </a:p>
                </c:rich>
              </c:tx>
              <c:showLegendKey val="0"/>
              <c:showVal val="0"/>
              <c:showCatName val="1"/>
              <c:showSerName val="0"/>
              <c:showPercent val="1"/>
              <c:showBubbleSize val="0"/>
            </c:dLbl>
            <c:txPr>
              <a:bodyPr/>
              <a:lstStyle/>
              <a:p>
                <a:pPr>
                  <a:defRPr sz="1600" b="1"/>
                </a:pPr>
                <a:endParaRPr lang="ja-JP"/>
              </a:p>
            </c:txPr>
            <c:showLegendKey val="0"/>
            <c:showVal val="0"/>
            <c:showCatName val="1"/>
            <c:showSerName val="0"/>
            <c:showPercent val="1"/>
            <c:showBubbleSize val="0"/>
            <c:showLeaderLines val="1"/>
          </c:dLbls>
          <c:cat>
            <c:strRef>
              <c:f>Sheet6!$A$20:$A$23</c:f>
              <c:strCache>
                <c:ptCount val="4"/>
                <c:pt idx="0">
                  <c:v>加算方式</c:v>
                </c:pt>
                <c:pt idx="1">
                  <c:v>除算方式</c:v>
                </c:pt>
                <c:pt idx="2">
                  <c:v>非価格</c:v>
                </c:pt>
                <c:pt idx="3">
                  <c:v>最低価格</c:v>
                </c:pt>
              </c:strCache>
            </c:strRef>
          </c:cat>
          <c:val>
            <c:numRef>
              <c:f>Sheet6!$B$20:$B$23</c:f>
              <c:numCache>
                <c:formatCode>General</c:formatCode>
                <c:ptCount val="4"/>
                <c:pt idx="0">
                  <c:v>334</c:v>
                </c:pt>
                <c:pt idx="1">
                  <c:v>127</c:v>
                </c:pt>
                <c:pt idx="2">
                  <c:v>14</c:v>
                </c:pt>
                <c:pt idx="3">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0.84125</cdr:x>
      <cdr:y>0.94582</cdr:y>
    </cdr:from>
    <cdr:to>
      <cdr:x>0.99874</cdr:x>
      <cdr:y>1</cdr:y>
    </cdr:to>
    <cdr:sp macro="" textlink="">
      <cdr:nvSpPr>
        <cdr:cNvPr id="2" name="テキスト ボックス 1"/>
        <cdr:cNvSpPr txBox="1"/>
      </cdr:nvSpPr>
      <cdr:spPr>
        <a:xfrm xmlns:a="http://schemas.openxmlformats.org/drawingml/2006/main">
          <a:off x="6923112" y="4835569"/>
          <a:ext cx="129614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200" dirty="0" smtClean="0"/>
            <a:t>ＰＦＩ年鑑より作成</a:t>
          </a:r>
          <a:endParaRPr kumimoji="1" lang="ja-JP" alt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0.03448</cdr:x>
      <cdr:y>0.06494</cdr:y>
    </cdr:from>
    <cdr:to>
      <cdr:x>0.24138</cdr:x>
      <cdr:y>0.12591</cdr:y>
    </cdr:to>
    <cdr:sp macro="" textlink="">
      <cdr:nvSpPr>
        <cdr:cNvPr id="2" name="正方形/長方形 1"/>
        <cdr:cNvSpPr/>
      </cdr:nvSpPr>
      <cdr:spPr>
        <a:xfrm xmlns:a="http://schemas.openxmlformats.org/drawingml/2006/main">
          <a:off x="288032" y="360040"/>
          <a:ext cx="1728221" cy="338110"/>
        </a:xfrm>
        <a:prstGeom xmlns:a="http://schemas.openxmlformats.org/drawingml/2006/main" prst="rect">
          <a:avLst/>
        </a:prstGeom>
        <a:solidFill xmlns:a="http://schemas.openxmlformats.org/drawingml/2006/main">
          <a:schemeClr val="bg2">
            <a:lumMod val="9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ja-JP" sz="2000" dirty="0" smtClean="0">
              <a:solidFill>
                <a:schemeClr val="tx1"/>
              </a:solidFill>
            </a:rPr>
            <a:t>SPC</a:t>
          </a:r>
          <a:endParaRPr lang="ja-JP" sz="2000" dirty="0">
            <a:solidFill>
              <a:schemeClr val="tx1"/>
            </a:solidFill>
          </a:endParaRPr>
        </a:p>
      </cdr:txBody>
    </cdr:sp>
  </cdr:relSizeAnchor>
  <cdr:relSizeAnchor xmlns:cdr="http://schemas.openxmlformats.org/drawingml/2006/chartDrawing">
    <cdr:from>
      <cdr:x>0.35345</cdr:x>
      <cdr:y>0.06494</cdr:y>
    </cdr:from>
    <cdr:to>
      <cdr:x>0.76724</cdr:x>
      <cdr:y>0.12591</cdr:y>
    </cdr:to>
    <cdr:sp macro="" textlink="">
      <cdr:nvSpPr>
        <cdr:cNvPr id="3" name="正方形/長方形 2"/>
        <cdr:cNvSpPr/>
      </cdr:nvSpPr>
      <cdr:spPr>
        <a:xfrm xmlns:a="http://schemas.openxmlformats.org/drawingml/2006/main">
          <a:off x="2952328" y="360040"/>
          <a:ext cx="3456358" cy="338110"/>
        </a:xfrm>
        <a:prstGeom xmlns:a="http://schemas.openxmlformats.org/drawingml/2006/main" prst="rect">
          <a:avLst/>
        </a:prstGeom>
        <a:solidFill xmlns:a="http://schemas.openxmlformats.org/drawingml/2006/main">
          <a:schemeClr val="bg2">
            <a:lumMod val="9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ja-JP" sz="1600" dirty="0" smtClean="0">
              <a:solidFill>
                <a:schemeClr val="tx1"/>
              </a:solidFill>
            </a:rPr>
            <a:t>PFI</a:t>
          </a:r>
          <a:r>
            <a:rPr lang="ja-JP" altLang="en-US" sz="1600" dirty="0" smtClean="0">
              <a:solidFill>
                <a:schemeClr val="tx1"/>
              </a:solidFill>
            </a:rPr>
            <a:t>の</a:t>
          </a:r>
          <a:r>
            <a:rPr lang="en-US" altLang="ja-JP" sz="1600" dirty="0" smtClean="0">
              <a:solidFill>
                <a:schemeClr val="tx1"/>
              </a:solidFill>
            </a:rPr>
            <a:t>LCC</a:t>
          </a:r>
        </a:p>
        <a:p xmlns:a="http://schemas.openxmlformats.org/drawingml/2006/main">
          <a:endParaRPr lang="ja-JP" dirty="0"/>
        </a:p>
      </cdr:txBody>
    </cdr:sp>
  </cdr:relSizeAnchor>
  <cdr:relSizeAnchor xmlns:cdr="http://schemas.openxmlformats.org/drawingml/2006/chartDrawing">
    <cdr:from>
      <cdr:x>0.0431</cdr:x>
      <cdr:y>0.8961</cdr:y>
    </cdr:from>
    <cdr:to>
      <cdr:x>0.12931</cdr:x>
      <cdr:y>0.94805</cdr:y>
    </cdr:to>
    <cdr:sp macro="" textlink="">
      <cdr:nvSpPr>
        <cdr:cNvPr id="5" name="テキスト ボックス 4"/>
        <cdr:cNvSpPr txBox="1"/>
      </cdr:nvSpPr>
      <cdr:spPr>
        <a:xfrm xmlns:a="http://schemas.openxmlformats.org/drawingml/2006/main">
          <a:off x="360040" y="4968552"/>
          <a:ext cx="72008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dirty="0" smtClean="0"/>
            <a:t>総額</a:t>
          </a:r>
          <a:endParaRPr lang="ja-JP" altLang="en-US" sz="1600" b="1" dirty="0"/>
        </a:p>
      </cdr:txBody>
    </cdr:sp>
  </cdr:relSizeAnchor>
  <cdr:relSizeAnchor xmlns:cdr="http://schemas.openxmlformats.org/drawingml/2006/chartDrawing">
    <cdr:from>
      <cdr:x>0.15517</cdr:x>
      <cdr:y>0.8961</cdr:y>
    </cdr:from>
    <cdr:to>
      <cdr:x>0.26724</cdr:x>
      <cdr:y>1</cdr:y>
    </cdr:to>
    <cdr:sp macro="" textlink="">
      <cdr:nvSpPr>
        <cdr:cNvPr id="6" name="テキスト ボックス 5"/>
        <cdr:cNvSpPr txBox="1"/>
      </cdr:nvSpPr>
      <cdr:spPr>
        <a:xfrm xmlns:a="http://schemas.openxmlformats.org/drawingml/2006/main">
          <a:off x="1296144" y="4968552"/>
          <a:ext cx="936104"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dirty="0" smtClean="0"/>
            <a:t>現在価値</a:t>
          </a:r>
          <a:endParaRPr lang="ja-JP" altLang="en-US" sz="1600" b="1" dirty="0"/>
        </a:p>
      </cdr:txBody>
    </cdr:sp>
  </cdr:relSizeAnchor>
  <cdr:relSizeAnchor xmlns:cdr="http://schemas.openxmlformats.org/drawingml/2006/chartDrawing">
    <cdr:from>
      <cdr:x>0.2931</cdr:x>
      <cdr:y>0.8961</cdr:y>
    </cdr:from>
    <cdr:to>
      <cdr:x>0.40257</cdr:x>
      <cdr:y>0.94805</cdr:y>
    </cdr:to>
    <cdr:sp macro="" textlink="">
      <cdr:nvSpPr>
        <cdr:cNvPr id="4" name="テキスト ボックス 3"/>
        <cdr:cNvSpPr txBox="1"/>
      </cdr:nvSpPr>
      <cdr:spPr>
        <a:xfrm xmlns:a="http://schemas.openxmlformats.org/drawingml/2006/main">
          <a:off x="2448272" y="4968552"/>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dirty="0" smtClean="0"/>
            <a:t>現在価値</a:t>
          </a:r>
          <a:endParaRPr lang="ja-JP" altLang="en-US" sz="1600" b="1" dirty="0"/>
        </a:p>
      </cdr:txBody>
    </cdr:sp>
  </cdr:relSizeAnchor>
  <cdr:relSizeAnchor xmlns:cdr="http://schemas.openxmlformats.org/drawingml/2006/chartDrawing">
    <cdr:from>
      <cdr:x>0.43103</cdr:x>
      <cdr:y>0.8961</cdr:y>
    </cdr:from>
    <cdr:to>
      <cdr:x>0.54051</cdr:x>
      <cdr:y>0.96104</cdr:y>
    </cdr:to>
    <cdr:sp macro="" textlink="">
      <cdr:nvSpPr>
        <cdr:cNvPr id="7" name="テキスト ボックス 6"/>
        <cdr:cNvSpPr txBox="1"/>
      </cdr:nvSpPr>
      <cdr:spPr>
        <a:xfrm xmlns:a="http://schemas.openxmlformats.org/drawingml/2006/main">
          <a:off x="3600400" y="496855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dirty="0" smtClean="0"/>
            <a:t>税額調整</a:t>
          </a:r>
          <a:endParaRPr lang="ja-JP" altLang="en-US" sz="1600" b="1" dirty="0"/>
        </a:p>
      </cdr:txBody>
    </cdr:sp>
  </cdr:relSizeAnchor>
  <cdr:relSizeAnchor xmlns:cdr="http://schemas.openxmlformats.org/drawingml/2006/chartDrawing">
    <cdr:from>
      <cdr:x>0.56897</cdr:x>
      <cdr:y>0.8961</cdr:y>
    </cdr:from>
    <cdr:to>
      <cdr:x>0.67844</cdr:x>
      <cdr:y>0.96104</cdr:y>
    </cdr:to>
    <cdr:sp macro="" textlink="">
      <cdr:nvSpPr>
        <cdr:cNvPr id="8" name="テキスト ボックス 7"/>
        <cdr:cNvSpPr txBox="1"/>
      </cdr:nvSpPr>
      <cdr:spPr>
        <a:xfrm xmlns:a="http://schemas.openxmlformats.org/drawingml/2006/main">
          <a:off x="4752528" y="496855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dirty="0" smtClean="0"/>
            <a:t>減額後</a:t>
          </a:r>
          <a:endParaRPr lang="ja-JP" altLang="en-US" sz="1600" b="1" dirty="0"/>
        </a:p>
      </cdr:txBody>
    </cdr:sp>
  </cdr:relSizeAnchor>
  <cdr:relSizeAnchor xmlns:cdr="http://schemas.openxmlformats.org/drawingml/2006/chartDrawing">
    <cdr:from>
      <cdr:x>0.71552</cdr:x>
      <cdr:y>0.8961</cdr:y>
    </cdr:from>
    <cdr:to>
      <cdr:x>0.82499</cdr:x>
      <cdr:y>0.97403</cdr:y>
    </cdr:to>
    <cdr:sp macro="" textlink="">
      <cdr:nvSpPr>
        <cdr:cNvPr id="9" name="テキスト ボックス 8"/>
        <cdr:cNvSpPr txBox="1"/>
      </cdr:nvSpPr>
      <cdr:spPr>
        <a:xfrm xmlns:a="http://schemas.openxmlformats.org/drawingml/2006/main">
          <a:off x="5976664" y="4968552"/>
          <a:ext cx="91440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dirty="0" smtClean="0"/>
            <a:t>総額</a:t>
          </a:r>
          <a:endParaRPr lang="en-US" altLang="ja-JP" sz="1600" b="1" dirty="0" smtClean="0"/>
        </a:p>
      </cdr:txBody>
    </cdr:sp>
  </cdr:relSizeAnchor>
  <cdr:relSizeAnchor xmlns:cdr="http://schemas.openxmlformats.org/drawingml/2006/chartDrawing">
    <cdr:from>
      <cdr:x>0.12931</cdr:x>
      <cdr:y>0.38961</cdr:y>
    </cdr:from>
    <cdr:to>
      <cdr:x>0.17241</cdr:x>
      <cdr:y>0.48052</cdr:y>
    </cdr:to>
    <cdr:cxnSp macro="">
      <cdr:nvCxnSpPr>
        <cdr:cNvPr id="15" name="直線コネクタ 14"/>
        <cdr:cNvCxnSpPr/>
      </cdr:nvCxnSpPr>
      <cdr:spPr>
        <a:xfrm xmlns:a="http://schemas.openxmlformats.org/drawingml/2006/main">
          <a:off x="1080120" y="2160240"/>
          <a:ext cx="360040" cy="5040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0.39655</cdr:x>
      <cdr:y>0.24675</cdr:y>
    </cdr:from>
    <cdr:to>
      <cdr:x>0.43966</cdr:x>
      <cdr:y>0.50649</cdr:y>
    </cdr:to>
    <cdr:cxnSp macro="">
      <cdr:nvCxnSpPr>
        <cdr:cNvPr id="17" name="直線コネクタ 16"/>
        <cdr:cNvCxnSpPr/>
      </cdr:nvCxnSpPr>
      <cdr:spPr>
        <a:xfrm xmlns:a="http://schemas.openxmlformats.org/drawingml/2006/main" flipH="1">
          <a:off x="3312368" y="1368152"/>
          <a:ext cx="360040" cy="144016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0.52586</cdr:x>
      <cdr:y>0.18182</cdr:y>
    </cdr:from>
    <cdr:to>
      <cdr:x>0.57759</cdr:x>
      <cdr:y>0.24675</cdr:y>
    </cdr:to>
    <cdr:cxnSp macro="">
      <cdr:nvCxnSpPr>
        <cdr:cNvPr id="19" name="直線コネクタ 18"/>
        <cdr:cNvCxnSpPr/>
      </cdr:nvCxnSpPr>
      <cdr:spPr>
        <a:xfrm xmlns:a="http://schemas.openxmlformats.org/drawingml/2006/main" flipH="1">
          <a:off x="4392488" y="1008112"/>
          <a:ext cx="432048" cy="3600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0.66379</cdr:x>
      <cdr:y>0.14286</cdr:y>
    </cdr:from>
    <cdr:to>
      <cdr:x>0.7069</cdr:x>
      <cdr:y>0.18182</cdr:y>
    </cdr:to>
    <cdr:cxnSp macro="">
      <cdr:nvCxnSpPr>
        <cdr:cNvPr id="21" name="直線コネクタ 20"/>
        <cdr:cNvCxnSpPr/>
      </cdr:nvCxnSpPr>
      <cdr:spPr>
        <a:xfrm xmlns:a="http://schemas.openxmlformats.org/drawingml/2006/main" flipH="1">
          <a:off x="5544616" y="792088"/>
          <a:ext cx="360040"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0.25862</cdr:x>
      <cdr:y>0.48052</cdr:y>
    </cdr:from>
    <cdr:to>
      <cdr:x>0.30172</cdr:x>
      <cdr:y>0.48052</cdr:y>
    </cdr:to>
    <cdr:cxnSp macro="">
      <cdr:nvCxnSpPr>
        <cdr:cNvPr id="23" name="直線コネクタ 22"/>
        <cdr:cNvCxnSpPr/>
      </cdr:nvCxnSpPr>
      <cdr:spPr>
        <a:xfrm xmlns:a="http://schemas.openxmlformats.org/drawingml/2006/main">
          <a:off x="2160240" y="2664296"/>
          <a:ext cx="36004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0.28448</cdr:x>
      <cdr:y>0.50649</cdr:y>
    </cdr:from>
    <cdr:to>
      <cdr:x>0.31034</cdr:x>
      <cdr:y>0.50649</cdr:y>
    </cdr:to>
    <cdr:cxnSp macro="">
      <cdr:nvCxnSpPr>
        <cdr:cNvPr id="25" name="直線コネクタ 24"/>
        <cdr:cNvCxnSpPr/>
      </cdr:nvCxnSpPr>
      <cdr:spPr>
        <a:xfrm xmlns:a="http://schemas.openxmlformats.org/drawingml/2006/main" flipH="1">
          <a:off x="2376264" y="2808312"/>
          <a:ext cx="216024"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0.2931</cdr:x>
      <cdr:y>0.48052</cdr:y>
    </cdr:from>
    <cdr:to>
      <cdr:x>0.2931</cdr:x>
      <cdr:y>0.50649</cdr:y>
    </cdr:to>
    <cdr:cxnSp macro="">
      <cdr:nvCxnSpPr>
        <cdr:cNvPr id="27" name="直線コネクタ 26"/>
        <cdr:cNvCxnSpPr/>
      </cdr:nvCxnSpPr>
      <cdr:spPr>
        <a:xfrm xmlns:a="http://schemas.openxmlformats.org/drawingml/2006/main">
          <a:off x="2448272" y="2664296"/>
          <a:ext cx="0" cy="14401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0.32759</cdr:x>
      <cdr:y>0.4026</cdr:y>
    </cdr:from>
    <cdr:to>
      <cdr:x>0.40257</cdr:x>
      <cdr:y>0.45455</cdr:y>
    </cdr:to>
    <cdr:sp macro="" textlink="">
      <cdr:nvSpPr>
        <cdr:cNvPr id="28" name="四角形吹き出し 27"/>
        <cdr:cNvSpPr/>
      </cdr:nvSpPr>
      <cdr:spPr>
        <a:xfrm xmlns:a="http://schemas.openxmlformats.org/drawingml/2006/main">
          <a:off x="2736304" y="2232248"/>
          <a:ext cx="626368" cy="288032"/>
        </a:xfrm>
        <a:prstGeom xmlns:a="http://schemas.openxmlformats.org/drawingml/2006/main" prst="wedgeRectCallout">
          <a:avLst>
            <a:gd name="adj1" fmla="val -94281"/>
            <a:gd name="adj2" fmla="val 119404"/>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600" b="1" dirty="0" smtClean="0">
              <a:solidFill>
                <a:schemeClr val="tx1"/>
              </a:solidFill>
            </a:rPr>
            <a:t>VFM</a:t>
          </a:r>
          <a:endParaRPr lang="ja-JP" sz="1600" b="1" dirty="0">
            <a:solidFill>
              <a:schemeClr val="tx1"/>
            </a:solidFill>
          </a:endParaRPr>
        </a:p>
      </cdr:txBody>
    </cdr:sp>
  </cdr:relSizeAnchor>
  <cdr:relSizeAnchor xmlns:cdr="http://schemas.openxmlformats.org/drawingml/2006/chartDrawing">
    <cdr:from>
      <cdr:x>0.54539</cdr:x>
      <cdr:y>0.4026</cdr:y>
    </cdr:from>
    <cdr:to>
      <cdr:x>0.65746</cdr:x>
      <cdr:y>0.45455</cdr:y>
    </cdr:to>
    <cdr:sp macro="" textlink="">
      <cdr:nvSpPr>
        <cdr:cNvPr id="10" name="四角形吹き出し 9"/>
        <cdr:cNvSpPr/>
      </cdr:nvSpPr>
      <cdr:spPr>
        <a:xfrm xmlns:a="http://schemas.openxmlformats.org/drawingml/2006/main">
          <a:off x="4555575" y="2232248"/>
          <a:ext cx="936104" cy="288032"/>
        </a:xfrm>
        <a:prstGeom xmlns:a="http://schemas.openxmlformats.org/drawingml/2006/main" prst="wedgeRectCallout">
          <a:avLst>
            <a:gd name="adj1" fmla="val -66091"/>
            <a:gd name="adj2" fmla="val -87248"/>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b="1" dirty="0" smtClean="0">
              <a:solidFill>
                <a:schemeClr val="tx1"/>
              </a:solidFill>
            </a:rPr>
            <a:t>税額控除</a:t>
          </a:r>
          <a:endParaRPr lang="ja-JP" sz="14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0.82418</cdr:x>
      <cdr:y>0.146</cdr:y>
    </cdr:from>
    <cdr:to>
      <cdr:x>0.88724</cdr:x>
      <cdr:y>0.2062</cdr:y>
    </cdr:to>
    <cdr:sp macro="" textlink="">
      <cdr:nvSpPr>
        <cdr:cNvPr id="2" name="テキスト ボックス 8"/>
        <cdr:cNvSpPr txBox="1"/>
      </cdr:nvSpPr>
      <cdr:spPr>
        <a:xfrm xmlns:a="http://schemas.openxmlformats.org/drawingml/2006/main">
          <a:off x="6587581" y="746460"/>
          <a:ext cx="50405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400" b="1" dirty="0" smtClean="0"/>
            <a:t>1.0</a:t>
          </a:r>
          <a:endParaRPr kumimoji="1" lang="ja-JP" altLang="en-US" sz="1400" b="1" dirty="0"/>
        </a:p>
      </cdr:txBody>
    </cdr:sp>
  </cdr:relSizeAnchor>
  <cdr:relSizeAnchor xmlns:cdr="http://schemas.openxmlformats.org/drawingml/2006/chartDrawing">
    <cdr:from>
      <cdr:x>0.83784</cdr:x>
      <cdr:y>0.27997</cdr:y>
    </cdr:from>
    <cdr:to>
      <cdr:x>0.9009</cdr:x>
      <cdr:y>0.36448</cdr:y>
    </cdr:to>
    <cdr:sp macro="" textlink="">
      <cdr:nvSpPr>
        <cdr:cNvPr id="3" name="テキスト ボックス 2"/>
        <cdr:cNvSpPr txBox="1"/>
      </cdr:nvSpPr>
      <cdr:spPr>
        <a:xfrm xmlns:a="http://schemas.openxmlformats.org/drawingml/2006/main">
          <a:off x="6696744" y="1431357"/>
          <a:ext cx="50405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0.83263</cdr:x>
      <cdr:y>0.45586</cdr:y>
    </cdr:from>
    <cdr:to>
      <cdr:x>0.86852</cdr:x>
      <cdr:y>0.54037</cdr:y>
    </cdr:to>
    <cdr:sp macro="" textlink="">
      <cdr:nvSpPr>
        <cdr:cNvPr id="4" name="テキスト ボックス 3"/>
        <cdr:cNvSpPr txBox="1"/>
      </cdr:nvSpPr>
      <cdr:spPr>
        <a:xfrm xmlns:a="http://schemas.openxmlformats.org/drawingml/2006/main">
          <a:off x="6655079" y="2330636"/>
          <a:ext cx="286881"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400" b="1" dirty="0"/>
            <a:t>0.6</a:t>
          </a:r>
          <a:endParaRPr lang="ja-JP" altLang="en-US" sz="1400" b="1" dirty="0"/>
        </a:p>
      </cdr:txBody>
    </cdr:sp>
  </cdr:relSizeAnchor>
  <cdr:relSizeAnchor xmlns:cdr="http://schemas.openxmlformats.org/drawingml/2006/chartDrawing">
    <cdr:from>
      <cdr:x>0.83455</cdr:x>
      <cdr:y>0.60563</cdr:y>
    </cdr:from>
    <cdr:to>
      <cdr:x>0.94895</cdr:x>
      <cdr:y>0.78449</cdr:y>
    </cdr:to>
    <cdr:sp macro="" textlink="">
      <cdr:nvSpPr>
        <cdr:cNvPr id="5" name="テキスト ボックス 4"/>
        <cdr:cNvSpPr txBox="1"/>
      </cdr:nvSpPr>
      <cdr:spPr>
        <a:xfrm xmlns:a="http://schemas.openxmlformats.org/drawingml/2006/main">
          <a:off x="6670441" y="309634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400" b="1" dirty="0" smtClean="0"/>
            <a:t>0.4</a:t>
          </a:r>
          <a:endParaRPr lang="ja-JP" altLang="en-US" sz="1400" b="1" dirty="0"/>
        </a:p>
      </cdr:txBody>
    </cdr:sp>
  </cdr:relSizeAnchor>
  <cdr:relSizeAnchor xmlns:cdr="http://schemas.openxmlformats.org/drawingml/2006/chartDrawing">
    <cdr:from>
      <cdr:x>0.02703</cdr:x>
      <cdr:y>0.1831</cdr:y>
    </cdr:from>
    <cdr:to>
      <cdr:x>0.85462</cdr:x>
      <cdr:y>0.40845</cdr:y>
    </cdr:to>
    <cdr:cxnSp macro="">
      <cdr:nvCxnSpPr>
        <cdr:cNvPr id="7" name="直線コネクタ 6"/>
        <cdr:cNvCxnSpPr/>
      </cdr:nvCxnSpPr>
      <cdr:spPr>
        <a:xfrm xmlns:a="http://schemas.openxmlformats.org/drawingml/2006/main">
          <a:off x="216024" y="936104"/>
          <a:ext cx="6614858" cy="1152128"/>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0.02703</cdr:x>
      <cdr:y>0.1831</cdr:y>
    </cdr:from>
    <cdr:to>
      <cdr:x>0.85462</cdr:x>
      <cdr:y>0.56338</cdr:y>
    </cdr:to>
    <cdr:cxnSp macro="">
      <cdr:nvCxnSpPr>
        <cdr:cNvPr id="10" name="直線コネクタ 9"/>
        <cdr:cNvCxnSpPr/>
      </cdr:nvCxnSpPr>
      <cdr:spPr>
        <a:xfrm xmlns:a="http://schemas.openxmlformats.org/drawingml/2006/main">
          <a:off x="216024" y="936104"/>
          <a:ext cx="6614858" cy="1944216"/>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0.42342</cdr:x>
      <cdr:y>0.23944</cdr:y>
    </cdr:from>
    <cdr:to>
      <cdr:x>0.53783</cdr:x>
      <cdr:y>0.31269</cdr:y>
    </cdr:to>
    <cdr:sp macro="" textlink="">
      <cdr:nvSpPr>
        <cdr:cNvPr id="12" name="テキスト ボックス 11"/>
        <cdr:cNvSpPr txBox="1"/>
      </cdr:nvSpPr>
      <cdr:spPr>
        <a:xfrm xmlns:a="http://schemas.openxmlformats.org/drawingml/2006/main">
          <a:off x="3384376" y="1224136"/>
          <a:ext cx="914400" cy="3745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b="1" dirty="0" smtClean="0"/>
            <a:t>割引率２％</a:t>
          </a:r>
          <a:endParaRPr lang="ja-JP" altLang="en-US" sz="1400" b="1" dirty="0"/>
        </a:p>
      </cdr:txBody>
    </cdr:sp>
  </cdr:relSizeAnchor>
  <cdr:relSizeAnchor xmlns:cdr="http://schemas.openxmlformats.org/drawingml/2006/chartDrawing">
    <cdr:from>
      <cdr:x>0.35135</cdr:x>
      <cdr:y>0.38028</cdr:y>
    </cdr:from>
    <cdr:to>
      <cdr:x>0.46575</cdr:x>
      <cdr:y>0.47887</cdr:y>
    </cdr:to>
    <cdr:sp macro="" textlink="">
      <cdr:nvSpPr>
        <cdr:cNvPr id="13" name="テキスト ボックス 12"/>
        <cdr:cNvSpPr txBox="1"/>
      </cdr:nvSpPr>
      <cdr:spPr>
        <a:xfrm xmlns:a="http://schemas.openxmlformats.org/drawingml/2006/main">
          <a:off x="2808312" y="1944216"/>
          <a:ext cx="914400"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b="1" dirty="0" smtClean="0"/>
            <a:t>割引率４％</a:t>
          </a:r>
          <a:endParaRPr lang="ja-JP" alt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7047" cy="340360"/>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4" y="1"/>
            <a:ext cx="4307047" cy="340360"/>
          </a:xfrm>
          <a:prstGeom prst="rect">
            <a:avLst/>
          </a:prstGeom>
        </p:spPr>
        <p:txBody>
          <a:bodyPr vert="horz" lIns="91432" tIns="45716" rIns="91432" bIns="45716" rtlCol="0"/>
          <a:lstStyle>
            <a:lvl1pPr algn="r">
              <a:defRPr sz="1200"/>
            </a:lvl1pPr>
          </a:lstStyle>
          <a:p>
            <a:fld id="{D71254B0-6F79-4BF5-9B33-63B1220A2DD6}" type="datetimeFigureOut">
              <a:rPr kumimoji="1" lang="ja-JP" altLang="en-US" smtClean="0"/>
              <a:t>2015/3/18</a:t>
            </a:fld>
            <a:endParaRPr kumimoji="1" lang="ja-JP" altLang="en-US"/>
          </a:p>
        </p:txBody>
      </p:sp>
      <p:sp>
        <p:nvSpPr>
          <p:cNvPr id="4" name="フッター プレースホルダー 3"/>
          <p:cNvSpPr>
            <a:spLocks noGrp="1"/>
          </p:cNvSpPr>
          <p:nvPr>
            <p:ph type="ftr" sz="quarter" idx="2"/>
          </p:nvPr>
        </p:nvSpPr>
        <p:spPr>
          <a:xfrm>
            <a:off x="2" y="6465660"/>
            <a:ext cx="4307047" cy="340360"/>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4" y="6465660"/>
            <a:ext cx="4307047" cy="340360"/>
          </a:xfrm>
          <a:prstGeom prst="rect">
            <a:avLst/>
          </a:prstGeom>
        </p:spPr>
        <p:txBody>
          <a:bodyPr vert="horz" lIns="91432" tIns="45716" rIns="91432" bIns="45716" rtlCol="0" anchor="b"/>
          <a:lstStyle>
            <a:lvl1pPr algn="r">
              <a:defRPr sz="1200"/>
            </a:lvl1pPr>
          </a:lstStyle>
          <a:p>
            <a:fld id="{1B005ADC-58FE-4B05-9929-AEC88D6C7BA5}" type="slidenum">
              <a:rPr kumimoji="1" lang="ja-JP" altLang="en-US" smtClean="0"/>
              <a:t>‹#›</a:t>
            </a:fld>
            <a:endParaRPr kumimoji="1" lang="ja-JP" altLang="en-US"/>
          </a:p>
        </p:txBody>
      </p:sp>
    </p:spTree>
    <p:extLst>
      <p:ext uri="{BB962C8B-B14F-4D97-AF65-F5344CB8AC3E}">
        <p14:creationId xmlns:p14="http://schemas.microsoft.com/office/powerpoint/2010/main" val="327824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7047" cy="340360"/>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4" y="1"/>
            <a:ext cx="4307047" cy="340360"/>
          </a:xfrm>
          <a:prstGeom prst="rect">
            <a:avLst/>
          </a:prstGeom>
        </p:spPr>
        <p:txBody>
          <a:bodyPr vert="horz" lIns="91432" tIns="45716" rIns="91432" bIns="45716" rtlCol="0"/>
          <a:lstStyle>
            <a:lvl1pPr algn="r">
              <a:defRPr sz="1200"/>
            </a:lvl1pPr>
          </a:lstStyle>
          <a:p>
            <a:fld id="{3E7F43FC-8D91-40F6-8C26-9D0CCB3129DC}" type="datetimeFigureOut">
              <a:rPr kumimoji="1" lang="ja-JP" altLang="en-US" smtClean="0"/>
              <a:t>2015/3/18</a:t>
            </a:fld>
            <a:endParaRPr kumimoji="1" lang="ja-JP" altLang="en-US"/>
          </a:p>
        </p:txBody>
      </p:sp>
      <p:sp>
        <p:nvSpPr>
          <p:cNvPr id="4" name="スライド イメージ プレースホルダー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993934" y="3233421"/>
            <a:ext cx="7951470" cy="3063240"/>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65660"/>
            <a:ext cx="4307047" cy="340360"/>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4" y="6465660"/>
            <a:ext cx="4307047" cy="340360"/>
          </a:xfrm>
          <a:prstGeom prst="rect">
            <a:avLst/>
          </a:prstGeom>
        </p:spPr>
        <p:txBody>
          <a:bodyPr vert="horz" lIns="91432" tIns="45716" rIns="91432" bIns="45716" rtlCol="0" anchor="b"/>
          <a:lstStyle>
            <a:lvl1pPr algn="r">
              <a:defRPr sz="1200"/>
            </a:lvl1pPr>
          </a:lstStyle>
          <a:p>
            <a:fld id="{227E81FA-46FB-4082-8E9B-0DDCC8C08E44}" type="slidenum">
              <a:rPr kumimoji="1" lang="ja-JP" altLang="en-US" smtClean="0"/>
              <a:t>‹#›</a:t>
            </a:fld>
            <a:endParaRPr kumimoji="1" lang="ja-JP" altLang="en-US"/>
          </a:p>
        </p:txBody>
      </p:sp>
    </p:spTree>
    <p:extLst>
      <p:ext uri="{BB962C8B-B14F-4D97-AF65-F5344CB8AC3E}">
        <p14:creationId xmlns:p14="http://schemas.microsoft.com/office/powerpoint/2010/main" val="37905047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7E81FA-46FB-4082-8E9B-0DDCC8C08E44}" type="slidenum">
              <a:rPr kumimoji="1" lang="ja-JP" altLang="en-US" smtClean="0"/>
              <a:t>2</a:t>
            </a:fld>
            <a:endParaRPr kumimoji="1" lang="ja-JP" altLang="en-US"/>
          </a:p>
        </p:txBody>
      </p:sp>
    </p:spTree>
    <p:extLst>
      <p:ext uri="{BB962C8B-B14F-4D97-AF65-F5344CB8AC3E}">
        <p14:creationId xmlns:p14="http://schemas.microsoft.com/office/powerpoint/2010/main" val="108464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7E81FA-46FB-4082-8E9B-0DDCC8C08E44}" type="slidenum">
              <a:rPr kumimoji="1" lang="ja-JP" altLang="en-US" smtClean="0"/>
              <a:t>38</a:t>
            </a:fld>
            <a:endParaRPr kumimoji="1" lang="ja-JP" altLang="en-US"/>
          </a:p>
        </p:txBody>
      </p:sp>
    </p:spTree>
    <p:extLst>
      <p:ext uri="{BB962C8B-B14F-4D97-AF65-F5344CB8AC3E}">
        <p14:creationId xmlns:p14="http://schemas.microsoft.com/office/powerpoint/2010/main" val="95519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39246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137184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303315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216696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151782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84197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94766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362055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311039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19679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8D6E20-4209-4E4A-B111-44653A5C60F9}" type="datetimeFigureOut">
              <a:rPr kumimoji="1" lang="ja-JP" altLang="en-US" smtClean="0"/>
              <a:t>2015/3/18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236393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D6E20-4209-4E4A-B111-44653A5C60F9}" type="datetimeFigureOut">
              <a:rPr kumimoji="1" lang="ja-JP" altLang="en-US" smtClean="0"/>
              <a:t>2015/3/18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2DAF6-C389-45D3-A8FA-5FBB20C13788}" type="slidenum">
              <a:rPr kumimoji="1" lang="ja-JP" altLang="en-US" smtClean="0"/>
              <a:t>‹#›</a:t>
            </a:fld>
            <a:endParaRPr kumimoji="1" lang="ja-JP" altLang="en-US"/>
          </a:p>
        </p:txBody>
      </p:sp>
    </p:spTree>
    <p:extLst>
      <p:ext uri="{BB962C8B-B14F-4D97-AF65-F5344CB8AC3E}">
        <p14:creationId xmlns:p14="http://schemas.microsoft.com/office/powerpoint/2010/main" val="1145550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340768"/>
            <a:ext cx="7772400" cy="1470025"/>
          </a:xfrm>
          <a:noFill/>
        </p:spPr>
        <p:txBody>
          <a:bodyPr/>
          <a:lstStyle/>
          <a:p>
            <a:r>
              <a:rPr kumimoji="1" lang="ja-JP" altLang="en-US" dirty="0" smtClean="0"/>
              <a:t>ＰＦＩ方式による官庁施設の整備</a:t>
            </a:r>
            <a:endParaRPr kumimoji="1" lang="ja-JP" altLang="en-US" dirty="0"/>
          </a:p>
        </p:txBody>
      </p:sp>
      <p:sp>
        <p:nvSpPr>
          <p:cNvPr id="3" name="サブタイトル 2"/>
          <p:cNvSpPr>
            <a:spLocks noGrp="1"/>
          </p:cNvSpPr>
          <p:nvPr>
            <p:ph type="subTitle" idx="1"/>
          </p:nvPr>
        </p:nvSpPr>
        <p:spPr>
          <a:noFill/>
        </p:spPr>
        <p:txBody>
          <a:bodyPr>
            <a:normAutofit/>
          </a:bodyPr>
          <a:lstStyle/>
          <a:p>
            <a:r>
              <a:rPr lang="ja-JP" altLang="en-US" dirty="0" smtClean="0">
                <a:solidFill>
                  <a:schemeClr val="tx1"/>
                </a:solidFill>
                <a:latin typeface="+mj-ea"/>
                <a:ea typeface="+mj-ea"/>
              </a:rPr>
              <a:t>（株</a:t>
            </a:r>
            <a:r>
              <a:rPr lang="en-US" altLang="ja-JP" dirty="0" smtClean="0">
                <a:solidFill>
                  <a:schemeClr val="tx1"/>
                </a:solidFill>
                <a:latin typeface="+mj-ea"/>
                <a:ea typeface="+mj-ea"/>
              </a:rPr>
              <a:t>)</a:t>
            </a:r>
            <a:r>
              <a:rPr lang="ja-JP" altLang="en-US" dirty="0" smtClean="0">
                <a:solidFill>
                  <a:schemeClr val="tx1"/>
                </a:solidFill>
                <a:latin typeface="+mj-ea"/>
                <a:ea typeface="+mj-ea"/>
              </a:rPr>
              <a:t>竹中工務店</a:t>
            </a:r>
            <a:endParaRPr lang="en-US" altLang="ja-JP" dirty="0" smtClean="0">
              <a:solidFill>
                <a:schemeClr val="tx1"/>
              </a:solidFill>
              <a:latin typeface="+mj-ea"/>
              <a:ea typeface="+mj-ea"/>
            </a:endParaRPr>
          </a:p>
          <a:p>
            <a:r>
              <a:rPr kumimoji="1" lang="ja-JP" altLang="en-US" dirty="0" smtClean="0">
                <a:solidFill>
                  <a:schemeClr val="tx1"/>
                </a:solidFill>
                <a:latin typeface="+mj-ea"/>
                <a:ea typeface="+mj-ea"/>
              </a:rPr>
              <a:t>奥田　修一</a:t>
            </a:r>
            <a:endParaRPr kumimoji="1" lang="en-US" altLang="ja-JP" dirty="0" smtClean="0">
              <a:solidFill>
                <a:schemeClr val="tx1"/>
              </a:solidFill>
              <a:latin typeface="+mj-ea"/>
              <a:ea typeface="+mj-ea"/>
            </a:endParaRPr>
          </a:p>
          <a:p>
            <a:r>
              <a:rPr lang="ja-JP" altLang="en-US" sz="2800" dirty="0" smtClean="0">
                <a:solidFill>
                  <a:schemeClr val="tx1"/>
                </a:solidFill>
                <a:latin typeface="+mj-ea"/>
                <a:ea typeface="+mj-ea"/>
              </a:rPr>
              <a:t>（元国土交通省官庁営繕部長）</a:t>
            </a:r>
            <a:endParaRPr kumimoji="1" lang="ja-JP" altLang="en-US" sz="2800" dirty="0">
              <a:solidFill>
                <a:schemeClr val="tx1"/>
              </a:solidFill>
              <a:latin typeface="+mj-ea"/>
              <a:ea typeface="+mj-ea"/>
            </a:endParaRPr>
          </a:p>
        </p:txBody>
      </p:sp>
    </p:spTree>
    <p:extLst>
      <p:ext uri="{BB962C8B-B14F-4D97-AF65-F5344CB8AC3E}">
        <p14:creationId xmlns:p14="http://schemas.microsoft.com/office/powerpoint/2010/main" val="226868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620688"/>
            <a:ext cx="6480720" cy="720080"/>
          </a:xfrm>
          <a:noFill/>
        </p:spPr>
        <p:txBody>
          <a:bodyPr>
            <a:normAutofit/>
          </a:bodyPr>
          <a:lstStyle/>
          <a:p>
            <a:r>
              <a:rPr kumimoji="1" lang="ja-JP" altLang="en-US" sz="3600" dirty="0" smtClean="0"/>
              <a:t>ＰＦＩ実施までの流れ</a:t>
            </a:r>
            <a:endParaRPr kumimoji="1" lang="ja-JP" altLang="en-US" sz="36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0734"/>
            <a:ext cx="8229600" cy="408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7308048"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2948003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332656"/>
            <a:ext cx="6480720" cy="792088"/>
          </a:xfrm>
          <a:noFill/>
        </p:spPr>
        <p:txBody>
          <a:bodyPr>
            <a:normAutofit/>
          </a:bodyPr>
          <a:lstStyle/>
          <a:p>
            <a:r>
              <a:rPr kumimoji="1" lang="ja-JP" altLang="en-US" sz="3600" dirty="0" smtClean="0"/>
              <a:t>英国におけるＰＦＩの導入</a:t>
            </a:r>
            <a:endParaRPr kumimoji="1" lang="ja-JP" altLang="en-US" sz="3600" dirty="0"/>
          </a:p>
        </p:txBody>
      </p:sp>
      <p:sp>
        <p:nvSpPr>
          <p:cNvPr id="3" name="コンテンツ プレースホルダー 2"/>
          <p:cNvSpPr>
            <a:spLocks noGrp="1"/>
          </p:cNvSpPr>
          <p:nvPr>
            <p:ph idx="1"/>
          </p:nvPr>
        </p:nvSpPr>
        <p:spPr>
          <a:xfrm>
            <a:off x="827584" y="1412776"/>
            <a:ext cx="7704856" cy="4752528"/>
          </a:xfrm>
          <a:noFill/>
        </p:spPr>
        <p:txBody>
          <a:bodyPr>
            <a:normAutofit fontScale="92500" lnSpcReduction="20000"/>
          </a:bodyPr>
          <a:lstStyle/>
          <a:p>
            <a:pPr>
              <a:lnSpc>
                <a:spcPct val="150000"/>
              </a:lnSpc>
            </a:pPr>
            <a:r>
              <a:rPr kumimoji="1" lang="en-US" altLang="ja-JP" sz="2800" dirty="0" smtClean="0"/>
              <a:t>1979</a:t>
            </a:r>
            <a:r>
              <a:rPr kumimoji="1" lang="ja-JP" altLang="en-US" sz="2800" dirty="0" smtClean="0"/>
              <a:t>年　サッチャー政権誕生、民営化の推進</a:t>
            </a:r>
            <a:endParaRPr kumimoji="1" lang="en-US" altLang="ja-JP" sz="2800" dirty="0" smtClean="0"/>
          </a:p>
          <a:p>
            <a:pPr>
              <a:lnSpc>
                <a:spcPct val="150000"/>
              </a:lnSpc>
            </a:pPr>
            <a:r>
              <a:rPr lang="en-US" altLang="ja-JP" sz="2800" dirty="0"/>
              <a:t>1992</a:t>
            </a:r>
            <a:r>
              <a:rPr lang="ja-JP" altLang="en-US" sz="2800" dirty="0" smtClean="0"/>
              <a:t>年　財務大臣がＰＦＩの導入を表明</a:t>
            </a:r>
            <a:endParaRPr lang="en-US" altLang="ja-JP" sz="2800" dirty="0" smtClean="0"/>
          </a:p>
          <a:p>
            <a:pPr marL="0" indent="0">
              <a:lnSpc>
                <a:spcPct val="150000"/>
              </a:lnSpc>
              <a:buNone/>
            </a:pPr>
            <a:r>
              <a:rPr lang="ja-JP" altLang="en-US" sz="2800" dirty="0"/>
              <a:t>　</a:t>
            </a:r>
            <a:r>
              <a:rPr lang="ja-JP" altLang="en-US" sz="2800" dirty="0" smtClean="0"/>
              <a:t>　　</a:t>
            </a:r>
            <a:r>
              <a:rPr lang="ja-JP" altLang="en-US" sz="2400" dirty="0" smtClean="0"/>
              <a:t>背景　・</a:t>
            </a:r>
            <a:r>
              <a:rPr lang="ja-JP" altLang="en-US" sz="2400" dirty="0"/>
              <a:t>公共事業費</a:t>
            </a:r>
            <a:r>
              <a:rPr lang="ja-JP" altLang="en-US" sz="2400" dirty="0" smtClean="0"/>
              <a:t>の縮減　　・市場化メカニズム</a:t>
            </a:r>
            <a:endParaRPr lang="en-US" altLang="ja-JP" sz="2400" dirty="0" smtClean="0"/>
          </a:p>
          <a:p>
            <a:pPr marL="0" indent="0">
              <a:lnSpc>
                <a:spcPct val="150000"/>
              </a:lnSpc>
              <a:buNone/>
            </a:pPr>
            <a:r>
              <a:rPr lang="ja-JP" altLang="en-US" sz="2400" dirty="0"/>
              <a:t>　</a:t>
            </a:r>
            <a:r>
              <a:rPr lang="ja-JP" altLang="en-US" sz="2400" dirty="0" smtClean="0"/>
              <a:t>　　　　　　　・行財政改革　　・民間資金導入　　　　</a:t>
            </a:r>
            <a:endParaRPr lang="en-US" altLang="ja-JP" sz="2400" dirty="0" smtClean="0"/>
          </a:p>
          <a:p>
            <a:pPr>
              <a:lnSpc>
                <a:spcPct val="150000"/>
              </a:lnSpc>
            </a:pPr>
            <a:r>
              <a:rPr kumimoji="1" lang="en-US" altLang="ja-JP" sz="2800" dirty="0"/>
              <a:t>1994</a:t>
            </a:r>
            <a:r>
              <a:rPr kumimoji="1" lang="ja-JP" altLang="en-US" sz="2800" dirty="0" smtClean="0"/>
              <a:t>年　ユニバーサルテスティング導入</a:t>
            </a:r>
            <a:endParaRPr kumimoji="1" lang="en-US" altLang="ja-JP" sz="2800" dirty="0" smtClean="0"/>
          </a:p>
          <a:p>
            <a:pPr marL="0" indent="0">
              <a:lnSpc>
                <a:spcPct val="150000"/>
              </a:lnSpc>
              <a:buNone/>
            </a:pPr>
            <a:r>
              <a:rPr lang="ja-JP" altLang="en-US" sz="2800" dirty="0" smtClean="0"/>
              <a:t>　　　　　　</a:t>
            </a:r>
            <a:r>
              <a:rPr lang="ja-JP" altLang="en-US" sz="2600" dirty="0" smtClean="0"/>
              <a:t>　</a:t>
            </a:r>
            <a:r>
              <a:rPr kumimoji="1" lang="ja-JP" altLang="en-US" sz="2600" dirty="0" smtClean="0"/>
              <a:t>（</a:t>
            </a:r>
            <a:r>
              <a:rPr kumimoji="1" lang="en-US" altLang="ja-JP" sz="2600" dirty="0" smtClean="0"/>
              <a:t>1997</a:t>
            </a:r>
            <a:r>
              <a:rPr kumimoji="1" lang="ja-JP" altLang="en-US" sz="2600" dirty="0" smtClean="0"/>
              <a:t>年廃止）</a:t>
            </a:r>
            <a:endParaRPr kumimoji="1" lang="en-US" altLang="ja-JP" sz="2600" dirty="0" smtClean="0"/>
          </a:p>
          <a:p>
            <a:pPr>
              <a:lnSpc>
                <a:spcPct val="150000"/>
              </a:lnSpc>
            </a:pPr>
            <a:r>
              <a:rPr kumimoji="1" lang="en-US" altLang="ja-JP" sz="2800" dirty="0" smtClean="0"/>
              <a:t>1997</a:t>
            </a:r>
            <a:r>
              <a:rPr kumimoji="1" lang="ja-JP" altLang="en-US" sz="2800" dirty="0" smtClean="0"/>
              <a:t>年　財務省ＰＦＩタスクフォース設置</a:t>
            </a:r>
            <a:endParaRPr kumimoji="1" lang="en-US" altLang="ja-JP" sz="2800" dirty="0" smtClean="0"/>
          </a:p>
          <a:p>
            <a:pPr marL="0" indent="0">
              <a:lnSpc>
                <a:spcPct val="150000"/>
              </a:lnSpc>
              <a:buNone/>
            </a:pPr>
            <a:r>
              <a:rPr lang="ja-JP" altLang="en-US" sz="2800" dirty="0" smtClean="0"/>
              <a:t>　　　　　　　</a:t>
            </a:r>
            <a:r>
              <a:rPr lang="ja-JP" altLang="en-US" sz="2400" dirty="0" smtClean="0"/>
              <a:t>ガイドライン　技術指針　ケーススタディ作成</a:t>
            </a:r>
            <a:endParaRPr kumimoji="1" lang="en-US" altLang="ja-JP" sz="2400" dirty="0" smtClean="0"/>
          </a:p>
          <a:p>
            <a:pPr>
              <a:lnSpc>
                <a:spcPct val="150000"/>
              </a:lnSpc>
            </a:pPr>
            <a:endParaRPr kumimoji="1" lang="en-US" altLang="ja-JP" sz="2800" dirty="0" smtClean="0"/>
          </a:p>
          <a:p>
            <a:pPr>
              <a:lnSpc>
                <a:spcPct val="150000"/>
              </a:lnSpc>
            </a:pPr>
            <a:endParaRPr kumimoji="1" lang="ja-JP" altLang="en-US" sz="2800" dirty="0"/>
          </a:p>
        </p:txBody>
      </p:sp>
    </p:spTree>
    <p:extLst>
      <p:ext uri="{BB962C8B-B14F-4D97-AF65-F5344CB8AC3E}">
        <p14:creationId xmlns:p14="http://schemas.microsoft.com/office/powerpoint/2010/main" val="3640836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274638"/>
            <a:ext cx="6336704" cy="706090"/>
          </a:xfrm>
          <a:noFill/>
        </p:spPr>
        <p:txBody>
          <a:bodyPr>
            <a:normAutofit/>
          </a:bodyPr>
          <a:lstStyle/>
          <a:p>
            <a:r>
              <a:rPr kumimoji="1" lang="ja-JP" altLang="en-US" sz="3600" dirty="0" smtClean="0"/>
              <a:t>我が国でのＰＦＩの導入</a:t>
            </a:r>
            <a:endParaRPr kumimoji="1" lang="ja-JP" altLang="en-US" sz="3600" dirty="0"/>
          </a:p>
        </p:txBody>
      </p:sp>
      <p:sp>
        <p:nvSpPr>
          <p:cNvPr id="3" name="コンテンツ プレースホルダー 2"/>
          <p:cNvSpPr>
            <a:spLocks noGrp="1"/>
          </p:cNvSpPr>
          <p:nvPr>
            <p:ph idx="1"/>
          </p:nvPr>
        </p:nvSpPr>
        <p:spPr>
          <a:xfrm>
            <a:off x="467544" y="1196753"/>
            <a:ext cx="8219256" cy="5040559"/>
          </a:xfrm>
          <a:noFill/>
        </p:spPr>
        <p:txBody>
          <a:bodyPr>
            <a:normAutofit lnSpcReduction="10000"/>
          </a:bodyPr>
          <a:lstStyle/>
          <a:p>
            <a:pPr>
              <a:lnSpc>
                <a:spcPct val="150000"/>
              </a:lnSpc>
            </a:pPr>
            <a:r>
              <a:rPr lang="en-US" altLang="ja-JP" sz="2800" dirty="0" smtClean="0"/>
              <a:t>1997</a:t>
            </a:r>
            <a:r>
              <a:rPr lang="ja-JP" altLang="en-US" sz="2800" dirty="0" smtClean="0"/>
              <a:t>年　緊急経済対策で新しい社会資本整備手法</a:t>
            </a:r>
            <a:endParaRPr lang="en-US" altLang="ja-JP" sz="2800" dirty="0" smtClean="0"/>
          </a:p>
          <a:p>
            <a:pPr marL="0" indent="0">
              <a:lnSpc>
                <a:spcPct val="150000"/>
              </a:lnSpc>
              <a:buNone/>
            </a:pPr>
            <a:r>
              <a:rPr lang="ja-JP" altLang="en-US" sz="2800" dirty="0" smtClean="0"/>
              <a:t>　</a:t>
            </a:r>
            <a:r>
              <a:rPr lang="ja-JP" altLang="en-US" sz="2800" dirty="0"/>
              <a:t>　</a:t>
            </a:r>
            <a:r>
              <a:rPr lang="ja-JP" altLang="en-US" sz="2800" dirty="0" smtClean="0"/>
              <a:t>　　　　</a:t>
            </a:r>
            <a:r>
              <a:rPr lang="ja-JP" altLang="en-US" sz="2800" dirty="0"/>
              <a:t>　（ＰＦＩ・ＢＯＴ等）の検討が盛り込まれる</a:t>
            </a:r>
            <a:endParaRPr lang="en-US" altLang="ja-JP" sz="2800" dirty="0"/>
          </a:p>
          <a:p>
            <a:pPr>
              <a:lnSpc>
                <a:spcPct val="150000"/>
              </a:lnSpc>
            </a:pPr>
            <a:r>
              <a:rPr lang="en-US" altLang="ja-JP" sz="2800" dirty="0" smtClean="0"/>
              <a:t>1998</a:t>
            </a:r>
            <a:r>
              <a:rPr lang="ja-JP" altLang="en-US" sz="2800" dirty="0" smtClean="0"/>
              <a:t>年　与党ＰＦＩプロジェクトチーム発足</a:t>
            </a:r>
            <a:endParaRPr lang="en-US" altLang="ja-JP" sz="2800" dirty="0" smtClean="0"/>
          </a:p>
          <a:p>
            <a:pPr>
              <a:lnSpc>
                <a:spcPct val="150000"/>
              </a:lnSpc>
            </a:pPr>
            <a:r>
              <a:rPr lang="en-US" altLang="ja-JP" sz="2800" dirty="0"/>
              <a:t>1998</a:t>
            </a:r>
            <a:r>
              <a:rPr lang="ja-JP" altLang="en-US" sz="2800" dirty="0" smtClean="0"/>
              <a:t>年　建設省、通産省研究会等の中間報告発表</a:t>
            </a:r>
            <a:endParaRPr lang="en-US" altLang="ja-JP" sz="2800" dirty="0" smtClean="0"/>
          </a:p>
          <a:p>
            <a:pPr>
              <a:lnSpc>
                <a:spcPct val="150000"/>
              </a:lnSpc>
            </a:pPr>
            <a:r>
              <a:rPr lang="en-US" altLang="ja-JP" sz="2800" dirty="0"/>
              <a:t>1998</a:t>
            </a:r>
            <a:r>
              <a:rPr lang="ja-JP" altLang="en-US" sz="2800" dirty="0" smtClean="0"/>
              <a:t>年　ＰＦＩ法当初案国会提出</a:t>
            </a:r>
            <a:endParaRPr lang="en-US" altLang="ja-JP" sz="2800" dirty="0" smtClean="0"/>
          </a:p>
          <a:p>
            <a:pPr>
              <a:lnSpc>
                <a:spcPct val="150000"/>
              </a:lnSpc>
            </a:pPr>
            <a:r>
              <a:rPr lang="en-US" altLang="ja-JP" sz="2800" dirty="0"/>
              <a:t>1999</a:t>
            </a:r>
            <a:r>
              <a:rPr lang="ja-JP" altLang="en-US" sz="2800" dirty="0" smtClean="0"/>
              <a:t>年　ＰＦＩ法新法案提出　可決成立</a:t>
            </a:r>
            <a:endParaRPr lang="en-US" altLang="ja-JP" sz="2800" dirty="0" smtClean="0"/>
          </a:p>
          <a:p>
            <a:pPr>
              <a:lnSpc>
                <a:spcPct val="150000"/>
              </a:lnSpc>
            </a:pPr>
            <a:r>
              <a:rPr lang="en-US" altLang="ja-JP" sz="2800" dirty="0" smtClean="0"/>
              <a:t>199</a:t>
            </a:r>
            <a:r>
              <a:rPr lang="en-US" altLang="ja-JP" sz="2800" dirty="0"/>
              <a:t>9</a:t>
            </a:r>
            <a:r>
              <a:rPr lang="ja-JP" altLang="en-US" sz="2800" dirty="0" smtClean="0"/>
              <a:t>年　総理府にＰＦＩ推進室設置</a:t>
            </a:r>
            <a:endParaRPr lang="en-US" altLang="ja-JP" sz="2800" dirty="0" smtClean="0"/>
          </a:p>
          <a:p>
            <a:pPr marL="0" indent="0">
              <a:buNone/>
            </a:pPr>
            <a:endParaRPr kumimoji="1" lang="en-US" altLang="ja-JP" sz="2800" dirty="0"/>
          </a:p>
        </p:txBody>
      </p:sp>
    </p:spTree>
    <p:extLst>
      <p:ext uri="{BB962C8B-B14F-4D97-AF65-F5344CB8AC3E}">
        <p14:creationId xmlns:p14="http://schemas.microsoft.com/office/powerpoint/2010/main" val="3496898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274638"/>
            <a:ext cx="5616624" cy="612330"/>
          </a:xfrm>
          <a:noFill/>
        </p:spPr>
        <p:txBody>
          <a:bodyPr>
            <a:noAutofit/>
          </a:bodyPr>
          <a:lstStyle/>
          <a:p>
            <a:r>
              <a:rPr kumimoji="1" lang="ja-JP" altLang="en-US" sz="3600" dirty="0" smtClean="0"/>
              <a:t>建設投資の推移</a:t>
            </a:r>
            <a:endParaRPr kumimoji="1" lang="ja-JP" altLang="en-US" sz="3600" dirty="0"/>
          </a:p>
        </p:txBody>
      </p:sp>
      <p:pic>
        <p:nvPicPr>
          <p:cNvPr id="6" name="コンテンツ プレースホルダー 5"/>
          <p:cNvPicPr>
            <a:picLocks noGrp="1" noChangeAspect="1"/>
          </p:cNvPicPr>
          <p:nvPr>
            <p:ph idx="1"/>
          </p:nvPr>
        </p:nvPicPr>
        <p:blipFill>
          <a:blip r:embed="rId2"/>
          <a:stretch>
            <a:fillRect/>
          </a:stretch>
        </p:blipFill>
        <p:spPr>
          <a:xfrm>
            <a:off x="457200" y="1124744"/>
            <a:ext cx="8229600" cy="5328592"/>
          </a:xfrm>
          <a:prstGeom prst="rect">
            <a:avLst/>
          </a:prstGeom>
        </p:spPr>
      </p:pic>
      <p:sp>
        <p:nvSpPr>
          <p:cNvPr id="7" name="四角形吹き出し 6"/>
          <p:cNvSpPr/>
          <p:nvPr/>
        </p:nvSpPr>
        <p:spPr>
          <a:xfrm>
            <a:off x="4211960" y="6093296"/>
            <a:ext cx="1296144" cy="360040"/>
          </a:xfrm>
          <a:prstGeom prst="wedgeRectCallout">
            <a:avLst>
              <a:gd name="adj1" fmla="val -62293"/>
              <a:gd name="adj2" fmla="val -11991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11960" y="6093296"/>
            <a:ext cx="1296144" cy="400110"/>
          </a:xfrm>
          <a:prstGeom prst="rect">
            <a:avLst/>
          </a:prstGeom>
          <a:noFill/>
        </p:spPr>
        <p:txBody>
          <a:bodyPr wrap="square" rtlCol="0">
            <a:spAutoFit/>
          </a:bodyPr>
          <a:lstStyle/>
          <a:p>
            <a:r>
              <a:rPr kumimoji="1" lang="en-US" altLang="ja-JP" sz="2000" dirty="0" smtClean="0"/>
              <a:t>PFI</a:t>
            </a:r>
            <a:r>
              <a:rPr kumimoji="1" lang="ja-JP" altLang="en-US" sz="2000" dirty="0" smtClean="0"/>
              <a:t>法制定</a:t>
            </a:r>
            <a:endParaRPr kumimoji="1" lang="ja-JP" altLang="en-US" sz="2000" dirty="0"/>
          </a:p>
        </p:txBody>
      </p:sp>
    </p:spTree>
    <p:extLst>
      <p:ext uri="{BB962C8B-B14F-4D97-AF65-F5344CB8AC3E}">
        <p14:creationId xmlns:p14="http://schemas.microsoft.com/office/powerpoint/2010/main" val="284556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476672"/>
            <a:ext cx="6336704" cy="720080"/>
          </a:xfrm>
          <a:noFill/>
        </p:spPr>
        <p:txBody>
          <a:bodyPr>
            <a:normAutofit/>
          </a:bodyPr>
          <a:lstStyle/>
          <a:p>
            <a:r>
              <a:rPr lang="ja-JP" altLang="en-US" sz="3600" dirty="0"/>
              <a:t>これまで</a:t>
            </a:r>
            <a:r>
              <a:rPr lang="ja-JP" altLang="en-US" sz="3600" dirty="0" smtClean="0"/>
              <a:t>のＰＦＩ事業の実績</a:t>
            </a:r>
            <a:endParaRPr kumimoji="1" lang="ja-JP" altLang="en-US" sz="3600" dirty="0"/>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412776"/>
            <a:ext cx="842493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20888"/>
            <a:ext cx="3384376" cy="69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259632" y="3717032"/>
            <a:ext cx="2088232" cy="3600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導入期 </a:t>
            </a:r>
            <a:r>
              <a:rPr lang="ja-JP" altLang="en-US" sz="1600" dirty="0" smtClean="0">
                <a:solidFill>
                  <a:schemeClr val="tx1">
                    <a:lumMod val="95000"/>
                    <a:lumOff val="5000"/>
                  </a:schemeClr>
                </a:solidFill>
              </a:rPr>
              <a:t>年</a:t>
            </a:r>
            <a:r>
              <a:rPr lang="en-US" altLang="ja-JP" sz="1600" dirty="0" smtClean="0">
                <a:solidFill>
                  <a:schemeClr val="tx1">
                    <a:lumMod val="95000"/>
                    <a:lumOff val="5000"/>
                  </a:schemeClr>
                </a:solidFill>
              </a:rPr>
              <a:t>26</a:t>
            </a:r>
            <a:r>
              <a:rPr lang="ja-JP" altLang="en-US" sz="1600" dirty="0" smtClean="0">
                <a:solidFill>
                  <a:schemeClr val="tx1">
                    <a:lumMod val="95000"/>
                    <a:lumOff val="5000"/>
                  </a:schemeClr>
                </a:solidFill>
              </a:rPr>
              <a:t>件 １千億</a:t>
            </a:r>
            <a:endParaRPr kumimoji="1" lang="en-US" altLang="ja-JP" sz="1600" dirty="0" smtClean="0">
              <a:solidFill>
                <a:schemeClr val="tx1">
                  <a:lumMod val="95000"/>
                  <a:lumOff val="5000"/>
                </a:schemeClr>
              </a:solidFill>
            </a:endParaRPr>
          </a:p>
        </p:txBody>
      </p:sp>
      <p:sp>
        <p:nvSpPr>
          <p:cNvPr id="6" name="正方形/長方形 5"/>
          <p:cNvSpPr/>
          <p:nvPr/>
        </p:nvSpPr>
        <p:spPr>
          <a:xfrm>
            <a:off x="3851920" y="4869160"/>
            <a:ext cx="2160240" cy="3600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拡大期 年</a:t>
            </a:r>
            <a:r>
              <a:rPr kumimoji="1" lang="en-US" altLang="ja-JP" sz="1600" dirty="0" smtClean="0">
                <a:solidFill>
                  <a:schemeClr val="tx1">
                    <a:lumMod val="95000"/>
                    <a:lumOff val="5000"/>
                  </a:schemeClr>
                </a:solidFill>
              </a:rPr>
              <a:t>40 </a:t>
            </a:r>
            <a:r>
              <a:rPr kumimoji="1" lang="ja-JP" altLang="en-US" sz="1600" dirty="0" smtClean="0">
                <a:solidFill>
                  <a:schemeClr val="tx1">
                    <a:lumMod val="95000"/>
                    <a:lumOff val="5000"/>
                  </a:schemeClr>
                </a:solidFill>
              </a:rPr>
              <a:t>件 </a:t>
            </a:r>
            <a:r>
              <a:rPr kumimoji="1" lang="en-US" altLang="ja-JP" sz="1600" dirty="0" smtClean="0">
                <a:solidFill>
                  <a:schemeClr val="tx1">
                    <a:lumMod val="95000"/>
                    <a:lumOff val="5000"/>
                  </a:schemeClr>
                </a:solidFill>
              </a:rPr>
              <a:t>5</a:t>
            </a:r>
            <a:r>
              <a:rPr kumimoji="1" lang="ja-JP" altLang="en-US" sz="1600" dirty="0" smtClean="0">
                <a:solidFill>
                  <a:schemeClr val="tx1">
                    <a:lumMod val="95000"/>
                    <a:lumOff val="5000"/>
                  </a:schemeClr>
                </a:solidFill>
              </a:rPr>
              <a:t>千億</a:t>
            </a:r>
            <a:endParaRPr kumimoji="1" lang="ja-JP" altLang="en-US" sz="1600" dirty="0">
              <a:solidFill>
                <a:schemeClr val="tx1">
                  <a:lumMod val="95000"/>
                  <a:lumOff val="5000"/>
                </a:schemeClr>
              </a:solidFill>
            </a:endParaRPr>
          </a:p>
        </p:txBody>
      </p:sp>
      <p:sp>
        <p:nvSpPr>
          <p:cNvPr id="7" name="正方形/長方形 6"/>
          <p:cNvSpPr/>
          <p:nvPr/>
        </p:nvSpPr>
        <p:spPr>
          <a:xfrm>
            <a:off x="5796136" y="3840088"/>
            <a:ext cx="2016224"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停滞期 年</a:t>
            </a:r>
            <a:r>
              <a:rPr kumimoji="1" lang="en-US" altLang="ja-JP" sz="1600" dirty="0" smtClean="0">
                <a:solidFill>
                  <a:schemeClr val="tx1">
                    <a:lumMod val="95000"/>
                    <a:lumOff val="5000"/>
                  </a:schemeClr>
                </a:solidFill>
              </a:rPr>
              <a:t>22</a:t>
            </a:r>
            <a:r>
              <a:rPr kumimoji="1" lang="ja-JP" altLang="en-US" sz="1600" dirty="0" smtClean="0">
                <a:solidFill>
                  <a:schemeClr val="tx1">
                    <a:lumMod val="95000"/>
                    <a:lumOff val="5000"/>
                  </a:schemeClr>
                </a:solidFill>
              </a:rPr>
              <a:t>件 </a:t>
            </a:r>
            <a:r>
              <a:rPr kumimoji="1" lang="en-US" altLang="ja-JP" sz="1600" dirty="0" smtClean="0">
                <a:solidFill>
                  <a:schemeClr val="tx1">
                    <a:lumMod val="95000"/>
                    <a:lumOff val="5000"/>
                  </a:schemeClr>
                </a:solidFill>
              </a:rPr>
              <a:t>2</a:t>
            </a:r>
            <a:r>
              <a:rPr kumimoji="1" lang="ja-JP" altLang="en-US" sz="1600" dirty="0" smtClean="0">
                <a:solidFill>
                  <a:schemeClr val="tx1">
                    <a:lumMod val="95000"/>
                    <a:lumOff val="5000"/>
                  </a:schemeClr>
                </a:solidFill>
              </a:rPr>
              <a:t>千億</a:t>
            </a:r>
            <a:endParaRPr kumimoji="1" lang="ja-JP" altLang="en-US" sz="1600" dirty="0">
              <a:solidFill>
                <a:schemeClr val="tx1">
                  <a:lumMod val="95000"/>
                  <a:lumOff val="5000"/>
                </a:schemeClr>
              </a:solidFill>
            </a:endParaRPr>
          </a:p>
        </p:txBody>
      </p:sp>
      <p:sp>
        <p:nvSpPr>
          <p:cNvPr id="9" name="テキスト ボックス 8"/>
          <p:cNvSpPr txBox="1"/>
          <p:nvPr/>
        </p:nvSpPr>
        <p:spPr>
          <a:xfrm>
            <a:off x="7452320" y="6479177"/>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29659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Autofit/>
          </a:bodyPr>
          <a:lstStyle/>
          <a:p>
            <a:r>
              <a:rPr kumimoji="1" lang="en-US" altLang="ja-JP" sz="3600" dirty="0" smtClean="0"/>
              <a:t>PFI</a:t>
            </a:r>
            <a:r>
              <a:rPr kumimoji="1" lang="ja-JP" altLang="en-US" sz="3600" dirty="0" smtClean="0"/>
              <a:t>法改正の経緯</a:t>
            </a:r>
            <a:endParaRPr kumimoji="1" lang="ja-JP" altLang="en-US" sz="36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72162663"/>
              </p:ext>
            </p:extLst>
          </p:nvPr>
        </p:nvGraphicFramePr>
        <p:xfrm>
          <a:off x="467504" y="1124744"/>
          <a:ext cx="8229600" cy="5052292"/>
        </p:xfrm>
        <a:graphic>
          <a:graphicData uri="http://schemas.openxmlformats.org/drawingml/2006/table">
            <a:tbl>
              <a:tblPr firstRow="1" bandRow="1">
                <a:tableStyleId>{5C22544A-7EE6-4342-B048-85BDC9FD1C3A}</a:tableStyleId>
              </a:tblPr>
              <a:tblGrid>
                <a:gridCol w="1450504"/>
                <a:gridCol w="6779096"/>
              </a:tblGrid>
              <a:tr h="425271">
                <a:tc>
                  <a:txBody>
                    <a:bodyPr/>
                    <a:lstStyle/>
                    <a:p>
                      <a:pPr algn="ctr"/>
                      <a:r>
                        <a:rPr kumimoji="1" lang="ja-JP" altLang="en-US" dirty="0" smtClean="0"/>
                        <a:t>年度</a:t>
                      </a:r>
                      <a:endParaRPr kumimoji="1" lang="ja-JP" altLang="en-US" dirty="0"/>
                    </a:p>
                  </a:txBody>
                  <a:tcPr/>
                </a:tc>
                <a:tc>
                  <a:txBody>
                    <a:bodyPr/>
                    <a:lstStyle/>
                    <a:p>
                      <a:pPr algn="ctr"/>
                      <a:r>
                        <a:rPr kumimoji="1" lang="ja-JP" altLang="en-US" dirty="0" smtClean="0"/>
                        <a:t>改正内容等</a:t>
                      </a:r>
                      <a:endParaRPr kumimoji="1" lang="ja-JP" altLang="en-US" dirty="0"/>
                    </a:p>
                  </a:txBody>
                  <a:tcPr/>
                </a:tc>
              </a:tr>
              <a:tr h="1178232">
                <a:tc>
                  <a:txBody>
                    <a:bodyPr/>
                    <a:lstStyle/>
                    <a:p>
                      <a:r>
                        <a:rPr kumimoji="1" lang="ja-JP" altLang="en-US" dirty="0" smtClean="0"/>
                        <a:t>１１年制定</a:t>
                      </a:r>
                      <a:endParaRPr kumimoji="1" lang="ja-JP" altLang="en-US" dirty="0"/>
                    </a:p>
                  </a:txBody>
                  <a:tcPr/>
                </a:tc>
                <a:tc>
                  <a:txBody>
                    <a:bodyPr/>
                    <a:lstStyle/>
                    <a:p>
                      <a:r>
                        <a:rPr kumimoji="1" lang="ja-JP" altLang="en-US" dirty="0" smtClean="0"/>
                        <a:t>目的、定義、基本理念、基本方針、実施方針、特定事業の選定、</a:t>
                      </a:r>
                      <a:endParaRPr kumimoji="1" lang="en-US" altLang="ja-JP" dirty="0" smtClean="0"/>
                    </a:p>
                    <a:p>
                      <a:r>
                        <a:rPr kumimoji="1" lang="ja-JP" altLang="en-US" dirty="0" smtClean="0"/>
                        <a:t>民間事業者の選定、客観的な評価、支援と協力、長期（</a:t>
                      </a:r>
                      <a:r>
                        <a:rPr kumimoji="1" lang="en-US" altLang="ja-JP" dirty="0" smtClean="0"/>
                        <a:t>30</a:t>
                      </a:r>
                      <a:r>
                        <a:rPr kumimoji="1" lang="ja-JP" altLang="en-US" dirty="0" smtClean="0"/>
                        <a:t>年）債務、民間資金等活用推進委員会の設置</a:t>
                      </a:r>
                      <a:endParaRPr kumimoji="1" lang="en-US" altLang="ja-JP" dirty="0" smtClean="0"/>
                    </a:p>
                  </a:txBody>
                  <a:tcPr/>
                </a:tc>
              </a:tr>
              <a:tr h="864096">
                <a:tc>
                  <a:txBody>
                    <a:bodyPr/>
                    <a:lstStyle/>
                    <a:p>
                      <a:r>
                        <a:rPr kumimoji="1" lang="ja-JP" altLang="en-US" dirty="0" smtClean="0"/>
                        <a:t>１３年改正</a:t>
                      </a:r>
                      <a:endParaRPr kumimoji="1" lang="ja-JP" altLang="en-US" dirty="0"/>
                    </a:p>
                  </a:txBody>
                  <a:tcPr/>
                </a:tc>
                <a:tc>
                  <a:txBody>
                    <a:bodyPr/>
                    <a:lstStyle/>
                    <a:p>
                      <a:r>
                        <a:rPr kumimoji="1" lang="ja-JP" altLang="en-US" dirty="0" smtClean="0"/>
                        <a:t>公共施設等の管理者の範囲の拡大（国会、最高裁、会計検査院）</a:t>
                      </a:r>
                      <a:endParaRPr kumimoji="1" lang="en-US" altLang="ja-JP" dirty="0" smtClean="0"/>
                    </a:p>
                    <a:p>
                      <a:r>
                        <a:rPr kumimoji="1" lang="ja-JP" altLang="en-US" dirty="0" smtClean="0"/>
                        <a:t>行政財産の貸付に関する特例措置の実施（合築で貸付可能に）</a:t>
                      </a:r>
                      <a:endParaRPr kumimoji="1" lang="ja-JP" altLang="en-US" dirty="0"/>
                    </a:p>
                  </a:txBody>
                  <a:tcPr/>
                </a:tc>
              </a:tr>
              <a:tr h="864096">
                <a:tc>
                  <a:txBody>
                    <a:bodyPr/>
                    <a:lstStyle/>
                    <a:p>
                      <a:r>
                        <a:rPr kumimoji="1" lang="ja-JP" altLang="en-US" dirty="0" smtClean="0"/>
                        <a:t>１７年改正</a:t>
                      </a:r>
                      <a:endParaRPr kumimoji="1" lang="ja-JP" altLang="en-US" dirty="0"/>
                    </a:p>
                  </a:txBody>
                  <a:tcPr/>
                </a:tc>
                <a:tc>
                  <a:txBody>
                    <a:bodyPr/>
                    <a:lstStyle/>
                    <a:p>
                      <a:r>
                        <a:rPr kumimoji="1" lang="ja-JP" altLang="en-US" dirty="0" smtClean="0"/>
                        <a:t>行政財産の貸付の拡充</a:t>
                      </a:r>
                      <a:endParaRPr kumimoji="1" lang="en-US" altLang="ja-JP" dirty="0" smtClean="0"/>
                    </a:p>
                    <a:p>
                      <a:r>
                        <a:rPr kumimoji="1" lang="ja-JP" altLang="en-US" dirty="0" smtClean="0"/>
                        <a:t>民間事業者の選定にあたっての評価方法の明確化（総合評価）</a:t>
                      </a:r>
                      <a:endParaRPr kumimoji="1" lang="ja-JP" altLang="en-US" dirty="0"/>
                    </a:p>
                  </a:txBody>
                  <a:tcPr/>
                </a:tc>
              </a:tr>
              <a:tr h="1080517">
                <a:tc>
                  <a:txBody>
                    <a:bodyPr/>
                    <a:lstStyle/>
                    <a:p>
                      <a:r>
                        <a:rPr kumimoji="1" lang="ja-JP" altLang="en-US" dirty="0" smtClean="0"/>
                        <a:t>２３年改正</a:t>
                      </a:r>
                      <a:endParaRPr kumimoji="1" lang="ja-JP" altLang="en-US" dirty="0"/>
                    </a:p>
                  </a:txBody>
                  <a:tcPr/>
                </a:tc>
                <a:tc>
                  <a:txBody>
                    <a:bodyPr/>
                    <a:lstStyle/>
                    <a:p>
                      <a:r>
                        <a:rPr kumimoji="1" lang="en-US" altLang="ja-JP" dirty="0" smtClean="0"/>
                        <a:t>PFI</a:t>
                      </a:r>
                      <a:r>
                        <a:rPr kumimoji="1" lang="ja-JP" altLang="en-US" dirty="0" smtClean="0"/>
                        <a:t>の対象施設の拡大（賃貸住宅、船舶、航空機、人工衛星）</a:t>
                      </a:r>
                      <a:endParaRPr kumimoji="1" lang="en-US" altLang="ja-JP" dirty="0" smtClean="0"/>
                    </a:p>
                    <a:p>
                      <a:r>
                        <a:rPr kumimoji="1" lang="ja-JP" altLang="en-US" dirty="0" smtClean="0"/>
                        <a:t>民間事業者による提案制度の導入</a:t>
                      </a:r>
                      <a:endParaRPr kumimoji="1" lang="en-US" altLang="ja-JP" dirty="0" smtClean="0"/>
                    </a:p>
                    <a:p>
                      <a:r>
                        <a:rPr kumimoji="1" lang="ja-JP" altLang="en-US" dirty="0" smtClean="0"/>
                        <a:t>公共施設等運営権制度の導入</a:t>
                      </a:r>
                      <a:endParaRPr kumimoji="1" lang="en-US" altLang="ja-JP" dirty="0" smtClean="0"/>
                    </a:p>
                  </a:txBody>
                  <a:tcPr/>
                </a:tc>
              </a:tr>
              <a:tr h="591160">
                <a:tc>
                  <a:txBody>
                    <a:bodyPr/>
                    <a:lstStyle/>
                    <a:p>
                      <a:r>
                        <a:rPr kumimoji="1" lang="ja-JP" altLang="en-US" dirty="0" smtClean="0"/>
                        <a:t>２５年改正</a:t>
                      </a:r>
                      <a:endParaRPr kumimoji="1" lang="en-US" altLang="ja-JP" dirty="0" smtClean="0"/>
                    </a:p>
                    <a:p>
                      <a:endParaRPr kumimoji="1" lang="ja-JP" altLang="en-US" dirty="0"/>
                    </a:p>
                  </a:txBody>
                  <a:tcPr/>
                </a:tc>
                <a:tc>
                  <a:txBody>
                    <a:bodyPr/>
                    <a:lstStyle/>
                    <a:p>
                      <a:r>
                        <a:rPr kumimoji="1" lang="ja-JP" altLang="en-US" dirty="0" smtClean="0"/>
                        <a:t>民間資金等活用事業推進機構の設立</a:t>
                      </a:r>
                      <a:endParaRPr kumimoji="1" lang="ja-JP" altLang="en-US" dirty="0"/>
                    </a:p>
                  </a:txBody>
                  <a:tcPr/>
                </a:tc>
              </a:tr>
            </a:tbl>
          </a:graphicData>
        </a:graphic>
      </p:graphicFrame>
    </p:spTree>
    <p:extLst>
      <p:ext uri="{BB962C8B-B14F-4D97-AF65-F5344CB8AC3E}">
        <p14:creationId xmlns:p14="http://schemas.microsoft.com/office/powerpoint/2010/main" val="2304352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332656"/>
            <a:ext cx="7056784" cy="576064"/>
          </a:xfrm>
          <a:noFill/>
        </p:spPr>
        <p:txBody>
          <a:bodyPr>
            <a:normAutofit fontScale="90000"/>
          </a:bodyPr>
          <a:lstStyle/>
          <a:p>
            <a:r>
              <a:rPr kumimoji="1" lang="ja-JP" altLang="en-US" sz="3200" dirty="0" smtClean="0"/>
              <a:t>民間資金等活用推進委員会作成資料</a:t>
            </a:r>
            <a:endParaRPr kumimoji="1" lang="ja-JP" altLang="en-US" sz="3200" dirty="0"/>
          </a:p>
        </p:txBody>
      </p:sp>
      <p:sp>
        <p:nvSpPr>
          <p:cNvPr id="3" name="コンテンツ プレースホルダー 2"/>
          <p:cNvSpPr>
            <a:spLocks noGrp="1"/>
          </p:cNvSpPr>
          <p:nvPr>
            <p:ph idx="1"/>
          </p:nvPr>
        </p:nvSpPr>
        <p:spPr>
          <a:xfrm>
            <a:off x="971600" y="1340768"/>
            <a:ext cx="7344816" cy="4680520"/>
          </a:xfrm>
        </p:spPr>
        <p:txBody>
          <a:bodyPr>
            <a:normAutofit fontScale="77500" lnSpcReduction="20000"/>
          </a:bodyPr>
          <a:lstStyle/>
          <a:p>
            <a:pPr>
              <a:lnSpc>
                <a:spcPct val="170000"/>
              </a:lnSpc>
            </a:pPr>
            <a:r>
              <a:rPr kumimoji="1" lang="ja-JP" altLang="en-US" dirty="0" smtClean="0"/>
              <a:t>事業実施に関する基本方針</a:t>
            </a:r>
            <a:endParaRPr kumimoji="1" lang="en-US" altLang="ja-JP" dirty="0" smtClean="0"/>
          </a:p>
          <a:p>
            <a:pPr>
              <a:lnSpc>
                <a:spcPct val="170000"/>
              </a:lnSpc>
            </a:pPr>
            <a:r>
              <a:rPr lang="ja-JP" altLang="en-US" dirty="0" smtClean="0"/>
              <a:t>実施</a:t>
            </a:r>
            <a:r>
              <a:rPr lang="ja-JP" altLang="en-US" dirty="0"/>
              <a:t>プロセス</a:t>
            </a:r>
            <a:r>
              <a:rPr lang="ja-JP" altLang="en-US" dirty="0" smtClean="0"/>
              <a:t>に関するガイドライン</a:t>
            </a:r>
            <a:endParaRPr lang="en-US" altLang="ja-JP" dirty="0" smtClean="0"/>
          </a:p>
          <a:p>
            <a:pPr>
              <a:lnSpc>
                <a:spcPct val="170000"/>
              </a:lnSpc>
            </a:pPr>
            <a:r>
              <a:rPr kumimoji="1" lang="ja-JP" altLang="en-US" dirty="0" smtClean="0"/>
              <a:t>リスク分担</a:t>
            </a:r>
            <a:r>
              <a:rPr kumimoji="1" lang="ja-JP" altLang="en-US" dirty="0"/>
              <a:t>等</a:t>
            </a:r>
            <a:r>
              <a:rPr kumimoji="1" lang="ja-JP" altLang="en-US" dirty="0" smtClean="0"/>
              <a:t>に関するガイドライン</a:t>
            </a:r>
            <a:endParaRPr kumimoji="1" lang="en-US" altLang="ja-JP" dirty="0" smtClean="0"/>
          </a:p>
          <a:p>
            <a:pPr>
              <a:lnSpc>
                <a:spcPct val="170000"/>
              </a:lnSpc>
            </a:pPr>
            <a:r>
              <a:rPr lang="en-US" altLang="ja-JP" dirty="0" smtClean="0"/>
              <a:t>VFM</a:t>
            </a:r>
            <a:r>
              <a:rPr lang="ja-JP" altLang="en-US" dirty="0" smtClean="0"/>
              <a:t>に関するガイドライン</a:t>
            </a:r>
            <a:endParaRPr lang="en-US" altLang="ja-JP" dirty="0" smtClean="0"/>
          </a:p>
          <a:p>
            <a:pPr>
              <a:lnSpc>
                <a:spcPct val="170000"/>
              </a:lnSpc>
            </a:pPr>
            <a:r>
              <a:rPr kumimoji="1" lang="ja-JP" altLang="en-US" dirty="0"/>
              <a:t>契約</a:t>
            </a:r>
            <a:r>
              <a:rPr kumimoji="1" lang="ja-JP" altLang="en-US" dirty="0" smtClean="0"/>
              <a:t>に関するガイドライン</a:t>
            </a:r>
            <a:endParaRPr kumimoji="1" lang="en-US" altLang="ja-JP" dirty="0" smtClean="0"/>
          </a:p>
          <a:p>
            <a:pPr>
              <a:lnSpc>
                <a:spcPct val="170000"/>
              </a:lnSpc>
            </a:pPr>
            <a:r>
              <a:rPr lang="ja-JP" altLang="en-US" dirty="0"/>
              <a:t>モニタ</a:t>
            </a:r>
            <a:r>
              <a:rPr lang="ja-JP" altLang="en-US" dirty="0" smtClean="0"/>
              <a:t>リングに関するガイドライン</a:t>
            </a:r>
            <a:endParaRPr lang="en-US" altLang="ja-JP" dirty="0" smtClean="0"/>
          </a:p>
          <a:p>
            <a:pPr>
              <a:lnSpc>
                <a:spcPct val="150000"/>
              </a:lnSpc>
            </a:pPr>
            <a:r>
              <a:rPr kumimoji="1" lang="ja-JP" altLang="en-US" dirty="0" smtClean="0"/>
              <a:t>公共施設等運営権等に関するガイドライン</a:t>
            </a:r>
            <a:endParaRPr kumimoji="1" lang="ja-JP" altLang="en-US" dirty="0"/>
          </a:p>
        </p:txBody>
      </p:sp>
    </p:spTree>
    <p:extLst>
      <p:ext uri="{BB962C8B-B14F-4D97-AF65-F5344CB8AC3E}">
        <p14:creationId xmlns:p14="http://schemas.microsoft.com/office/powerpoint/2010/main" val="366824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46" y="524325"/>
            <a:ext cx="8577526" cy="573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7308048"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165649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00" y="253090"/>
            <a:ext cx="8164648" cy="605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7308048"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247289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424936" cy="575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355976" y="366982"/>
            <a:ext cx="4176464" cy="276999"/>
          </a:xfrm>
          <a:prstGeom prst="rect">
            <a:avLst/>
          </a:prstGeom>
          <a:noFill/>
        </p:spPr>
        <p:txBody>
          <a:bodyPr wrap="square" rtlCol="0">
            <a:spAutoFit/>
          </a:bodyPr>
          <a:lstStyle/>
          <a:p>
            <a:r>
              <a:rPr lang="zh-TW" altLang="en-US" sz="1200" b="1" dirty="0">
                <a:latin typeface="ＭＳ ゴシック" panose="020B0609070205080204" pitchFamily="49" charset="-128"/>
                <a:ea typeface="ＭＳ ゴシック" panose="020B0609070205080204" pitchFamily="49" charset="-128"/>
              </a:rPr>
              <a:t>平成</a:t>
            </a:r>
            <a:r>
              <a:rPr lang="zh-TW" altLang="en-US" sz="1200" b="1" dirty="0" smtClean="0">
                <a:latin typeface="ＭＳ ゴシック" panose="020B0609070205080204" pitchFamily="49" charset="-128"/>
                <a:ea typeface="ＭＳ ゴシック" panose="020B0609070205080204" pitchFamily="49" charset="-128"/>
              </a:rPr>
              <a:t>２５年</a:t>
            </a:r>
            <a:r>
              <a:rPr lang="ja-JP" altLang="en-US" sz="1200" b="1" dirty="0" smtClean="0">
                <a:latin typeface="ＭＳ ゴシック" panose="020B0609070205080204" pitchFamily="49" charset="-128"/>
                <a:ea typeface="ＭＳ ゴシック" panose="020B0609070205080204" pitchFamily="49" charset="-128"/>
              </a:rPr>
              <a:t>６</a:t>
            </a:r>
            <a:r>
              <a:rPr lang="zh-TW" altLang="en-US" sz="1200" b="1" dirty="0" smtClean="0">
                <a:latin typeface="ＭＳ ゴシック" panose="020B0609070205080204" pitchFamily="49" charset="-128"/>
                <a:ea typeface="ＭＳ ゴシック" panose="020B0609070205080204" pitchFamily="49" charset="-128"/>
              </a:rPr>
              <a:t>月６日</a:t>
            </a:r>
            <a:r>
              <a:rPr lang="ja-JP" altLang="en-US" sz="1200" b="1" dirty="0" smtClean="0">
                <a:latin typeface="ＭＳ ゴシック" panose="020B0609070205080204" pitchFamily="49" charset="-128"/>
                <a:ea typeface="ＭＳ ゴシック" panose="020B0609070205080204" pitchFamily="49" charset="-128"/>
              </a:rPr>
              <a:t>　　</a:t>
            </a:r>
            <a:r>
              <a:rPr lang="zh-TW" altLang="en-US" sz="1200" b="1" dirty="0" smtClean="0">
                <a:latin typeface="ＭＳ ゴシック" panose="020B0609070205080204" pitchFamily="49" charset="-128"/>
                <a:ea typeface="ＭＳ ゴシック" panose="020B0609070205080204" pitchFamily="49" charset="-128"/>
              </a:rPr>
              <a:t>民間</a:t>
            </a:r>
            <a:r>
              <a:rPr lang="zh-TW" altLang="en-US" sz="1200" b="1" dirty="0">
                <a:latin typeface="ＭＳ ゴシック" panose="020B0609070205080204" pitchFamily="49" charset="-128"/>
                <a:ea typeface="ＭＳ ゴシック" panose="020B0609070205080204" pitchFamily="49" charset="-128"/>
              </a:rPr>
              <a:t>資金等活用事業推進会議決定</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7473883"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349357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332656"/>
            <a:ext cx="5688632" cy="1008112"/>
          </a:xfrm>
          <a:noFill/>
        </p:spPr>
        <p:txBody>
          <a:bodyPr/>
          <a:lstStyle/>
          <a:p>
            <a:r>
              <a:rPr kumimoji="1" lang="ja-JP" altLang="en-US" dirty="0" smtClean="0"/>
              <a:t>本日の説明内容</a:t>
            </a:r>
            <a:endParaRPr kumimoji="1" lang="ja-JP" altLang="en-US" dirty="0"/>
          </a:p>
        </p:txBody>
      </p:sp>
      <p:sp>
        <p:nvSpPr>
          <p:cNvPr id="3" name="コンテンツ プレースホルダー 2"/>
          <p:cNvSpPr>
            <a:spLocks noGrp="1"/>
          </p:cNvSpPr>
          <p:nvPr>
            <p:ph idx="1"/>
          </p:nvPr>
        </p:nvSpPr>
        <p:spPr>
          <a:xfrm>
            <a:off x="755576" y="1988840"/>
            <a:ext cx="7992888" cy="3600400"/>
          </a:xfrm>
          <a:noFill/>
        </p:spPr>
        <p:txBody>
          <a:bodyPr>
            <a:normAutofit/>
          </a:bodyPr>
          <a:lstStyle/>
          <a:p>
            <a:pPr>
              <a:lnSpc>
                <a:spcPct val="150000"/>
              </a:lnSpc>
            </a:pPr>
            <a:r>
              <a:rPr kumimoji="1" lang="ja-JP" altLang="en-US" dirty="0" smtClean="0"/>
              <a:t>ＰＦＩと我が国への導入</a:t>
            </a:r>
            <a:endParaRPr kumimoji="1" lang="en-US" altLang="ja-JP" dirty="0" smtClean="0"/>
          </a:p>
          <a:p>
            <a:pPr>
              <a:lnSpc>
                <a:spcPct val="150000"/>
              </a:lnSpc>
            </a:pPr>
            <a:r>
              <a:rPr lang="ja-JP" altLang="en-US" dirty="0"/>
              <a:t>現在まで</a:t>
            </a:r>
            <a:r>
              <a:rPr lang="ja-JP" altLang="en-US" dirty="0" smtClean="0"/>
              <a:t>のＰＦＩ事業実施状況</a:t>
            </a:r>
            <a:endParaRPr lang="en-US" altLang="ja-JP" dirty="0" smtClean="0"/>
          </a:p>
          <a:p>
            <a:pPr>
              <a:lnSpc>
                <a:spcPct val="150000"/>
              </a:lnSpc>
            </a:pPr>
            <a:r>
              <a:rPr lang="ja-JP" altLang="en-US" dirty="0" smtClean="0"/>
              <a:t>官庁施設</a:t>
            </a:r>
            <a:r>
              <a:rPr lang="en-US" altLang="ja-JP" dirty="0" smtClean="0"/>
              <a:t>PFI</a:t>
            </a:r>
            <a:r>
              <a:rPr lang="ja-JP" altLang="en-US" dirty="0" smtClean="0"/>
              <a:t>事業の実際（７号館を中心に）</a:t>
            </a:r>
            <a:endParaRPr lang="en-US" altLang="ja-JP" dirty="0" smtClean="0"/>
          </a:p>
          <a:p>
            <a:pPr>
              <a:lnSpc>
                <a:spcPct val="150000"/>
              </a:lnSpc>
            </a:pPr>
            <a:r>
              <a:rPr lang="ja-JP" altLang="en-US" dirty="0" smtClean="0"/>
              <a:t>ＰＦＩ手法の課題と今後</a:t>
            </a:r>
            <a:endParaRPr lang="en-US" altLang="ja-JP" dirty="0" smtClean="0"/>
          </a:p>
          <a:p>
            <a:pPr>
              <a:lnSpc>
                <a:spcPct val="150000"/>
              </a:lnSpc>
            </a:pPr>
            <a:endParaRPr kumimoji="1" lang="ja-JP" altLang="en-US" dirty="0"/>
          </a:p>
        </p:txBody>
      </p:sp>
    </p:spTree>
    <p:extLst>
      <p:ext uri="{BB962C8B-B14F-4D97-AF65-F5344CB8AC3E}">
        <p14:creationId xmlns:p14="http://schemas.microsoft.com/office/powerpoint/2010/main" val="718183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476672"/>
            <a:ext cx="6192688" cy="720080"/>
          </a:xfrm>
          <a:noFill/>
        </p:spPr>
        <p:txBody>
          <a:bodyPr>
            <a:normAutofit/>
          </a:bodyPr>
          <a:lstStyle/>
          <a:p>
            <a:r>
              <a:rPr kumimoji="1" lang="ja-JP" altLang="en-US" sz="3600" dirty="0" smtClean="0"/>
              <a:t>分野別実施状況</a:t>
            </a:r>
            <a:endParaRPr kumimoji="1" lang="ja-JP" alt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5"/>
            <a:ext cx="7776864" cy="52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524328" y="6356756"/>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542084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68354127"/>
              </p:ext>
            </p:extLst>
          </p:nvPr>
        </p:nvGraphicFramePr>
        <p:xfrm>
          <a:off x="467544" y="1052736"/>
          <a:ext cx="822960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203848" y="620688"/>
            <a:ext cx="2492990" cy="646331"/>
          </a:xfrm>
          <a:prstGeom prst="rect">
            <a:avLst/>
          </a:prstGeom>
          <a:noFill/>
        </p:spPr>
        <p:txBody>
          <a:bodyPr wrap="none" rtlCol="0">
            <a:spAutoFit/>
          </a:bodyPr>
          <a:lstStyle/>
          <a:p>
            <a:r>
              <a:rPr kumimoji="1" lang="ja-JP" altLang="en-US" sz="3600" dirty="0" smtClean="0"/>
              <a:t>分野別件数</a:t>
            </a:r>
            <a:endParaRPr kumimoji="1" lang="ja-JP" altLang="en-US" sz="3600" dirty="0"/>
          </a:p>
        </p:txBody>
      </p:sp>
      <p:sp>
        <p:nvSpPr>
          <p:cNvPr id="2" name="テキスト ボックス 1"/>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205381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404664"/>
            <a:ext cx="5976664" cy="576064"/>
          </a:xfrm>
          <a:solidFill>
            <a:schemeClr val="accent5">
              <a:lumMod val="40000"/>
              <a:lumOff val="60000"/>
            </a:schemeClr>
          </a:solidFill>
        </p:spPr>
        <p:txBody>
          <a:bodyPr>
            <a:normAutofit fontScale="90000"/>
          </a:bodyPr>
          <a:lstStyle/>
          <a:p>
            <a:r>
              <a:rPr kumimoji="1" lang="ja-JP" altLang="en-US" sz="3600" dirty="0" smtClean="0"/>
              <a:t>地域別実施状況</a:t>
            </a:r>
            <a:endParaRPr kumimoji="1" lang="ja-JP" altLang="en-US" sz="3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840760" cy="535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308048"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2197636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29423847"/>
              </p:ext>
            </p:extLst>
          </p:nvPr>
        </p:nvGraphicFramePr>
        <p:xfrm>
          <a:off x="755576" y="620688"/>
          <a:ext cx="3744416"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3881189214"/>
              </p:ext>
            </p:extLst>
          </p:nvPr>
        </p:nvGraphicFramePr>
        <p:xfrm>
          <a:off x="4932040" y="620688"/>
          <a:ext cx="3672408"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3551623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904364842"/>
              </p:ext>
            </p:extLst>
          </p:nvPr>
        </p:nvGraphicFramePr>
        <p:xfrm>
          <a:off x="4211960" y="836712"/>
          <a:ext cx="4176464"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2705118872"/>
              </p:ext>
            </p:extLst>
          </p:nvPr>
        </p:nvGraphicFramePr>
        <p:xfrm>
          <a:off x="539552" y="836712"/>
          <a:ext cx="367240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50245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731141302"/>
              </p:ext>
            </p:extLst>
          </p:nvPr>
        </p:nvGraphicFramePr>
        <p:xfrm>
          <a:off x="755576" y="548680"/>
          <a:ext cx="3744416"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4036336166"/>
              </p:ext>
            </p:extLst>
          </p:nvPr>
        </p:nvGraphicFramePr>
        <p:xfrm>
          <a:off x="4788024" y="548680"/>
          <a:ext cx="36724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338492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999456159"/>
              </p:ext>
            </p:extLst>
          </p:nvPr>
        </p:nvGraphicFramePr>
        <p:xfrm>
          <a:off x="611560" y="476672"/>
          <a:ext cx="3960440"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3061068366"/>
              </p:ext>
            </p:extLst>
          </p:nvPr>
        </p:nvGraphicFramePr>
        <p:xfrm>
          <a:off x="4644008" y="476672"/>
          <a:ext cx="3960440"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293124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718646222"/>
              </p:ext>
            </p:extLst>
          </p:nvPr>
        </p:nvGraphicFramePr>
        <p:xfrm>
          <a:off x="467544" y="692696"/>
          <a:ext cx="3960440" cy="4536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3924277122"/>
              </p:ext>
            </p:extLst>
          </p:nvPr>
        </p:nvGraphicFramePr>
        <p:xfrm>
          <a:off x="4716016" y="692696"/>
          <a:ext cx="388843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228027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855764"/>
            <a:ext cx="36100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01293"/>
            <a:ext cx="3732832" cy="250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グラフ 5"/>
          <p:cNvGraphicFramePr>
            <a:graphicFrameLocks/>
          </p:cNvGraphicFramePr>
          <p:nvPr>
            <p:extLst>
              <p:ext uri="{D42A27DB-BD31-4B8C-83A1-F6EECF244321}">
                <p14:modId xmlns:p14="http://schemas.microsoft.com/office/powerpoint/2010/main" val="3685439400"/>
              </p:ext>
            </p:extLst>
          </p:nvPr>
        </p:nvGraphicFramePr>
        <p:xfrm>
          <a:off x="1979712" y="3717032"/>
          <a:ext cx="5328592"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3275856" y="322512"/>
            <a:ext cx="2882520" cy="461665"/>
          </a:xfrm>
          <a:prstGeom prst="rect">
            <a:avLst/>
          </a:prstGeom>
          <a:noFill/>
        </p:spPr>
        <p:txBody>
          <a:bodyPr wrap="none" rtlCol="0">
            <a:spAutoFit/>
          </a:bodyPr>
          <a:lstStyle/>
          <a:p>
            <a:r>
              <a:rPr kumimoji="1" lang="ja-JP" altLang="en-US" sz="2400" b="1" dirty="0" smtClean="0"/>
              <a:t>加算方式と除算方式</a:t>
            </a:r>
            <a:endParaRPr kumimoji="1" lang="ja-JP" altLang="en-US" sz="2400" b="1" dirty="0"/>
          </a:p>
        </p:txBody>
      </p:sp>
    </p:spTree>
    <p:extLst>
      <p:ext uri="{BB962C8B-B14F-4D97-AF65-F5344CB8AC3E}">
        <p14:creationId xmlns:p14="http://schemas.microsoft.com/office/powerpoint/2010/main" val="2487199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99816410"/>
              </p:ext>
            </p:extLst>
          </p:nvPr>
        </p:nvGraphicFramePr>
        <p:xfrm>
          <a:off x="457200" y="908050"/>
          <a:ext cx="8229600" cy="521811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331640" y="391083"/>
            <a:ext cx="6814686" cy="523220"/>
          </a:xfrm>
          <a:prstGeom prst="rect">
            <a:avLst/>
          </a:prstGeom>
          <a:noFill/>
        </p:spPr>
        <p:txBody>
          <a:bodyPr wrap="none" rtlCol="0">
            <a:spAutoFit/>
          </a:bodyPr>
          <a:lstStyle/>
          <a:p>
            <a:r>
              <a:rPr lang="ja-JP" altLang="en-US" sz="2800" dirty="0"/>
              <a:t>契約</a:t>
            </a:r>
            <a:r>
              <a:rPr lang="ja-JP" altLang="en-US" sz="2800" dirty="0" smtClean="0"/>
              <a:t>金額における施設整備費と管理運営費</a:t>
            </a:r>
            <a:endParaRPr kumimoji="1" lang="ja-JP" altLang="en-US" sz="2800" dirty="0"/>
          </a:p>
        </p:txBody>
      </p:sp>
      <p:sp>
        <p:nvSpPr>
          <p:cNvPr id="6" name="テキスト ボックス 5"/>
          <p:cNvSpPr txBox="1"/>
          <p:nvPr/>
        </p:nvSpPr>
        <p:spPr>
          <a:xfrm>
            <a:off x="395536" y="548680"/>
            <a:ext cx="646331" cy="369332"/>
          </a:xfrm>
          <a:prstGeom prst="rect">
            <a:avLst/>
          </a:prstGeom>
          <a:noFill/>
        </p:spPr>
        <p:txBody>
          <a:bodyPr wrap="none" rtlCol="0">
            <a:spAutoFit/>
          </a:bodyPr>
          <a:lstStyle/>
          <a:p>
            <a:r>
              <a:rPr kumimoji="1" lang="ja-JP" altLang="en-US" dirty="0" smtClean="0"/>
              <a:t>億円</a:t>
            </a:r>
            <a:endParaRPr kumimoji="1" lang="en-US" altLang="ja-JP" dirty="0" smtClean="0"/>
          </a:p>
        </p:txBody>
      </p:sp>
      <p:sp>
        <p:nvSpPr>
          <p:cNvPr id="7" name="テキスト ボックス 6"/>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167078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979712" y="404664"/>
            <a:ext cx="5328592" cy="936104"/>
          </a:xfrm>
          <a:noFill/>
        </p:spPr>
        <p:txBody>
          <a:bodyPr>
            <a:normAutofit/>
          </a:bodyPr>
          <a:lstStyle/>
          <a:p>
            <a:r>
              <a:rPr kumimoji="1" lang="ja-JP" altLang="en-US" dirty="0" smtClean="0"/>
              <a:t>ＰＦＩとは</a:t>
            </a:r>
            <a:endParaRPr kumimoji="1" lang="ja-JP" altLang="en-US" dirty="0"/>
          </a:p>
        </p:txBody>
      </p:sp>
      <p:sp>
        <p:nvSpPr>
          <p:cNvPr id="3" name="コンテンツ プレースホルダー 2"/>
          <p:cNvSpPr>
            <a:spLocks noGrp="1"/>
          </p:cNvSpPr>
          <p:nvPr>
            <p:ph idx="1"/>
          </p:nvPr>
        </p:nvSpPr>
        <p:spPr>
          <a:xfrm>
            <a:off x="467544" y="1844823"/>
            <a:ext cx="8229600" cy="4320481"/>
          </a:xfrm>
          <a:noFill/>
        </p:spPr>
        <p:txBody>
          <a:bodyPr/>
          <a:lstStyle/>
          <a:p>
            <a:r>
              <a:rPr lang="ja-JP" altLang="en-US" dirty="0"/>
              <a:t>公共施設等の建設、維持管理、運営等に民間の資金、経営</a:t>
            </a:r>
            <a:r>
              <a:rPr lang="ja-JP" altLang="en-US" dirty="0" smtClean="0"/>
              <a:t>能力及び</a:t>
            </a:r>
            <a:r>
              <a:rPr lang="ja-JP" altLang="en-US" dirty="0"/>
              <a:t>技術的能力を活用することにより、同一水準のサービスをより</a:t>
            </a:r>
            <a:r>
              <a:rPr lang="ja-JP" altLang="en-US" dirty="0" smtClean="0"/>
              <a:t>安く</a:t>
            </a:r>
            <a:r>
              <a:rPr lang="ja-JP" altLang="en-US" dirty="0"/>
              <a:t>、又は、同一価格でより上質のサービスを提供する手法</a:t>
            </a:r>
            <a:r>
              <a:rPr lang="ja-JP" altLang="en-US" dirty="0" smtClean="0"/>
              <a:t>。</a:t>
            </a:r>
            <a:endParaRPr lang="en-US" altLang="ja-JP" dirty="0"/>
          </a:p>
          <a:p>
            <a:r>
              <a:rPr lang="ja-JP" altLang="en-US" dirty="0"/>
              <a:t>「民間資金等の活用による公共施設等の整備等の促進に</a:t>
            </a:r>
            <a:r>
              <a:rPr lang="ja-JP" altLang="en-US" dirty="0" smtClean="0"/>
              <a:t>関する法律</a:t>
            </a:r>
            <a:r>
              <a:rPr lang="ja-JP" altLang="en-US" dirty="0"/>
              <a:t>」（ＰＦＩ法）に基づき実施。</a:t>
            </a:r>
            <a:endParaRPr kumimoji="1" lang="ja-JP" altLang="en-US" dirty="0"/>
          </a:p>
        </p:txBody>
      </p:sp>
    </p:spTree>
    <p:extLst>
      <p:ext uri="{BB962C8B-B14F-4D97-AF65-F5344CB8AC3E}">
        <p14:creationId xmlns:p14="http://schemas.microsoft.com/office/powerpoint/2010/main" val="1039799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27269878"/>
              </p:ext>
            </p:extLst>
          </p:nvPr>
        </p:nvGraphicFramePr>
        <p:xfrm>
          <a:off x="457200" y="1340768"/>
          <a:ext cx="822960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907704" y="620688"/>
            <a:ext cx="4451860" cy="523220"/>
          </a:xfrm>
          <a:prstGeom prst="rect">
            <a:avLst/>
          </a:prstGeom>
          <a:noFill/>
        </p:spPr>
        <p:txBody>
          <a:bodyPr wrap="none" rtlCol="0">
            <a:spAutoFit/>
          </a:bodyPr>
          <a:lstStyle/>
          <a:p>
            <a:r>
              <a:rPr kumimoji="1" lang="ja-JP" altLang="en-US" sz="2800" dirty="0" smtClean="0"/>
              <a:t>特定事業選定時の</a:t>
            </a:r>
            <a:r>
              <a:rPr kumimoji="1" lang="en-US" altLang="ja-JP" sz="2800" dirty="0" smtClean="0"/>
              <a:t>VFM</a:t>
            </a:r>
            <a:r>
              <a:rPr kumimoji="1" lang="ja-JP" altLang="en-US" sz="2800" dirty="0" smtClean="0"/>
              <a:t>分布</a:t>
            </a:r>
            <a:endParaRPr kumimoji="1" lang="ja-JP" altLang="en-US" sz="2800" dirty="0"/>
          </a:p>
        </p:txBody>
      </p:sp>
      <p:sp>
        <p:nvSpPr>
          <p:cNvPr id="6" name="テキスト ボックス 5"/>
          <p:cNvSpPr txBox="1"/>
          <p:nvPr/>
        </p:nvSpPr>
        <p:spPr>
          <a:xfrm>
            <a:off x="395536" y="959242"/>
            <a:ext cx="646331" cy="369332"/>
          </a:xfrm>
          <a:prstGeom prst="rect">
            <a:avLst/>
          </a:prstGeom>
          <a:noFill/>
        </p:spPr>
        <p:txBody>
          <a:bodyPr wrap="none" rtlCol="0">
            <a:spAutoFit/>
          </a:bodyPr>
          <a:lstStyle/>
          <a:p>
            <a:r>
              <a:rPr kumimoji="1" lang="ja-JP" altLang="en-US" dirty="0" smtClean="0"/>
              <a:t>件数</a:t>
            </a:r>
            <a:endParaRPr kumimoji="1" lang="ja-JP" altLang="en-US" dirty="0"/>
          </a:p>
        </p:txBody>
      </p:sp>
    </p:spTree>
    <p:extLst>
      <p:ext uri="{BB962C8B-B14F-4D97-AF65-F5344CB8AC3E}">
        <p14:creationId xmlns:p14="http://schemas.microsoft.com/office/powerpoint/2010/main" val="2030703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27784" y="620688"/>
            <a:ext cx="3733714" cy="523220"/>
          </a:xfrm>
          <a:prstGeom prst="rect">
            <a:avLst/>
          </a:prstGeom>
          <a:noFill/>
        </p:spPr>
        <p:txBody>
          <a:bodyPr wrap="none" rtlCol="0">
            <a:spAutoFit/>
          </a:bodyPr>
          <a:lstStyle/>
          <a:p>
            <a:r>
              <a:rPr kumimoji="1" lang="ja-JP" altLang="en-US" sz="2800" dirty="0" smtClean="0"/>
              <a:t>入札結果時の</a:t>
            </a:r>
            <a:r>
              <a:rPr kumimoji="1" lang="en-US" altLang="ja-JP" sz="2800" dirty="0" smtClean="0"/>
              <a:t>VFM</a:t>
            </a:r>
            <a:r>
              <a:rPr kumimoji="1" lang="ja-JP" altLang="en-US" sz="2800" dirty="0" smtClean="0"/>
              <a:t>分布</a:t>
            </a:r>
            <a:endParaRPr kumimoji="1" lang="ja-JP" altLang="en-US" sz="2800" dirty="0"/>
          </a:p>
        </p:txBody>
      </p:sp>
      <p:graphicFrame>
        <p:nvGraphicFramePr>
          <p:cNvPr id="7" name="グラフ 6"/>
          <p:cNvGraphicFramePr>
            <a:graphicFrameLocks/>
          </p:cNvGraphicFramePr>
          <p:nvPr>
            <p:extLst>
              <p:ext uri="{D42A27DB-BD31-4B8C-83A1-F6EECF244321}">
                <p14:modId xmlns:p14="http://schemas.microsoft.com/office/powerpoint/2010/main" val="1279251308"/>
              </p:ext>
            </p:extLst>
          </p:nvPr>
        </p:nvGraphicFramePr>
        <p:xfrm>
          <a:off x="755576" y="1340768"/>
          <a:ext cx="7704856"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94405" y="959242"/>
            <a:ext cx="646331" cy="646331"/>
          </a:xfrm>
          <a:prstGeom prst="rect">
            <a:avLst/>
          </a:prstGeom>
          <a:noFill/>
        </p:spPr>
        <p:txBody>
          <a:bodyPr wrap="none" rtlCol="0">
            <a:spAutoFit/>
          </a:bodyPr>
          <a:lstStyle/>
          <a:p>
            <a:r>
              <a:rPr kumimoji="1" lang="ja-JP" altLang="en-US" dirty="0" smtClean="0"/>
              <a:t>件数</a:t>
            </a:r>
            <a:endParaRPr kumimoji="1" lang="en-US" altLang="ja-JP" dirty="0" smtClean="0"/>
          </a:p>
          <a:p>
            <a:endParaRPr kumimoji="1" lang="ja-JP" altLang="en-US" dirty="0"/>
          </a:p>
        </p:txBody>
      </p:sp>
      <p:sp>
        <p:nvSpPr>
          <p:cNvPr id="5" name="テキスト ボックス 4"/>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1241238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476672"/>
            <a:ext cx="5976664" cy="648072"/>
          </a:xfrm>
          <a:noFill/>
        </p:spPr>
        <p:txBody>
          <a:bodyPr>
            <a:normAutofit fontScale="90000"/>
          </a:bodyPr>
          <a:lstStyle/>
          <a:p>
            <a:r>
              <a:rPr kumimoji="1" lang="ja-JP" altLang="en-US" dirty="0" smtClean="0"/>
              <a:t>ＶＦＭの推移（単純平均％</a:t>
            </a:r>
            <a:r>
              <a:rPr kumimoji="1" lang="en-US" altLang="ja-JP" dirty="0" smtClean="0"/>
              <a:t>)</a:t>
            </a:r>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796546837"/>
              </p:ext>
            </p:extLst>
          </p:nvPr>
        </p:nvGraphicFramePr>
        <p:xfrm>
          <a:off x="611560" y="1412776"/>
          <a:ext cx="8064896" cy="4713703"/>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964475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05852131"/>
              </p:ext>
            </p:extLst>
          </p:nvPr>
        </p:nvGraphicFramePr>
        <p:xfrm>
          <a:off x="539552" y="1052736"/>
          <a:ext cx="8147248" cy="5073427"/>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
          <p:cNvSpPr txBox="1"/>
          <p:nvPr/>
        </p:nvSpPr>
        <p:spPr>
          <a:xfrm>
            <a:off x="2151346" y="548680"/>
            <a:ext cx="4392488" cy="62256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3200" dirty="0"/>
              <a:t>分野別の平均ＶＦＭ（％）</a:t>
            </a:r>
            <a:endParaRPr lang="en-US" altLang="ja-JP" sz="3200" dirty="0"/>
          </a:p>
          <a:p>
            <a:endParaRPr lang="ja-JP" altLang="en-US" sz="1800" dirty="0"/>
          </a:p>
        </p:txBody>
      </p:sp>
      <p:sp>
        <p:nvSpPr>
          <p:cNvPr id="6" name="テキスト ボックス 5"/>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3816664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476672"/>
            <a:ext cx="5688632" cy="720080"/>
          </a:xfrm>
          <a:noFill/>
        </p:spPr>
        <p:txBody>
          <a:bodyPr>
            <a:normAutofit/>
          </a:bodyPr>
          <a:lstStyle/>
          <a:p>
            <a:r>
              <a:rPr kumimoji="1" lang="ja-JP" altLang="en-US" sz="3600" dirty="0" smtClean="0"/>
              <a:t>平均応募グループ数</a:t>
            </a:r>
            <a:endParaRPr kumimoji="1" lang="ja-JP" altLang="en-US" sz="36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0424098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155227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2921621"/>
              </p:ext>
            </p:extLst>
          </p:nvPr>
        </p:nvGraphicFramePr>
        <p:xfrm>
          <a:off x="1043608" y="557972"/>
          <a:ext cx="7056786" cy="5798761"/>
        </p:xfrm>
        <a:graphic>
          <a:graphicData uri="http://schemas.openxmlformats.org/drawingml/2006/table">
            <a:tbl>
              <a:tblPr>
                <a:tableStyleId>{5C22544A-7EE6-4342-B048-85BDC9FD1C3A}</a:tableStyleId>
              </a:tblPr>
              <a:tblGrid>
                <a:gridCol w="3265078"/>
                <a:gridCol w="947927"/>
                <a:gridCol w="947927"/>
                <a:gridCol w="947927"/>
                <a:gridCol w="947927"/>
              </a:tblGrid>
              <a:tr h="244268">
                <a:tc>
                  <a:txBody>
                    <a:bodyPr/>
                    <a:lstStyle/>
                    <a:p>
                      <a:pPr algn="ctr" fontAlgn="ctr"/>
                      <a:r>
                        <a:rPr lang="ja-JP" altLang="en-US" sz="1200" b="1" u="none" strike="noStrike" dirty="0">
                          <a:effectLst/>
                        </a:rPr>
                        <a:t>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ctr" fontAlgn="ctr"/>
                      <a:r>
                        <a:rPr lang="ja-JP" altLang="en-US" sz="1200" b="1" u="none" strike="noStrike">
                          <a:effectLst/>
                        </a:rPr>
                        <a:t>規定率</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ctr" fontAlgn="ctr"/>
                      <a:r>
                        <a:rPr lang="ja-JP" altLang="en-US" sz="1200" b="1" u="none" strike="noStrike">
                          <a:effectLst/>
                        </a:rPr>
                        <a:t>官</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ctr" fontAlgn="ctr"/>
                      <a:r>
                        <a:rPr lang="ja-JP" altLang="en-US" sz="1200" b="1" u="none" strike="noStrike">
                          <a:effectLst/>
                        </a:rPr>
                        <a:t>民</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ctr" fontAlgn="ctr"/>
                      <a:r>
                        <a:rPr lang="ja-JP" altLang="en-US" sz="1200" b="1" u="none" strike="noStrike">
                          <a:effectLst/>
                        </a:rPr>
                        <a:t>双方</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44268">
                <a:tc>
                  <a:txBody>
                    <a:bodyPr/>
                    <a:lstStyle/>
                    <a:p>
                      <a:pPr algn="l" fontAlgn="ctr"/>
                      <a:r>
                        <a:rPr lang="ja-JP" altLang="en-US" sz="1200" b="1" u="none" strike="noStrike" dirty="0">
                          <a:effectLst/>
                        </a:rPr>
                        <a:t>不可抗力リスク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97</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9</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89</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dirty="0">
                          <a:effectLst/>
                        </a:rPr>
                        <a:t>法令変更リスク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95</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15</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83</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95157">
                <a:tc>
                  <a:txBody>
                    <a:bodyPr/>
                    <a:lstStyle/>
                    <a:p>
                      <a:pPr algn="l" fontAlgn="ctr"/>
                      <a:r>
                        <a:rPr lang="ja-JP" altLang="en-US" sz="1200" b="1" u="none" strike="noStrike" dirty="0">
                          <a:effectLst/>
                        </a:rPr>
                        <a:t>資金調達リスク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92</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93</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a:effectLst/>
                        </a:rPr>
                        <a:t>7</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44268">
                <a:tc>
                  <a:txBody>
                    <a:bodyPr/>
                    <a:lstStyle/>
                    <a:p>
                      <a:pPr algn="l" fontAlgn="ctr"/>
                      <a:r>
                        <a:rPr lang="ja-JP" altLang="en-US" sz="1200" b="1" u="none" strike="noStrike" dirty="0">
                          <a:effectLst/>
                        </a:rPr>
                        <a:t>測量･調査リスク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90</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3</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11</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86</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dirty="0">
                          <a:effectLst/>
                        </a:rPr>
                        <a:t>工事遅延・未完工リスク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90</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1</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23</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76</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dirty="0">
                          <a:effectLst/>
                        </a:rPr>
                        <a:t>工事費増大リスク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90</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1</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10</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89</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a:effectLst/>
                        </a:rPr>
                        <a:t>要求水準未達リスク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89</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91</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a:effectLst/>
                        </a:rPr>
                        <a:t>9</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44268">
                <a:tc>
                  <a:txBody>
                    <a:bodyPr/>
                    <a:lstStyle/>
                    <a:p>
                      <a:pPr algn="l" fontAlgn="ctr"/>
                      <a:r>
                        <a:rPr lang="ja-JP" altLang="en-US" sz="1200" b="1" u="none" strike="noStrike" dirty="0">
                          <a:effectLst/>
                        </a:rPr>
                        <a:t>許認可取得リスク</a:t>
                      </a:r>
                      <a:endParaRPr lang="ja-JP" altLang="en-US" sz="12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88</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2</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26</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72</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a:effectLst/>
                        </a:rPr>
                        <a:t>住民対応リスク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86</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7</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3</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90</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a:effectLst/>
                        </a:rPr>
                        <a:t>設計変更リスク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84</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17</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7</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77</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a:effectLst/>
                        </a:rPr>
                        <a:t>第三者賠償リスク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84</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32</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68</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a:effectLst/>
                        </a:rPr>
                        <a:t>施設損傷リスク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83</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3</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20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77</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a:effectLst/>
                        </a:rPr>
                        <a:t>入札説明書・募集要項リスク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82</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99</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dirty="0">
                          <a:effectLst/>
                        </a:rPr>
                        <a:t>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44268">
                <a:tc>
                  <a:txBody>
                    <a:bodyPr/>
                    <a:lstStyle/>
                    <a:p>
                      <a:pPr algn="l" fontAlgn="ctr"/>
                      <a:r>
                        <a:rPr lang="ja-JP" altLang="en-US" sz="1200" b="1" u="none" strike="noStrike">
                          <a:effectLst/>
                        </a:rPr>
                        <a:t>税制変更リスク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81</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14</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84</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44268">
                <a:tc>
                  <a:txBody>
                    <a:bodyPr/>
                    <a:lstStyle/>
                    <a:p>
                      <a:pPr algn="l" fontAlgn="ctr"/>
                      <a:r>
                        <a:rPr lang="ja-JP" altLang="en-US" sz="1200" b="1" u="none" strike="noStrike">
                          <a:effectLst/>
                        </a:rPr>
                        <a:t>環境保全リスク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80</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67</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a:effectLst/>
                        </a:rPr>
                        <a:t>33</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44268">
                <a:tc>
                  <a:txBody>
                    <a:bodyPr/>
                    <a:lstStyle/>
                    <a:p>
                      <a:pPr algn="l" fontAlgn="ctr"/>
                      <a:r>
                        <a:rPr lang="ja-JP" altLang="en-US" sz="1200" b="1" u="none" strike="noStrike">
                          <a:effectLst/>
                        </a:rPr>
                        <a:t>一般的損害リスク（建設時</a:t>
                      </a:r>
                      <a:r>
                        <a:rPr lang="en-US" altLang="ja-JP" sz="1200" b="1" u="none" strike="noStrike">
                          <a:effectLst/>
                        </a:rPr>
                        <a:t>)</a:t>
                      </a:r>
                      <a:endParaRPr lang="en-US" altLang="ja-JP"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77</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90</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a:effectLst/>
                        </a:rPr>
                        <a:t>9</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44268">
                <a:tc>
                  <a:txBody>
                    <a:bodyPr/>
                    <a:lstStyle/>
                    <a:p>
                      <a:pPr algn="l" fontAlgn="ctr"/>
                      <a:r>
                        <a:rPr lang="ja-JP" altLang="en-US" sz="1200" b="1" u="none" strike="noStrike">
                          <a:effectLst/>
                        </a:rPr>
                        <a:t>性能リスク（建設時</a:t>
                      </a:r>
                      <a:r>
                        <a:rPr lang="en-US" altLang="ja-JP" sz="1200" b="1" u="none" strike="noStrike">
                          <a:effectLst/>
                        </a:rPr>
                        <a:t>)</a:t>
                      </a:r>
                      <a:endParaRPr lang="en-US" altLang="ja-JP"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74</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0</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96</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44268">
                <a:tc>
                  <a:txBody>
                    <a:bodyPr/>
                    <a:lstStyle/>
                    <a:p>
                      <a:pPr algn="l" fontAlgn="ctr"/>
                      <a:r>
                        <a:rPr lang="ja-JP" altLang="en-US" sz="1200" b="1" u="none" strike="noStrike">
                          <a:effectLst/>
                        </a:rPr>
                        <a:t>維持管理費上昇リスク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69</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33</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63</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13733">
                <a:tc>
                  <a:txBody>
                    <a:bodyPr/>
                    <a:lstStyle/>
                    <a:p>
                      <a:pPr algn="l" fontAlgn="ctr"/>
                      <a:r>
                        <a:rPr lang="ja-JP" altLang="en-US" sz="1200" b="1" u="none" strike="noStrike">
                          <a:effectLst/>
                        </a:rPr>
                        <a:t>金利リスク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69</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49</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a:effectLst/>
                        </a:rPr>
                        <a:t>47</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13733">
                <a:tc>
                  <a:txBody>
                    <a:bodyPr/>
                    <a:lstStyle/>
                    <a:p>
                      <a:pPr algn="l" fontAlgn="ctr"/>
                      <a:r>
                        <a:rPr lang="ja-JP" altLang="en-US" sz="1200" b="1" u="none" strike="noStrike">
                          <a:effectLst/>
                        </a:rPr>
                        <a:t>計画変更リスク（維持管理</a:t>
                      </a:r>
                      <a:r>
                        <a:rPr lang="en-US" altLang="ja-JP" sz="1200" b="1" u="none" strike="noStrike">
                          <a:effectLst/>
                        </a:rPr>
                        <a:t>)</a:t>
                      </a:r>
                      <a:endParaRPr lang="en-US" altLang="ja-JP"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68</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63</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dirty="0">
                          <a:effectLst/>
                        </a:rPr>
                        <a:t>3</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34</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r>
              <a:tr h="213733">
                <a:tc>
                  <a:txBody>
                    <a:bodyPr/>
                    <a:lstStyle/>
                    <a:p>
                      <a:pPr algn="l" fontAlgn="ctr"/>
                      <a:r>
                        <a:rPr lang="ja-JP" altLang="en-US" sz="1200" b="1" u="none" strike="noStrike">
                          <a:effectLst/>
                        </a:rPr>
                        <a:t>契約締結リスク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67</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13</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86</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r>
              <a:tr h="213733">
                <a:tc>
                  <a:txBody>
                    <a:bodyPr/>
                    <a:lstStyle/>
                    <a:p>
                      <a:pPr algn="l" fontAlgn="ctr"/>
                      <a:r>
                        <a:rPr lang="ja-JP" altLang="en-US" sz="1200" b="1" u="none" strike="noStrike">
                          <a:effectLst/>
                        </a:rPr>
                        <a:t>建設時物価変動リスク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62</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63</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dirty="0">
                          <a:effectLst/>
                        </a:rPr>
                        <a:t>35</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r>
              <a:tr h="213733">
                <a:tc>
                  <a:txBody>
                    <a:bodyPr/>
                    <a:lstStyle/>
                    <a:p>
                      <a:pPr algn="l" fontAlgn="ctr"/>
                      <a:r>
                        <a:rPr lang="ja-JP" altLang="en-US" sz="1200" b="1" u="none" strike="noStrike">
                          <a:effectLst/>
                        </a:rPr>
                        <a:t>用地確保リスク</a:t>
                      </a:r>
                      <a:endParaRPr lang="ja-JP" altLang="en-US" sz="12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a:effectLst/>
                        </a:rPr>
                        <a:t>62</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40</a:t>
                      </a:r>
                      <a:endParaRPr lang="en-US" altLang="ja-JP" sz="1400" b="1" i="0" u="none" strike="noStrike" dirty="0">
                        <a:solidFill>
                          <a:srgbClr val="000000"/>
                        </a:solidFill>
                        <a:effectLst/>
                        <a:latin typeface="ＭＳ Ｐゴシック"/>
                      </a:endParaRPr>
                    </a:p>
                  </a:txBody>
                  <a:tcPr marL="7996" marR="7996" marT="7996" marB="0" anchor="ctr">
                    <a:solidFill>
                      <a:schemeClr val="accent2">
                        <a:lumMod val="40000"/>
                        <a:lumOff val="60000"/>
                      </a:schemeClr>
                    </a:solidFill>
                  </a:tcPr>
                </a:tc>
                <a:tc>
                  <a:txBody>
                    <a:bodyPr/>
                    <a:lstStyle/>
                    <a:p>
                      <a:pPr algn="r" fontAlgn="ctr"/>
                      <a:r>
                        <a:rPr lang="en-US" altLang="ja-JP" sz="1400" b="1" u="none" strike="noStrike">
                          <a:effectLst/>
                        </a:rPr>
                        <a:t>26</a:t>
                      </a:r>
                      <a:endParaRPr lang="en-US" altLang="ja-JP" sz="1400" b="1" i="0" u="none" strike="noStrike">
                        <a:solidFill>
                          <a:srgbClr val="000000"/>
                        </a:solidFill>
                        <a:effectLst/>
                        <a:latin typeface="ＭＳ Ｐゴシック"/>
                      </a:endParaRPr>
                    </a:p>
                  </a:txBody>
                  <a:tcPr marL="7996" marR="7996" marT="7996" marB="0" anchor="ctr">
                    <a:solidFill>
                      <a:schemeClr val="tx2">
                        <a:lumMod val="40000"/>
                        <a:lumOff val="60000"/>
                      </a:schemeClr>
                    </a:solidFill>
                  </a:tcPr>
                </a:tc>
                <a:tc>
                  <a:txBody>
                    <a:bodyPr/>
                    <a:lstStyle/>
                    <a:p>
                      <a:pPr algn="r" fontAlgn="ctr"/>
                      <a:r>
                        <a:rPr lang="en-US" altLang="ja-JP" sz="1400" b="1" u="none" strike="noStrike" dirty="0">
                          <a:effectLst/>
                        </a:rPr>
                        <a:t>34</a:t>
                      </a:r>
                      <a:endParaRPr lang="en-US" altLang="ja-JP" sz="1400" b="1" i="0" u="none" strike="noStrike" dirty="0">
                        <a:solidFill>
                          <a:srgbClr val="000000"/>
                        </a:solidFill>
                        <a:effectLst/>
                        <a:latin typeface="ＭＳ Ｐゴシック"/>
                      </a:endParaRPr>
                    </a:p>
                  </a:txBody>
                  <a:tcPr marL="7996" marR="7996" marT="7996" marB="0" anchor="ctr">
                    <a:solidFill>
                      <a:schemeClr val="tx2">
                        <a:lumMod val="40000"/>
                        <a:lumOff val="60000"/>
                      </a:schemeClr>
                    </a:solidFill>
                  </a:tcPr>
                </a:tc>
              </a:tr>
            </a:tbl>
          </a:graphicData>
        </a:graphic>
      </p:graphicFrame>
      <p:sp>
        <p:nvSpPr>
          <p:cNvPr id="5" name="テキスト ボックス 4"/>
          <p:cNvSpPr txBox="1"/>
          <p:nvPr/>
        </p:nvSpPr>
        <p:spPr>
          <a:xfrm>
            <a:off x="2483768" y="188640"/>
            <a:ext cx="3882794" cy="369332"/>
          </a:xfrm>
          <a:prstGeom prst="rect">
            <a:avLst/>
          </a:prstGeom>
          <a:noFill/>
        </p:spPr>
        <p:txBody>
          <a:bodyPr wrap="none" rtlCol="0">
            <a:spAutoFit/>
          </a:bodyPr>
          <a:lstStyle/>
          <a:p>
            <a:r>
              <a:rPr kumimoji="1" lang="ja-JP" altLang="en-US" b="1" dirty="0" smtClean="0"/>
              <a:t>リスクの規定がある割合と官民の分担</a:t>
            </a:r>
            <a:endParaRPr kumimoji="1" lang="ja-JP" altLang="en-US" b="1" dirty="0"/>
          </a:p>
        </p:txBody>
      </p:sp>
      <p:sp>
        <p:nvSpPr>
          <p:cNvPr id="2" name="テキスト ボックス 1"/>
          <p:cNvSpPr txBox="1"/>
          <p:nvPr/>
        </p:nvSpPr>
        <p:spPr>
          <a:xfrm>
            <a:off x="7452320" y="6416136"/>
            <a:ext cx="1420582" cy="276999"/>
          </a:xfrm>
          <a:prstGeom prst="rect">
            <a:avLst/>
          </a:prstGeom>
          <a:noFill/>
        </p:spPr>
        <p:txBody>
          <a:bodyPr wrap="none" rtlCol="0">
            <a:spAutoFit/>
          </a:bodyPr>
          <a:lstStyle/>
          <a:p>
            <a:r>
              <a:rPr kumimoji="1" lang="ja-JP" altLang="en-US" sz="1200" dirty="0" smtClean="0"/>
              <a:t>内閣府レポートより</a:t>
            </a:r>
            <a:endParaRPr kumimoji="1" lang="ja-JP" altLang="en-US" sz="1200" dirty="0"/>
          </a:p>
        </p:txBody>
      </p:sp>
    </p:spTree>
    <p:extLst>
      <p:ext uri="{BB962C8B-B14F-4D97-AF65-F5344CB8AC3E}">
        <p14:creationId xmlns:p14="http://schemas.microsoft.com/office/powerpoint/2010/main" val="1016625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20080"/>
          </a:xfrm>
        </p:spPr>
        <p:txBody>
          <a:bodyPr>
            <a:normAutofit/>
          </a:bodyPr>
          <a:lstStyle/>
          <a:p>
            <a:r>
              <a:rPr kumimoji="1" lang="ja-JP" altLang="en-US" sz="3600" dirty="0" smtClean="0"/>
              <a:t>リスクの顕在化</a:t>
            </a:r>
            <a:endParaRPr kumimoji="1" lang="ja-JP" alt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02" y="1268760"/>
            <a:ext cx="8586878" cy="5018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452320" y="6416136"/>
            <a:ext cx="1420582" cy="276999"/>
          </a:xfrm>
          <a:prstGeom prst="rect">
            <a:avLst/>
          </a:prstGeom>
          <a:noFill/>
        </p:spPr>
        <p:txBody>
          <a:bodyPr wrap="none" rtlCol="0">
            <a:spAutoFit/>
          </a:bodyPr>
          <a:lstStyle/>
          <a:p>
            <a:r>
              <a:rPr kumimoji="1" lang="ja-JP" altLang="en-US" sz="1200" dirty="0" smtClean="0"/>
              <a:t>内閣府レポートより</a:t>
            </a:r>
            <a:endParaRPr kumimoji="1" lang="ja-JP" altLang="en-US" sz="1200" dirty="0"/>
          </a:p>
        </p:txBody>
      </p:sp>
    </p:spTree>
    <p:extLst>
      <p:ext uri="{BB962C8B-B14F-4D97-AF65-F5344CB8AC3E}">
        <p14:creationId xmlns:p14="http://schemas.microsoft.com/office/powerpoint/2010/main" val="773800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kumimoji="1" lang="ja-JP" altLang="en-US" sz="3600" dirty="0" smtClean="0"/>
              <a:t>事業実施に至らなかった事例</a:t>
            </a:r>
            <a:endParaRPr kumimoji="1" lang="ja-JP" altLang="en-US" sz="36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59930775"/>
              </p:ext>
            </p:extLst>
          </p:nvPr>
        </p:nvGraphicFramePr>
        <p:xfrm>
          <a:off x="611560" y="980728"/>
          <a:ext cx="7920879" cy="5328597"/>
        </p:xfrm>
        <a:graphic>
          <a:graphicData uri="http://schemas.openxmlformats.org/drawingml/2006/table">
            <a:tbl>
              <a:tblPr/>
              <a:tblGrid>
                <a:gridCol w="3021314"/>
                <a:gridCol w="891288"/>
                <a:gridCol w="4008277"/>
              </a:tblGrid>
              <a:tr h="4098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600" b="1" i="0" u="none" strike="noStrike" dirty="0">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1600" b="1" i="0" u="none" strike="noStrike" dirty="0">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600" b="1" i="0" u="none" strike="noStrike" dirty="0">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r>
              <a:tr h="378362">
                <a:tc>
                  <a:txBody>
                    <a:bodyPr/>
                    <a:lstStyle/>
                    <a:p>
                      <a:pPr algn="ctr" fontAlgn="ctr"/>
                      <a:r>
                        <a:rPr lang="ja-JP" altLang="en-US" sz="1600" b="1" i="0" u="none" strike="noStrike" dirty="0">
                          <a:solidFill>
                            <a:srgbClr val="000000"/>
                          </a:solidFill>
                          <a:effectLst/>
                          <a:latin typeface="ＭＳ Ｐゴシック"/>
                        </a:rPr>
                        <a:t>理由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600" b="1" i="0" u="none" strike="noStrike" dirty="0">
                          <a:solidFill>
                            <a:srgbClr val="000000"/>
                          </a:solidFill>
                          <a:effectLst/>
                          <a:latin typeface="ＭＳ Ｐゴシック"/>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600" b="1" i="0" u="none" strike="noStrike">
                          <a:solidFill>
                            <a:srgbClr val="000000"/>
                          </a:solidFill>
                          <a:effectLst/>
                          <a:latin typeface="ＭＳ Ｐゴシック"/>
                        </a:rPr>
                        <a:t>個別理由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a:txBody>
                    <a:bodyPr/>
                    <a:lstStyle/>
                    <a:p>
                      <a:pPr algn="l" fontAlgn="ctr"/>
                      <a:r>
                        <a:rPr lang="ja-JP" altLang="en-US" sz="1600" b="1" i="0" u="none" strike="noStrike" dirty="0">
                          <a:solidFill>
                            <a:srgbClr val="000000"/>
                          </a:solidFill>
                          <a:effectLst/>
                          <a:latin typeface="ＭＳ Ｐゴシック"/>
                        </a:rPr>
                        <a:t>応募なし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a:solidFill>
                            <a:srgbClr val="000000"/>
                          </a:solidFill>
                          <a:effectLst/>
                          <a:latin typeface="ＭＳ Ｐゴシック"/>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rowSpan="3">
                  <a:txBody>
                    <a:bodyPr/>
                    <a:lstStyle/>
                    <a:p>
                      <a:pPr algn="l" fontAlgn="ctr"/>
                      <a:r>
                        <a:rPr lang="ja-JP" altLang="en-US" sz="1600" b="1" i="0" u="none" strike="noStrike" dirty="0">
                          <a:solidFill>
                            <a:srgbClr val="000000"/>
                          </a:solidFill>
                          <a:effectLst/>
                          <a:latin typeface="ＭＳ Ｐゴシック"/>
                        </a:rPr>
                        <a:t>応募はあるも適格者なし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3">
                  <a:txBody>
                    <a:bodyPr/>
                    <a:lstStyle/>
                    <a:p>
                      <a:pPr algn="ctr" fontAlgn="ctr"/>
                      <a:r>
                        <a:rPr lang="en-US" altLang="ja-JP" sz="1600" b="1" i="0" u="none" strike="noStrike" dirty="0">
                          <a:solidFill>
                            <a:srgbClr val="000000"/>
                          </a:solidFill>
                          <a:effectLst/>
                          <a:latin typeface="ＭＳ Ｐゴシック"/>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1" i="0" u="none" strike="noStrike">
                          <a:solidFill>
                            <a:srgbClr val="000000"/>
                          </a:solidFill>
                          <a:effectLst/>
                          <a:latin typeface="ＭＳ Ｐゴシック"/>
                        </a:rPr>
                        <a:t>指名停止になる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1" i="0" u="none" strike="noStrike">
                          <a:solidFill>
                            <a:srgbClr val="000000"/>
                          </a:solidFill>
                          <a:effectLst/>
                          <a:latin typeface="ＭＳ Ｐゴシック"/>
                        </a:rPr>
                        <a:t>提案内容が要求仕様を満足せず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1" i="0" u="none" strike="noStrike" dirty="0">
                          <a:solidFill>
                            <a:srgbClr val="000000"/>
                          </a:solidFill>
                          <a:effectLst/>
                          <a:latin typeface="ＭＳ Ｐゴシック"/>
                        </a:rPr>
                        <a:t>予定価オーバー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rowSpan="2">
                  <a:txBody>
                    <a:bodyPr/>
                    <a:lstStyle/>
                    <a:p>
                      <a:pPr algn="l" fontAlgn="ctr"/>
                      <a:r>
                        <a:rPr lang="ja-JP" altLang="en-US" sz="1600" b="1" i="0" u="none" strike="noStrike">
                          <a:solidFill>
                            <a:srgbClr val="000000"/>
                          </a:solidFill>
                          <a:effectLst/>
                          <a:latin typeface="ＭＳ Ｐゴシック"/>
                        </a:rPr>
                        <a:t>辞退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n-US" altLang="ja-JP" sz="1600" b="1" i="0" u="none" strike="noStrike" dirty="0">
                          <a:solidFill>
                            <a:srgbClr val="000000"/>
                          </a:solidFill>
                          <a:effectLst/>
                          <a:latin typeface="ＭＳ Ｐゴシック"/>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1" i="0" u="none" strike="noStrike" dirty="0">
                          <a:solidFill>
                            <a:srgbClr val="000000"/>
                          </a:solidFill>
                          <a:effectLst/>
                          <a:latin typeface="ＭＳ Ｐゴシック"/>
                        </a:rPr>
                        <a:t>合意に至らず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1" i="0" u="none" strike="noStrike" dirty="0">
                          <a:solidFill>
                            <a:srgbClr val="000000"/>
                          </a:solidFill>
                          <a:effectLst/>
                          <a:latin typeface="ＭＳ Ｐゴシック"/>
                        </a:rPr>
                        <a:t>相手方の方針変更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rowSpan="3">
                  <a:txBody>
                    <a:bodyPr/>
                    <a:lstStyle/>
                    <a:p>
                      <a:pPr algn="l" fontAlgn="ctr"/>
                      <a:r>
                        <a:rPr lang="ja-JP" altLang="en-US" sz="1600" b="1" i="0" u="none" strike="noStrike">
                          <a:solidFill>
                            <a:srgbClr val="000000"/>
                          </a:solidFill>
                          <a:effectLst/>
                          <a:latin typeface="ＭＳ Ｐゴシック"/>
                        </a:rPr>
                        <a:t>方針の変更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3">
                  <a:txBody>
                    <a:bodyPr/>
                    <a:lstStyle/>
                    <a:p>
                      <a:pPr algn="ctr" fontAlgn="ctr"/>
                      <a:r>
                        <a:rPr lang="en-US" altLang="ja-JP" sz="1600" b="1" i="0" u="none" strike="noStrike">
                          <a:solidFill>
                            <a:srgbClr val="000000"/>
                          </a:solidFill>
                          <a:effectLst/>
                          <a:latin typeface="ＭＳ Ｐゴシック"/>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1" i="0" u="none" strike="noStrike" dirty="0">
                          <a:solidFill>
                            <a:srgbClr val="000000"/>
                          </a:solidFill>
                          <a:effectLst/>
                          <a:latin typeface="ＭＳ Ｐゴシック"/>
                        </a:rPr>
                        <a:t>事業仕分け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1" i="0" u="none" strike="noStrike" dirty="0">
                          <a:solidFill>
                            <a:srgbClr val="000000"/>
                          </a:solidFill>
                          <a:effectLst/>
                          <a:latin typeface="ＭＳ Ｐゴシック"/>
                        </a:rPr>
                        <a:t>首長交代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1" i="0" u="none" strike="noStrike" dirty="0">
                          <a:solidFill>
                            <a:srgbClr val="000000"/>
                          </a:solidFill>
                          <a:effectLst/>
                          <a:latin typeface="ＭＳ Ｐゴシック"/>
                        </a:rPr>
                        <a:t>市町村合併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a:txBody>
                    <a:bodyPr/>
                    <a:lstStyle/>
                    <a:p>
                      <a:pPr algn="l" fontAlgn="ctr"/>
                      <a:r>
                        <a:rPr lang="ja-JP" altLang="en-US" sz="1600" b="1" i="0" u="none" strike="noStrike">
                          <a:solidFill>
                            <a:srgbClr val="000000"/>
                          </a:solidFill>
                          <a:effectLst/>
                          <a:latin typeface="ＭＳ Ｐゴシック"/>
                        </a:rPr>
                        <a:t>議会で否決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a:solidFill>
                            <a:srgbClr val="000000"/>
                          </a:solidFill>
                          <a:effectLst/>
                          <a:latin typeface="ＭＳ Ｐゴシック"/>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6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rowSpan="2">
                  <a:txBody>
                    <a:bodyPr/>
                    <a:lstStyle/>
                    <a:p>
                      <a:pPr algn="l" fontAlgn="ctr"/>
                      <a:r>
                        <a:rPr lang="ja-JP" altLang="en-US" sz="1600" b="1" i="0" u="none" strike="noStrike">
                          <a:solidFill>
                            <a:srgbClr val="000000"/>
                          </a:solidFill>
                          <a:effectLst/>
                          <a:latin typeface="ＭＳ Ｐゴシック"/>
                        </a:rPr>
                        <a:t>用地関係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n-US" altLang="ja-JP" sz="1600" b="1" i="0" u="none" strike="noStrike">
                          <a:solidFill>
                            <a:srgbClr val="000000"/>
                          </a:solidFill>
                          <a:effectLst/>
                          <a:latin typeface="ＭＳ Ｐゴシック"/>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用地取得交渉難航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7836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1" i="0" u="none" strike="noStrike" dirty="0">
                          <a:solidFill>
                            <a:srgbClr val="000000"/>
                          </a:solidFill>
                          <a:effectLst/>
                          <a:latin typeface="ＭＳ Ｐゴシック"/>
                        </a:rPr>
                        <a:t>用地で空洞が判明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5" name="テキスト ボックス 4"/>
          <p:cNvSpPr txBox="1"/>
          <p:nvPr/>
        </p:nvSpPr>
        <p:spPr>
          <a:xfrm>
            <a:off x="7308304" y="6393298"/>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148377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720080"/>
          </a:xfrm>
        </p:spPr>
        <p:txBody>
          <a:bodyPr>
            <a:normAutofit/>
          </a:bodyPr>
          <a:lstStyle/>
          <a:p>
            <a:r>
              <a:rPr kumimoji="1" lang="ja-JP" altLang="en-US" sz="3600" dirty="0" smtClean="0"/>
              <a:t>需要予測に関する課題事例</a:t>
            </a:r>
            <a:endParaRPr kumimoji="1" lang="ja-JP" altLang="en-US" sz="36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28246492"/>
              </p:ext>
            </p:extLst>
          </p:nvPr>
        </p:nvGraphicFramePr>
        <p:xfrm>
          <a:off x="323528" y="1412780"/>
          <a:ext cx="8573584" cy="5058578"/>
        </p:xfrm>
        <a:graphic>
          <a:graphicData uri="http://schemas.openxmlformats.org/drawingml/2006/table">
            <a:tbl>
              <a:tblPr/>
              <a:tblGrid>
                <a:gridCol w="1241617"/>
                <a:gridCol w="3654927"/>
                <a:gridCol w="144016"/>
                <a:gridCol w="3533024"/>
              </a:tblGrid>
              <a:tr h="258473">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タラソ福岡事業概要</a:t>
                      </a:r>
                    </a:p>
                  </a:txBody>
                  <a:tcPr marL="6164" marR="6164" marT="61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タラソ福岡調査検討報告書から</a:t>
                      </a:r>
                    </a:p>
                  </a:txBody>
                  <a:tcPr marL="6164" marR="6164" marT="6164" marB="0" anchor="ctr">
                    <a:lnL>
                      <a:noFill/>
                    </a:lnL>
                    <a:lnR>
                      <a:noFill/>
                    </a:lnR>
                    <a:lnT>
                      <a:noFill/>
                    </a:lnT>
                    <a:lnB w="12700" cap="flat" cmpd="sng" algn="ctr">
                      <a:solidFill>
                        <a:srgbClr val="000000"/>
                      </a:solidFill>
                      <a:prstDash val="solid"/>
                      <a:round/>
                      <a:headEnd type="none" w="med" len="med"/>
                      <a:tailEnd type="none" w="med" len="med"/>
                    </a:lnB>
                  </a:tcPr>
                </a:tc>
              </a:tr>
              <a:tr h="258473">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事業名称</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福岡市臨海工場余熱利用施設整備事業</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・事業者の過大な売り上げ想定と低価格での提案</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発注者</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福岡市　</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・運営経験のない建設企業が代表としてﾘｽｸﾏﾈｼﾞﾒﾝﾄ</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58473">
                <a:tc>
                  <a:txBody>
                    <a:bodyPr/>
                    <a:lstStyle/>
                    <a:p>
                      <a:pPr algn="l" fontAlgn="ctr"/>
                      <a:r>
                        <a:rPr lang="zh-TW"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ＰＦＩ事業範囲</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余熱利用施設の設計・建設、維持管理・運営</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・市は適正な需要予測を行っていながら審査に反映せず</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事業方式</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ＢＯＴ</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・審査委員会に金融の専門家が不在</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事業形態</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サービス対価（委託料）＋利用者収入</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・応募期間が二週間と短く十分な検討が困難</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事業期間</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１５年</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・提案と価格の二段階審査で両者が切離されている</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スケジュール</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実施方針公表</a:t>
                      </a:r>
                      <a:r>
                        <a:rPr lang="en-US" altLang="zh-TW" sz="1100" b="1" i="0" u="none" strike="noStrike" dirty="0">
                          <a:solidFill>
                            <a:srgbClr val="000000"/>
                          </a:solidFill>
                          <a:effectLst/>
                          <a:latin typeface="ＭＳ Ｐゴシック" panose="020B0600070205080204" pitchFamily="50" charset="-128"/>
                          <a:ea typeface="ＭＳ Ｐゴシック" panose="020B0600070205080204" pitchFamily="50" charset="-128"/>
                        </a:rPr>
                        <a:t>H12.3.30</a:t>
                      </a: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事業協定締結</a:t>
                      </a:r>
                      <a:r>
                        <a:rPr lang="en-US" altLang="zh-TW" sz="1100" b="1" i="0" u="none" strike="noStrike" dirty="0">
                          <a:solidFill>
                            <a:srgbClr val="000000"/>
                          </a:solidFill>
                          <a:effectLst/>
                          <a:latin typeface="ＭＳ Ｐゴシック" panose="020B0600070205080204" pitchFamily="50" charset="-128"/>
                          <a:ea typeface="ＭＳ Ｐゴシック" panose="020B0600070205080204" pitchFamily="50" charset="-128"/>
                        </a:rPr>
                        <a:t>H13.2.23</a:t>
                      </a: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開業</a:t>
                      </a:r>
                      <a:r>
                        <a:rPr lang="en-US" altLang="zh-TW" sz="1100" b="1" i="0" u="none" strike="noStrike" dirty="0">
                          <a:solidFill>
                            <a:srgbClr val="000000"/>
                          </a:solidFill>
                          <a:effectLst/>
                          <a:latin typeface="ＭＳ Ｐゴシック" panose="020B0600070205080204" pitchFamily="50" charset="-128"/>
                          <a:ea typeface="ＭＳ Ｐゴシック" panose="020B0600070205080204" pitchFamily="50" charset="-128"/>
                        </a:rPr>
                        <a:t>H14.4.1</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・市はサービス水準のみで財務面でのモニタリングせず</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金額</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入札価格１１．９億円（予定価格上限　１７億円）</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・破綻時の事業継続について準備が不足</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代表企業</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大木建設</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・プロジェクトファイナンスの意義が発揮されていない</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8473">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w="12700" cap="flat" cmpd="sng" algn="ctr">
                      <a:solidFill>
                        <a:srgbClr val="000000"/>
                      </a:solidFill>
                      <a:prstDash val="solid"/>
                      <a:round/>
                      <a:headEnd type="none" w="med" len="med"/>
                      <a:tailEnd type="none" w="med" len="med"/>
                    </a:lnT>
                    <a:lnB>
                      <a:noFill/>
                    </a:lnB>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タラソ福岡経緯</a:t>
                      </a:r>
                    </a:p>
                  </a:txBody>
                  <a:tcPr marL="6164" marR="6164" marT="61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需要見込みが問題となった事例</a:t>
                      </a:r>
                    </a:p>
                  </a:txBody>
                  <a:tcPr marL="6164" marR="6164" marT="6164" marB="0" anchor="ctr">
                    <a:lnL>
                      <a:noFill/>
                    </a:lnL>
                    <a:lnR>
                      <a:noFill/>
                    </a:lnR>
                    <a:lnT>
                      <a:noFill/>
                    </a:lnT>
                    <a:lnB w="12700" cap="flat" cmpd="sng" algn="ctr">
                      <a:solidFill>
                        <a:srgbClr val="000000"/>
                      </a:solidFill>
                      <a:prstDash val="solid"/>
                      <a:round/>
                      <a:headEnd type="none" w="med" len="med"/>
                      <a:tailEnd type="none" w="med" len="med"/>
                    </a:lnB>
                  </a:tcPr>
                </a:tc>
              </a:tr>
              <a:tr h="258473">
                <a:tc>
                  <a:txBody>
                    <a:bodyPr/>
                    <a:lstStyle/>
                    <a:p>
                      <a:pPr algn="l" fontAlgn="ctr"/>
                      <a:r>
                        <a:rPr lang="en-US" sz="1100" b="1" i="0" u="none" strike="noStrike">
                          <a:solidFill>
                            <a:srgbClr val="000000"/>
                          </a:solidFill>
                          <a:effectLst/>
                          <a:latin typeface="ＭＳ Ｐゴシック" panose="020B0600070205080204" pitchFamily="50" charset="-128"/>
                          <a:ea typeface="ＭＳ Ｐゴシック" panose="020B0600070205080204" pitchFamily="50" charset="-128"/>
                        </a:rPr>
                        <a:t>H14.4.1　</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開業</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初年度利用見込み</a:t>
                      </a: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24.7</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万人に対し利用者</a:t>
                      </a: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10.9</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万人</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ひびきコンテナーターミナル</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PFI</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事業（北九州市）</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323093">
                <a:tc>
                  <a:txBody>
                    <a:bodyPr/>
                    <a:lstStyle/>
                    <a:p>
                      <a:pPr algn="l" fontAlgn="ctr"/>
                      <a:r>
                        <a:rPr lang="pt-BR" sz="1100" b="1" i="0" u="none" strike="noStrike">
                          <a:solidFill>
                            <a:srgbClr val="000000"/>
                          </a:solidFill>
                          <a:effectLst/>
                          <a:latin typeface="ＭＳ Ｐゴシック" panose="020B0600070205080204" pitchFamily="50" charset="-128"/>
                          <a:ea typeface="ＭＳ Ｐゴシック" panose="020B0600070205080204" pitchFamily="50" charset="-128"/>
                        </a:rPr>
                        <a:t>H15.7　ﾘﾆｭｰｱﾙ</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マシンジムやスタジオなどフィットネス部門の強化</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２００５年４月に供用開始したが取扱貨物量が低迷</a:t>
                      </a: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して</a:t>
                      </a:r>
                      <a:r>
                        <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SPC</a:t>
                      </a:r>
                      <a:endPar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40000"/>
                        <a:lumOff val="60000"/>
                      </a:schemeClr>
                    </a:solidFill>
                  </a:tcPr>
                </a:tc>
              </a:tr>
              <a:tr h="258473">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代表企業による支援</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業績悪化、２００７年７月に市が購入し市営施設に</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58473">
                <a:tc>
                  <a:txBody>
                    <a:bodyPr/>
                    <a:lstStyle/>
                    <a:p>
                      <a:pPr algn="l" fontAlgn="ctr"/>
                      <a:r>
                        <a:rPr lang="en-US" sz="1100" b="1" i="0" u="none" strike="noStrike">
                          <a:solidFill>
                            <a:srgbClr val="000000"/>
                          </a:solidFill>
                          <a:effectLst/>
                          <a:latin typeface="ＭＳ Ｐゴシック" panose="020B0600070205080204" pitchFamily="50" charset="-128"/>
                          <a:ea typeface="ＭＳ Ｐゴシック" panose="020B0600070205080204" pitchFamily="50" charset="-128"/>
                        </a:rPr>
                        <a:t>H16.1　</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状況報告</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収支悪化について市に報告</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名古屋港イタリア村（名古屋港管理組合）</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323426">
                <a:tc>
                  <a:txBody>
                    <a:bodyPr/>
                    <a:lstStyle/>
                    <a:p>
                      <a:pPr algn="l" fontAlgn="ctr"/>
                      <a:r>
                        <a:rPr lang="en-US" sz="1100" b="1" i="0" u="none" strike="noStrike">
                          <a:solidFill>
                            <a:srgbClr val="000000"/>
                          </a:solidFill>
                          <a:effectLst/>
                          <a:latin typeface="ＭＳ Ｐゴシック" panose="020B0600070205080204" pitchFamily="50" charset="-128"/>
                          <a:ea typeface="ＭＳ Ｐゴシック" panose="020B0600070205080204" pitchFamily="50" charset="-128"/>
                        </a:rPr>
                        <a:t>H16.3　</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代表企業破綻</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大木建設が民事再生手続き開始の申立て</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２００５年４月に商業施設開業したが２年目以降入場者数が</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40000"/>
                        <a:lumOff val="60000"/>
                      </a:schemeClr>
                    </a:solidFill>
                  </a:tcPr>
                </a:tc>
              </a:tr>
              <a:tr h="258473">
                <a:tc>
                  <a:txBody>
                    <a:bodyPr/>
                    <a:lstStyle/>
                    <a:p>
                      <a:pPr algn="l" fontAlgn="ctr"/>
                      <a:r>
                        <a:rPr lang="en-US" sz="1100" b="1" i="0" u="none" strike="noStrike">
                          <a:solidFill>
                            <a:srgbClr val="000000"/>
                          </a:solidFill>
                          <a:effectLst/>
                          <a:latin typeface="ＭＳ Ｐゴシック" panose="020B0600070205080204" pitchFamily="50" charset="-128"/>
                          <a:ea typeface="ＭＳ Ｐゴシック" panose="020B0600070205080204" pitchFamily="50" charset="-128"/>
                        </a:rPr>
                        <a:t>H16.11　</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施設閉鎖</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sz="1100" b="1" i="0" u="none" strike="noStrike">
                          <a:solidFill>
                            <a:srgbClr val="000000"/>
                          </a:solidFill>
                          <a:effectLst/>
                          <a:latin typeface="ＭＳ Ｐゴシック" panose="020B0600070205080204" pitchFamily="50" charset="-128"/>
                          <a:ea typeface="ＭＳ Ｐゴシック" panose="020B0600070205080204" pitchFamily="50" charset="-128"/>
                        </a:rPr>
                        <a:t>H16.9</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に</a:t>
                      </a:r>
                      <a:r>
                        <a:rPr lang="en-US" sz="1100" b="1" i="0" u="none" strike="noStrike">
                          <a:solidFill>
                            <a:srgbClr val="000000"/>
                          </a:solidFill>
                          <a:effectLst/>
                          <a:latin typeface="ＭＳ Ｐゴシック" panose="020B0600070205080204" pitchFamily="50" charset="-128"/>
                          <a:ea typeface="ＭＳ Ｐゴシック" panose="020B0600070205080204" pitchFamily="50" charset="-128"/>
                        </a:rPr>
                        <a:t>SPC</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取締役会で閉鎖決定</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減少、</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SPC</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及び代表企業が破綻、２００８年５月に閉鎖</a:t>
                      </a:r>
                    </a:p>
                  </a:txBody>
                  <a:tcPr marL="6164" marR="6164" marT="6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258473">
                <a:tc>
                  <a:txBody>
                    <a:bodyPr/>
                    <a:lstStyle/>
                    <a:p>
                      <a:pPr algn="l" fontAlgn="ctr"/>
                      <a:r>
                        <a:rPr lang="en-US" sz="1100" b="1" i="0" u="none" strike="noStrike">
                          <a:solidFill>
                            <a:srgbClr val="000000"/>
                          </a:solidFill>
                          <a:effectLst/>
                          <a:latin typeface="ＭＳ Ｐゴシック" panose="020B0600070205080204" pitchFamily="50" charset="-128"/>
                          <a:ea typeface="ＭＳ Ｐゴシック" panose="020B0600070205080204" pitchFamily="50" charset="-128"/>
                        </a:rPr>
                        <a:t>H17.2　</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施設譲渡</a:t>
                      </a:r>
                    </a:p>
                  </a:txBody>
                  <a:tcPr marL="6164" marR="6164" marT="6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新</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SPC</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に施設譲渡し、</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H17.4</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より事業再開</a:t>
                      </a:r>
                    </a:p>
                  </a:txBody>
                  <a:tcPr marL="6164" marR="6164" marT="61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4" marR="6164" marT="6164"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054547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305188\Pictures\PFI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840760"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308048"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45137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76672"/>
            <a:ext cx="6696744" cy="864096"/>
          </a:xfrm>
          <a:noFill/>
        </p:spPr>
        <p:txBody>
          <a:bodyPr/>
          <a:lstStyle/>
          <a:p>
            <a:r>
              <a:rPr kumimoji="1" lang="ja-JP" altLang="en-US" dirty="0" smtClean="0"/>
              <a:t>対象となる公共施設等</a:t>
            </a:r>
            <a:endParaRPr kumimoji="1" lang="ja-JP" altLang="en-US" dirty="0"/>
          </a:p>
        </p:txBody>
      </p:sp>
      <p:sp>
        <p:nvSpPr>
          <p:cNvPr id="3" name="コンテンツ プレースホルダー 2"/>
          <p:cNvSpPr>
            <a:spLocks noGrp="1"/>
          </p:cNvSpPr>
          <p:nvPr>
            <p:ph idx="1"/>
          </p:nvPr>
        </p:nvSpPr>
        <p:spPr>
          <a:noFill/>
        </p:spPr>
        <p:txBody>
          <a:bodyPr>
            <a:normAutofit/>
          </a:bodyPr>
          <a:lstStyle/>
          <a:p>
            <a:r>
              <a:rPr lang="ja-JP" altLang="en-US" sz="2800" dirty="0"/>
              <a:t>道路、鉄道、港湾、空港、河川、公園、水道、下水道、</a:t>
            </a:r>
            <a:r>
              <a:rPr lang="ja-JP" altLang="en-US" sz="2800" dirty="0" smtClean="0"/>
              <a:t>工業用水道</a:t>
            </a:r>
            <a:r>
              <a:rPr lang="ja-JP" altLang="en-US" sz="2800" dirty="0"/>
              <a:t>等の公共</a:t>
            </a:r>
            <a:r>
              <a:rPr lang="ja-JP" altLang="en-US" sz="2800" dirty="0" smtClean="0"/>
              <a:t>施設</a:t>
            </a:r>
            <a:endParaRPr lang="en-US" altLang="ja-JP" sz="2800" dirty="0" smtClean="0"/>
          </a:p>
          <a:p>
            <a:r>
              <a:rPr lang="ja-JP" altLang="en-US" sz="2800" dirty="0"/>
              <a:t>庁舎、宿舎等の公用</a:t>
            </a:r>
            <a:r>
              <a:rPr lang="ja-JP" altLang="en-US" sz="2800" dirty="0" smtClean="0"/>
              <a:t>施設</a:t>
            </a:r>
            <a:endParaRPr lang="en-US" altLang="ja-JP" sz="2800" dirty="0" smtClean="0"/>
          </a:p>
          <a:p>
            <a:r>
              <a:rPr lang="ja-JP" altLang="en-US" sz="2800" dirty="0"/>
              <a:t>賃貸住宅及び教育文化施設、廃棄物処理施設、医療施設、社会福祉施設、更生保護施設、駐車場、地下街等の公益的施設 </a:t>
            </a:r>
            <a:endParaRPr lang="en-US" altLang="ja-JP" sz="2800" dirty="0" smtClean="0"/>
          </a:p>
          <a:p>
            <a:r>
              <a:rPr lang="ja-JP" altLang="en-US" sz="2800" dirty="0"/>
              <a:t>情報通信施設、熱供給施設、新エネルギー施設、リサイクル</a:t>
            </a:r>
            <a:r>
              <a:rPr lang="ja-JP" altLang="en-US" sz="2800" dirty="0" smtClean="0"/>
              <a:t>施設、</a:t>
            </a:r>
            <a:r>
              <a:rPr lang="ja-JP" altLang="en-US" sz="2800" dirty="0"/>
              <a:t>観光施設及び研究施設 </a:t>
            </a:r>
            <a:endParaRPr lang="en-US" altLang="ja-JP" sz="2800" dirty="0" smtClean="0"/>
          </a:p>
          <a:p>
            <a:r>
              <a:rPr lang="ja-JP" altLang="en-US" sz="2800" dirty="0"/>
              <a:t>船舶、航空機等の輸送施設及び人工衛星</a:t>
            </a:r>
          </a:p>
        </p:txBody>
      </p:sp>
    </p:spTree>
    <p:extLst>
      <p:ext uri="{BB962C8B-B14F-4D97-AF65-F5344CB8AC3E}">
        <p14:creationId xmlns:p14="http://schemas.microsoft.com/office/powerpoint/2010/main" val="3541765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病院</a:t>
            </a:r>
            <a:r>
              <a:rPr kumimoji="1" lang="en-US" altLang="ja-JP" dirty="0" smtClean="0"/>
              <a:t>PFI</a:t>
            </a:r>
            <a:r>
              <a:rPr kumimoji="1" lang="ja-JP" altLang="en-US" sz="3600" dirty="0" smtClean="0"/>
              <a:t>解約事例</a:t>
            </a:r>
            <a:endParaRPr kumimoji="1" lang="ja-JP" altLang="en-US" sz="36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35825026"/>
              </p:ext>
            </p:extLst>
          </p:nvPr>
        </p:nvGraphicFramePr>
        <p:xfrm>
          <a:off x="457200" y="1272033"/>
          <a:ext cx="8229600" cy="5037287"/>
        </p:xfrm>
        <a:graphic>
          <a:graphicData uri="http://schemas.openxmlformats.org/drawingml/2006/table">
            <a:tbl>
              <a:tblPr/>
              <a:tblGrid>
                <a:gridCol w="866274"/>
                <a:gridCol w="3270930"/>
                <a:gridCol w="4092396"/>
              </a:tblGrid>
              <a:tr h="260917">
                <a:tc gridSpan="2">
                  <a:txBody>
                    <a:bodyPr/>
                    <a:lstStyle/>
                    <a:p>
                      <a:pPr algn="l" fontAlgn="ct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r>
              <a:tr h="260917">
                <a:tc>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事業名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近江八幡市民病院整備運営事業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高知県･高知市新病院整備運営事業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発注者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近江八幡市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高知県・市病院組合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施設内容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建物延３．３万㎡　　　４０７病床</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建物延６．７万７㎡　　　６３２病床</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事業範囲</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設計・建設・管理運営（関連業務全般）</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設計・建設・管理運営（関連業務全般）</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事業方式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sz="1200" b="1" i="0" u="none" strike="noStrike">
                          <a:solidFill>
                            <a:srgbClr val="000000"/>
                          </a:solidFill>
                          <a:effectLst/>
                          <a:latin typeface="ＭＳ Ｐゴシック" panose="020B0600070205080204" pitchFamily="50" charset="-128"/>
                          <a:ea typeface="ＭＳ Ｐゴシック" panose="020B0600070205080204" pitchFamily="50" charset="-128"/>
                        </a:rPr>
                        <a:t>BOT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altLang="zh-TW" sz="1200" b="1" i="0" u="none" strike="noStrike">
                          <a:solidFill>
                            <a:srgbClr val="000000"/>
                          </a:solidFill>
                          <a:effectLst/>
                          <a:latin typeface="ＭＳ Ｐゴシック" panose="020B0600070205080204" pitchFamily="50" charset="-128"/>
                          <a:ea typeface="ＭＳ Ｐゴシック" panose="020B0600070205080204" pitchFamily="50" charset="-128"/>
                        </a:rPr>
                        <a:t>BTO</a:t>
                      </a:r>
                      <a:r>
                        <a:rPr lang="zh-TW"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（病院施設）、</a:t>
                      </a:r>
                      <a:r>
                        <a:rPr lang="en-US" altLang="zh-TW" sz="1200" b="1" i="0" u="none" strike="noStrike">
                          <a:solidFill>
                            <a:srgbClr val="000000"/>
                          </a:solidFill>
                          <a:effectLst/>
                          <a:latin typeface="ＭＳ Ｐゴシック" panose="020B0600070205080204" pitchFamily="50" charset="-128"/>
                          <a:ea typeface="ＭＳ Ｐゴシック" panose="020B0600070205080204" pitchFamily="50" charset="-128"/>
                        </a:rPr>
                        <a:t>BOT</a:t>
                      </a:r>
                      <a:r>
                        <a:rPr lang="zh-TW"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（職員宿舎）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事業形態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サービス購入型（利便施設は独立採算）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サービス購入型（利便施設は独立採算）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事業期間</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３３年（建設３年、管理運営３０年）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３０年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26164">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金額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建設・機器購入　約１５０億　管理運営　約５００億</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建設・機器購入　約５００億　管理運営　約１６００億</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事業者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大林組を代表とするコンソーシアム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オリックスを代表とするコンソーシアム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供用開始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２００６年１０月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２００５年３月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0917">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契約解除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２００９年３月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２０１０年３月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17430">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917">
                <a:tc rowSpan="3">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病院</a:t>
                      </a:r>
                      <a:r>
                        <a:rPr lang="en-US" sz="1200" b="1" i="0" u="none" strike="noStrike">
                          <a:solidFill>
                            <a:srgbClr val="000000"/>
                          </a:solidFill>
                          <a:effectLst/>
                          <a:latin typeface="ＭＳ Ｐゴシック" panose="020B0600070205080204" pitchFamily="50" charset="-128"/>
                          <a:ea typeface="ＭＳ Ｐゴシック" panose="020B0600070205080204" pitchFamily="50" charset="-128"/>
                        </a:rPr>
                        <a:t>PFI</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の特徴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診療業務は営利法人は出来ないことから</a:t>
                      </a: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PFI</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事業として実施する業務と分離二本立てとなる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r>
              <a:tr h="260917">
                <a:tc vMerge="1">
                  <a:txBody>
                    <a:bodyPr/>
                    <a:lstStyle/>
                    <a:p>
                      <a:endParaRPr kumimoji="1" lang="ja-JP" altLang="en-US"/>
                    </a:p>
                  </a:txBody>
                  <a:tcPr/>
                </a:tc>
                <a:tc gridSpan="2">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イニシャルの設計・建設・機器購入に対し管理運営の比率が高い</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r>
              <a:tr h="260917">
                <a:tc vMerge="1">
                  <a:txBody>
                    <a:bodyPr/>
                    <a:lstStyle/>
                    <a:p>
                      <a:endParaRPr kumimoji="1" lang="ja-JP" altLang="en-US"/>
                    </a:p>
                  </a:txBody>
                  <a:tcPr/>
                </a:tc>
                <a:tc gridSpan="2">
                  <a:txBody>
                    <a:bodyPr/>
                    <a:lstStyle/>
                    <a:p>
                      <a:pPr algn="l"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PFI</a:t>
                      </a: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事業で実施する医療関連業務は診療部門と直結し高い専門性を有する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r>
              <a:tr h="217430">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917">
                <a:tc rowSpan="2">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指摘された課題</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医療業務と</a:t>
                      </a: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PFI</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業務の連携不足</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SPC</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の病院経営に対する経験不足</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2508">
                <a:tc vMerge="1">
                  <a:txBody>
                    <a:bodyPr/>
                    <a:lstStyle/>
                    <a:p>
                      <a:endParaRPr kumimoji="1" lang="ja-JP" altLang="en-US"/>
                    </a:p>
                  </a:txBody>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支払い条件設定の課題</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長期契約に対する課題</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460727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noFill/>
        </p:spPr>
        <p:txBody>
          <a:bodyPr>
            <a:normAutofit/>
          </a:bodyPr>
          <a:lstStyle/>
          <a:p>
            <a:r>
              <a:rPr kumimoji="1" lang="ja-JP" altLang="en-US" sz="3200" dirty="0" smtClean="0"/>
              <a:t>スポパーク松森天井崩落事故</a:t>
            </a:r>
            <a:endParaRPr kumimoji="1" lang="ja-JP" altLang="en-US" sz="3200" dirty="0"/>
          </a:p>
        </p:txBody>
      </p:sp>
      <p:pic>
        <p:nvPicPr>
          <p:cNvPr id="4" name="コンテンツ プレースホルダー 3"/>
          <p:cNvPicPr>
            <a:picLocks noGrp="1" noChangeAspect="1"/>
          </p:cNvPicPr>
          <p:nvPr>
            <p:ph idx="1"/>
          </p:nvPr>
        </p:nvPicPr>
        <p:blipFill>
          <a:blip r:embed="rId2"/>
          <a:stretch>
            <a:fillRect/>
          </a:stretch>
        </p:blipFill>
        <p:spPr>
          <a:xfrm>
            <a:off x="702555" y="1052737"/>
            <a:ext cx="7738890" cy="3960439"/>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70322583"/>
              </p:ext>
            </p:extLst>
          </p:nvPr>
        </p:nvGraphicFramePr>
        <p:xfrm>
          <a:off x="971600" y="5589240"/>
          <a:ext cx="7272808" cy="685800"/>
        </p:xfrm>
        <a:graphic>
          <a:graphicData uri="http://schemas.openxmlformats.org/drawingml/2006/table">
            <a:tbl>
              <a:tblPr>
                <a:tableStyleId>{5C22544A-7EE6-4342-B048-85BDC9FD1C3A}</a:tableStyleId>
              </a:tblPr>
              <a:tblGrid>
                <a:gridCol w="2939768"/>
                <a:gridCol w="4333040"/>
              </a:tblGrid>
              <a:tr h="228600">
                <a:tc>
                  <a:txBody>
                    <a:bodyPr/>
                    <a:lstStyle/>
                    <a:p>
                      <a:pPr algn="l" fontAlgn="ctr"/>
                      <a:r>
                        <a:rPr lang="ja-JP" altLang="en-US" sz="1200" b="1" u="none" strike="noStrike" dirty="0">
                          <a:effectLst/>
                        </a:rPr>
                        <a:t>民が担う</a:t>
                      </a:r>
                      <a:r>
                        <a:rPr lang="en-US" altLang="ja-JP" sz="1200" b="1" u="none" strike="noStrike" dirty="0">
                          <a:effectLst/>
                        </a:rPr>
                        <a:t>PFI</a:t>
                      </a:r>
                      <a:r>
                        <a:rPr lang="ja-JP" altLang="en-US" sz="1200" b="1" u="none" strike="noStrike" dirty="0">
                          <a:effectLst/>
                        </a:rPr>
                        <a:t>では事故は避けがたい</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c>
                  <a:txBody>
                    <a:bodyPr/>
                    <a:lstStyle/>
                    <a:p>
                      <a:pPr algn="l" fontAlgn="ctr"/>
                      <a:r>
                        <a:rPr lang="en-US" altLang="ja-JP" sz="1200" b="1" u="none" strike="noStrike">
                          <a:effectLst/>
                        </a:rPr>
                        <a:t>PFI</a:t>
                      </a:r>
                      <a:r>
                        <a:rPr lang="ja-JP" altLang="en-US" sz="1200" b="1" u="none" strike="noStrike">
                          <a:effectLst/>
                        </a:rPr>
                        <a:t>であるかどうかは安全性とは本来関係ない</a:t>
                      </a:r>
                      <a:endParaRPr lang="ja-JP" altLang="en-US" sz="1200" b="1" i="0" u="none" strike="noStrike">
                        <a:solidFill>
                          <a:srgbClr val="000000"/>
                        </a:solidFill>
                        <a:effectLst/>
                        <a:latin typeface="ＭＳ Ｐゴシック"/>
                      </a:endParaRPr>
                    </a:p>
                  </a:txBody>
                  <a:tcPr marL="9525" marR="9525" marT="9525" marB="0" anchor="ctr">
                    <a:solidFill>
                      <a:schemeClr val="tx2">
                        <a:lumMod val="40000"/>
                        <a:lumOff val="60000"/>
                      </a:schemeClr>
                    </a:solidFill>
                  </a:tcPr>
                </a:tc>
              </a:tr>
              <a:tr h="228600">
                <a:tc>
                  <a:txBody>
                    <a:bodyPr/>
                    <a:lstStyle/>
                    <a:p>
                      <a:pPr algn="l" fontAlgn="ctr"/>
                      <a:r>
                        <a:rPr lang="ja-JP" altLang="en-US" sz="1200" b="1" u="none" strike="noStrike">
                          <a:effectLst/>
                        </a:rPr>
                        <a:t>大手企業の</a:t>
                      </a:r>
                      <a:r>
                        <a:rPr lang="en-US" altLang="ja-JP" sz="1200" b="1" u="none" strike="noStrike">
                          <a:effectLst/>
                        </a:rPr>
                        <a:t>PFI</a:t>
                      </a:r>
                      <a:r>
                        <a:rPr lang="ja-JP" altLang="en-US" sz="1200" b="1" u="none" strike="noStrike">
                          <a:effectLst/>
                        </a:rPr>
                        <a:t>であれば自己は防げた</a:t>
                      </a:r>
                      <a:endParaRPr lang="ja-JP" altLang="en-US" sz="1200" b="1" i="0" u="none" strike="noStrike">
                        <a:solidFill>
                          <a:srgbClr val="000000"/>
                        </a:solidFill>
                        <a:effectLst/>
                        <a:latin typeface="ＭＳ Ｐゴシック"/>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effectLst/>
                        </a:rPr>
                        <a:t>企業の規模が安全性を左右する訳ではない</a:t>
                      </a:r>
                      <a:endParaRPr lang="ja-JP" altLang="en-US" sz="1200" b="1" i="0" u="none" strike="noStrike">
                        <a:solidFill>
                          <a:srgbClr val="000000"/>
                        </a:solidFill>
                        <a:effectLst/>
                        <a:latin typeface="ＭＳ Ｐゴシック"/>
                      </a:endParaRPr>
                    </a:p>
                  </a:txBody>
                  <a:tcPr marL="9525" marR="9525" marT="9525" marB="0" anchor="ctr">
                    <a:solidFill>
                      <a:schemeClr val="tx2">
                        <a:lumMod val="40000"/>
                        <a:lumOff val="60000"/>
                      </a:schemeClr>
                    </a:solidFill>
                  </a:tcPr>
                </a:tc>
              </a:tr>
              <a:tr h="228600">
                <a:tc>
                  <a:txBody>
                    <a:bodyPr/>
                    <a:lstStyle/>
                    <a:p>
                      <a:pPr algn="l" fontAlgn="ctr"/>
                      <a:r>
                        <a:rPr lang="en-US" altLang="ja-JP" sz="1200" b="1" u="none" strike="noStrike" dirty="0">
                          <a:effectLst/>
                        </a:rPr>
                        <a:t>BOT</a:t>
                      </a:r>
                      <a:r>
                        <a:rPr lang="ja-JP" altLang="en-US" sz="1200" b="1" u="none" strike="noStrike" dirty="0">
                          <a:effectLst/>
                        </a:rPr>
                        <a:t>であるがゆえに事故は起こった</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c>
                  <a:txBody>
                    <a:bodyPr/>
                    <a:lstStyle/>
                    <a:p>
                      <a:pPr algn="l" fontAlgn="ctr"/>
                      <a:r>
                        <a:rPr lang="en-US" altLang="ja-JP" sz="1200" b="1" u="none" strike="noStrike" dirty="0">
                          <a:effectLst/>
                        </a:rPr>
                        <a:t>BOT</a:t>
                      </a:r>
                      <a:r>
                        <a:rPr lang="ja-JP" altLang="en-US" sz="1200" b="1" u="none" strike="noStrike" dirty="0">
                          <a:effectLst/>
                        </a:rPr>
                        <a:t>でも</a:t>
                      </a:r>
                      <a:r>
                        <a:rPr lang="en-US" altLang="ja-JP" sz="1200" b="1" u="none" strike="noStrike" dirty="0">
                          <a:effectLst/>
                        </a:rPr>
                        <a:t>BTO</a:t>
                      </a:r>
                      <a:r>
                        <a:rPr lang="ja-JP" altLang="en-US" sz="1200" b="1" u="none" strike="noStrike" dirty="0">
                          <a:effectLst/>
                        </a:rPr>
                        <a:t>でも官民双方の安全性への意識に相違はない</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r>
            </a:tbl>
          </a:graphicData>
        </a:graphic>
      </p:graphicFrame>
      <p:sp>
        <p:nvSpPr>
          <p:cNvPr id="7" name="テキスト ボックス 6"/>
          <p:cNvSpPr txBox="1"/>
          <p:nvPr/>
        </p:nvSpPr>
        <p:spPr>
          <a:xfrm>
            <a:off x="1052322" y="5222395"/>
            <a:ext cx="4801314" cy="276999"/>
          </a:xfrm>
          <a:prstGeom prst="rect">
            <a:avLst/>
          </a:prstGeom>
          <a:noFill/>
        </p:spPr>
        <p:txBody>
          <a:bodyPr wrap="none" rtlCol="0">
            <a:spAutoFit/>
          </a:bodyPr>
          <a:lstStyle/>
          <a:p>
            <a:r>
              <a:rPr lang="en-US" altLang="ja-JP" sz="1200" b="1" dirty="0"/>
              <a:t>PFI</a:t>
            </a:r>
            <a:r>
              <a:rPr lang="ja-JP" altLang="en-US" sz="1200" b="1" dirty="0"/>
              <a:t>方式による公共サービスの安全性確保に関する調査検討報告書より</a:t>
            </a:r>
            <a:endParaRPr kumimoji="1" lang="ja-JP" altLang="en-US" sz="1200" b="1" dirty="0"/>
          </a:p>
        </p:txBody>
      </p:sp>
    </p:spTree>
    <p:extLst>
      <p:ext uri="{BB962C8B-B14F-4D97-AF65-F5344CB8AC3E}">
        <p14:creationId xmlns:p14="http://schemas.microsoft.com/office/powerpoint/2010/main" val="150703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3774024558"/>
              </p:ext>
            </p:extLst>
          </p:nvPr>
        </p:nvGraphicFramePr>
        <p:xfrm>
          <a:off x="611560" y="476679"/>
          <a:ext cx="7920880" cy="5906780"/>
        </p:xfrm>
        <a:graphic>
          <a:graphicData uri="http://schemas.openxmlformats.org/drawingml/2006/table">
            <a:tbl>
              <a:tblPr/>
              <a:tblGrid>
                <a:gridCol w="460083"/>
                <a:gridCol w="5732380"/>
                <a:gridCol w="1728417"/>
              </a:tblGrid>
              <a:tr h="281174">
                <a:tc gridSpan="2">
                  <a:txBody>
                    <a:bodyPr/>
                    <a:lstStyle/>
                    <a:p>
                      <a:pPr algn="l" fontAlgn="ctr"/>
                      <a:r>
                        <a:rPr lang="ja-JP" altLang="en-US" sz="1800" b="1" i="0" u="none" strike="noStrike" dirty="0">
                          <a:solidFill>
                            <a:srgbClr val="000000"/>
                          </a:solidFill>
                          <a:effectLst/>
                          <a:latin typeface="ＭＳ Ｐゴシック"/>
                        </a:rPr>
                        <a:t>契約金額ランキング（５００億円以上）</a:t>
                      </a:r>
                    </a:p>
                  </a:txBody>
                  <a:tcPr marL="8980" marR="8980" marT="89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1" i="0" u="none" strike="noStrike" dirty="0">
                        <a:solidFill>
                          <a:srgbClr val="000000"/>
                        </a:solidFill>
                        <a:effectLst/>
                        <a:latin typeface="ＭＳ Ｐゴシック"/>
                      </a:endParaRPr>
                    </a:p>
                  </a:txBody>
                  <a:tcPr marL="8980" marR="8980" marT="8980" marB="0" anchor="ctr">
                    <a:lnL>
                      <a:noFill/>
                    </a:lnL>
                    <a:lnR>
                      <a:noFill/>
                    </a:lnR>
                    <a:lnT>
                      <a:noFill/>
                    </a:lnT>
                    <a:lnB w="6350" cap="flat" cmpd="sng" algn="ctr">
                      <a:solidFill>
                        <a:srgbClr val="000000"/>
                      </a:solidFill>
                      <a:prstDash val="solid"/>
                      <a:round/>
                      <a:headEnd type="none" w="med" len="med"/>
                      <a:tailEnd type="none" w="med" len="med"/>
                    </a:lnB>
                  </a:tcPr>
                </a:tc>
              </a:tr>
              <a:tr h="281174">
                <a:tc>
                  <a:txBody>
                    <a:bodyPr/>
                    <a:lstStyle/>
                    <a:p>
                      <a:pPr algn="ctr" fontAlgn="ctr"/>
                      <a:r>
                        <a:rPr lang="ja-JP" altLang="en-US" sz="1100" b="1" i="0" u="none" strike="noStrike" dirty="0">
                          <a:solidFill>
                            <a:srgbClr val="000000"/>
                          </a:solidFill>
                          <a:effectLst/>
                          <a:latin typeface="ＭＳ Ｐゴシック"/>
                        </a:rPr>
                        <a:t>順位</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ＭＳ Ｐゴシック"/>
                        </a:rPr>
                        <a:t>事業名</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1" i="0" u="none" strike="noStrike">
                          <a:solidFill>
                            <a:srgbClr val="000000"/>
                          </a:solidFill>
                          <a:effectLst/>
                          <a:latin typeface="ＭＳ Ｐゴシック"/>
                        </a:rPr>
                        <a:t>契約金額（百万円）</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多摩広域基幹病院及び小児総合医療センター整備等事業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237,231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2</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高知県･高知市新病院整備運営事業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230,903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3</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東京都がん・感染症医療センター整備運営事業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186,153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4</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愛媛県立中央病院整備運営事業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182,068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5</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筑波大学附属病院再開発に係る施設整備等事業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135,000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6</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Ｘバンド衛星通信中継機能等の整備･運営事業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122,073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準天頂衛星ｼｽﾃﾑの運用等事業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117,284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衆議院新議員会館整備等事業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110,683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9</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神戸市立中央市民病院整備運営事業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dirty="0">
                          <a:solidFill>
                            <a:srgbClr val="000000"/>
                          </a:solidFill>
                          <a:effectLst/>
                          <a:latin typeface="ＭＳ Ｐゴシック"/>
                        </a:rPr>
                        <a:t>102,378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10</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中央合同庁舎第</a:t>
                      </a:r>
                      <a:r>
                        <a:rPr lang="en-US" altLang="zh-TW" sz="1100" b="1" i="0" u="none" strike="noStrike" dirty="0">
                          <a:solidFill>
                            <a:srgbClr val="000000"/>
                          </a:solidFill>
                          <a:effectLst/>
                          <a:latin typeface="ＭＳ Ｐゴシック"/>
                        </a:rPr>
                        <a:t>7</a:t>
                      </a:r>
                      <a:r>
                        <a:rPr lang="zh-TW" altLang="en-US" sz="1100" b="1" i="0" u="none" strike="noStrike" dirty="0">
                          <a:solidFill>
                            <a:srgbClr val="000000"/>
                          </a:solidFill>
                          <a:effectLst/>
                          <a:latin typeface="ＭＳ Ｐゴシック"/>
                        </a:rPr>
                        <a:t>号館整備等事業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88,271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11</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島根あさひ社会復帰促進センター整備運営事業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87,884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12</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京都市立病院整備運営事業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85,316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13</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東京都精神医療センター整備運営事業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73,526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14</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近江八幡市民病院整備運営事業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66,100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15</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神奈川県立がんセンター整備運営事業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100" b="1" i="0" u="none" strike="noStrike">
                          <a:solidFill>
                            <a:srgbClr val="000000"/>
                          </a:solidFill>
                          <a:effectLst/>
                          <a:latin typeface="ＭＳ Ｐゴシック"/>
                        </a:rPr>
                        <a:t>63,200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16</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ＭＳ Ｐゴシック"/>
                        </a:rPr>
                        <a:t>参議院議員会館整備等事業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58,364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東京都朝霞浄水場・三園浄水場常用発電設備等整備事業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53,940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さいたま市新クリーンセンター整備事業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53,482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74">
                <a:tc>
                  <a:txBody>
                    <a:bodyPr/>
                    <a:lstStyle/>
                    <a:p>
                      <a:pPr algn="ctr" fontAlgn="ctr"/>
                      <a:r>
                        <a:rPr lang="en-US" altLang="ja-JP" sz="1100" b="1" i="0" u="none" strike="noStrike">
                          <a:solidFill>
                            <a:srgbClr val="000000"/>
                          </a:solidFill>
                          <a:effectLst/>
                          <a:latin typeface="ＭＳ Ｐゴシック"/>
                        </a:rPr>
                        <a:t>19</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東京国際空港国際線地区エプロン等整備等事業</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52,000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テキスト ボックス 2"/>
          <p:cNvSpPr txBox="1"/>
          <p:nvPr/>
        </p:nvSpPr>
        <p:spPr>
          <a:xfrm>
            <a:off x="7236296" y="6493698"/>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1319950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25961103"/>
              </p:ext>
            </p:extLst>
          </p:nvPr>
        </p:nvGraphicFramePr>
        <p:xfrm>
          <a:off x="1043608" y="548680"/>
          <a:ext cx="2880320" cy="6120688"/>
        </p:xfrm>
        <a:graphic>
          <a:graphicData uri="http://schemas.openxmlformats.org/drawingml/2006/table">
            <a:tbl>
              <a:tblPr>
                <a:tableStyleId>{5C22544A-7EE6-4342-B048-85BDC9FD1C3A}</a:tableStyleId>
              </a:tblPr>
              <a:tblGrid>
                <a:gridCol w="371211"/>
                <a:gridCol w="1964184"/>
                <a:gridCol w="544925"/>
              </a:tblGrid>
              <a:tr h="218596">
                <a:tc gridSpan="2">
                  <a:txBody>
                    <a:bodyPr/>
                    <a:lstStyle/>
                    <a:p>
                      <a:pPr algn="l" fontAlgn="ctr"/>
                      <a:r>
                        <a:rPr lang="ja-JP" altLang="en-US" sz="1200" b="1" u="none" strike="noStrike" dirty="0">
                          <a:effectLst/>
                        </a:rPr>
                        <a:t>選定代表企業ランキング</a:t>
                      </a:r>
                      <a:endParaRPr lang="ja-JP" altLang="en-US" sz="1200" b="1" i="0" u="none" strike="noStrike" dirty="0">
                        <a:solidFill>
                          <a:srgbClr val="000000"/>
                        </a:solidFill>
                        <a:effectLst/>
                        <a:latin typeface="ＭＳ Ｐゴシック"/>
                      </a:endParaRPr>
                    </a:p>
                  </a:txBody>
                  <a:tcPr marL="6735" marR="6735" marT="6735" marB="0" anchor="ctr">
                    <a:noFill/>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ＭＳ Ｐゴシック"/>
                      </a:endParaRPr>
                    </a:p>
                  </a:txBody>
                  <a:tcPr marL="6735" marR="6735" marT="6735" marB="0" anchor="ctr">
                    <a:noFill/>
                  </a:tcPr>
                </a:tc>
              </a:tr>
              <a:tr h="218596">
                <a:tc>
                  <a:txBody>
                    <a:bodyPr/>
                    <a:lstStyle/>
                    <a:p>
                      <a:pPr algn="ctr" fontAlgn="ctr"/>
                      <a:r>
                        <a:rPr lang="ja-JP" altLang="en-US" sz="1100" b="1" u="none" strike="noStrike" dirty="0">
                          <a:effectLst/>
                        </a:rPr>
                        <a:t>順位</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ctr" fontAlgn="ctr"/>
                      <a:r>
                        <a:rPr lang="ja-JP" altLang="en-US" sz="1100" b="1" u="none" strike="noStrike">
                          <a:effectLst/>
                        </a:rPr>
                        <a:t>企業名</a:t>
                      </a:r>
                      <a:endParaRPr lang="ja-JP" altLang="en-US"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ctr" fontAlgn="ctr"/>
                      <a:r>
                        <a:rPr lang="ja-JP" altLang="en-US" sz="1100" b="1" u="none" strike="noStrike">
                          <a:effectLst/>
                        </a:rPr>
                        <a:t>件数</a:t>
                      </a:r>
                      <a:endParaRPr lang="ja-JP" altLang="en-US"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大林組</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33</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大成建設</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24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清水建設</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22</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4</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鹿島建設</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17</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5</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三菱ＵＦＪリース</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16</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6</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東洋食品</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13</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7</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大和リース</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a:effectLst/>
                        </a:rPr>
                        <a:t>12</a:t>
                      </a:r>
                      <a:endParaRPr lang="en-US" altLang="ja-JP" sz="12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7</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長谷工コーポレーション</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9</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奥村組</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9</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9</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九電工</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9</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zh-TW" altLang="en-US" sz="1100" b="1" u="none" strike="noStrike" dirty="0">
                          <a:effectLst/>
                        </a:rPr>
                        <a:t>東亜建設工業</a:t>
                      </a:r>
                      <a:endParaRPr lang="zh-TW"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8</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12</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新日鉄住金</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7</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12</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日立製作所</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7</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グリーンハウス</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6</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戸田建設</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6</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新日鉄住金エンジニアリング</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6</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a:effectLst/>
                        </a:rPr>
                        <a:t>東急建設</a:t>
                      </a:r>
                      <a:endParaRPr lang="ja-JP" altLang="en-US"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6</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ジョンソンコントロール</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5</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三菱商事</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5</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en-US" sz="1100" b="1" u="none" strike="noStrike" dirty="0">
                          <a:effectLst/>
                        </a:rPr>
                        <a:t>ＮＩＰＰＯ</a:t>
                      </a:r>
                      <a:endParaRPr 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zh-TW" altLang="en-US" sz="1100" b="1" u="none" strike="noStrike" dirty="0">
                          <a:effectLst/>
                        </a:rPr>
                        <a:t>金子建設工業</a:t>
                      </a:r>
                      <a:endParaRPr lang="zh-TW"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合人社計画研究所</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三井物産</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四電工</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ja-JP" altLang="en-US" sz="1100" b="1" u="none" strike="noStrike" dirty="0">
                          <a:effectLst/>
                        </a:rPr>
                        <a:t>西松建設</a:t>
                      </a:r>
                      <a:endParaRPr lang="ja-JP"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r h="218596">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l" fontAlgn="ctr"/>
                      <a:r>
                        <a:rPr lang="zh-TW" altLang="en-US" sz="1100" b="1" u="none" strike="noStrike" dirty="0">
                          <a:effectLst/>
                        </a:rPr>
                        <a:t>前田建設工業</a:t>
                      </a:r>
                      <a:endParaRPr lang="zh-TW" altLang="en-US" sz="11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6735" marR="6735" marT="6735" marB="0" anchor="ctr">
                    <a:solidFill>
                      <a:schemeClr val="tx2">
                        <a:lumMod val="40000"/>
                        <a:lumOff val="60000"/>
                      </a:schemeClr>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9765546"/>
              </p:ext>
            </p:extLst>
          </p:nvPr>
        </p:nvGraphicFramePr>
        <p:xfrm>
          <a:off x="4932040" y="548680"/>
          <a:ext cx="2952328" cy="5040565"/>
        </p:xfrm>
        <a:graphic>
          <a:graphicData uri="http://schemas.openxmlformats.org/drawingml/2006/table">
            <a:tbl>
              <a:tblPr>
                <a:tableStyleId>{5C22544A-7EE6-4342-B048-85BDC9FD1C3A}</a:tableStyleId>
              </a:tblPr>
              <a:tblGrid>
                <a:gridCol w="391060"/>
                <a:gridCol w="2166684"/>
                <a:gridCol w="394584"/>
              </a:tblGrid>
              <a:tr h="219155">
                <a:tc gridSpan="2">
                  <a:txBody>
                    <a:bodyPr/>
                    <a:lstStyle/>
                    <a:p>
                      <a:pPr algn="l" fontAlgn="ctr"/>
                      <a:r>
                        <a:rPr lang="ja-JP" altLang="en-US" sz="1200" b="1" u="none" strike="noStrike" dirty="0">
                          <a:effectLst/>
                        </a:rPr>
                        <a:t>参加代表企業ランキング</a:t>
                      </a:r>
                      <a:endParaRPr lang="ja-JP" altLang="en-US" sz="1200" b="1" i="0" u="none" strike="noStrike" dirty="0">
                        <a:solidFill>
                          <a:srgbClr val="000000"/>
                        </a:solidFill>
                        <a:effectLst/>
                        <a:latin typeface="ＭＳ Ｐゴシック"/>
                      </a:endParaRPr>
                    </a:p>
                  </a:txBody>
                  <a:tcPr marL="8199" marR="8199" marT="8199" marB="0" anchor="ctr">
                    <a:noFill/>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a:endParaRPr>
                    </a:p>
                  </a:txBody>
                  <a:tcPr marL="8199" marR="8199" marT="8199" marB="0" anchor="ctr">
                    <a:noFill/>
                  </a:tcPr>
                </a:tc>
              </a:tr>
              <a:tr h="219155">
                <a:tc>
                  <a:txBody>
                    <a:bodyPr/>
                    <a:lstStyle/>
                    <a:p>
                      <a:pPr algn="ctr" fontAlgn="ctr"/>
                      <a:r>
                        <a:rPr lang="ja-JP" altLang="en-US" sz="1100" b="1" u="none" strike="noStrike" dirty="0">
                          <a:effectLst/>
                        </a:rPr>
                        <a:t>順位</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ctr" fontAlgn="ctr"/>
                      <a:r>
                        <a:rPr lang="ja-JP" altLang="en-US" sz="1100" b="1" u="none" strike="noStrike">
                          <a:effectLst/>
                        </a:rPr>
                        <a:t>企業名</a:t>
                      </a:r>
                      <a:endParaRPr lang="ja-JP" altLang="en-US"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ctr" fontAlgn="ctr"/>
                      <a:r>
                        <a:rPr lang="ja-JP" altLang="en-US" sz="1100" b="1" u="none" strike="noStrike">
                          <a:effectLst/>
                        </a:rPr>
                        <a:t>件数</a:t>
                      </a:r>
                      <a:endParaRPr lang="ja-JP" altLang="en-US"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a:effectLst/>
                        </a:rPr>
                        <a:t>大林組</a:t>
                      </a:r>
                      <a:endParaRPr lang="ja-JP" altLang="en-US"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82</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dirty="0">
                          <a:effectLst/>
                        </a:rPr>
                        <a:t>2</a:t>
                      </a:r>
                      <a:endParaRPr lang="en-US" altLang="ja-JP"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三菱ＵＦＪリース</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36</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大和リース</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35</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4</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鹿島建設</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29</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4</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大成建設</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29</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6</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清水建設</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27</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7</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zh-TW" altLang="en-US" sz="1100" b="1" u="none" strike="noStrike" dirty="0">
                          <a:effectLst/>
                        </a:rPr>
                        <a:t>東亜建設工業</a:t>
                      </a:r>
                      <a:endParaRPr lang="zh-TW"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20</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8</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新日鉄住金</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19</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9</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奥村組</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17</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10</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西松建設</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16</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安藤・間</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15</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三菱商事</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15</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淺沼組</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15</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日立製作所</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14</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15</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伊藤忠商事</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15</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熊谷組</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大和ハウス工業</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11</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en-US" sz="1100" b="1" u="none" strike="noStrike" dirty="0">
                          <a:effectLst/>
                        </a:rPr>
                        <a:t>ＮＩＰＰＯ</a:t>
                      </a:r>
                      <a:endParaRPr 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オリックス</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鴻池組</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r h="219155">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l" fontAlgn="ctr"/>
                      <a:r>
                        <a:rPr lang="ja-JP" altLang="en-US" sz="1100" b="1" u="none" strike="noStrike" dirty="0">
                          <a:effectLst/>
                        </a:rPr>
                        <a:t>大木建設</a:t>
                      </a:r>
                      <a:endParaRPr lang="ja-JP" altLang="en-US" sz="11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8199" marR="8199" marT="8199" marB="0" anchor="ctr">
                    <a:solidFill>
                      <a:schemeClr val="tx2">
                        <a:lumMod val="40000"/>
                        <a:lumOff val="60000"/>
                      </a:schemeClr>
                    </a:solidFill>
                  </a:tcPr>
                </a:tc>
              </a:tr>
            </a:tbl>
          </a:graphicData>
        </a:graphic>
      </p:graphicFrame>
      <p:sp>
        <p:nvSpPr>
          <p:cNvPr id="6" name="テキスト ボックス 5"/>
          <p:cNvSpPr txBox="1"/>
          <p:nvPr/>
        </p:nvSpPr>
        <p:spPr>
          <a:xfrm>
            <a:off x="7236296" y="6375811"/>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3089493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134777680"/>
              </p:ext>
            </p:extLst>
          </p:nvPr>
        </p:nvGraphicFramePr>
        <p:xfrm>
          <a:off x="1259632" y="476672"/>
          <a:ext cx="2736304" cy="5400604"/>
        </p:xfrm>
        <a:graphic>
          <a:graphicData uri="http://schemas.openxmlformats.org/drawingml/2006/table">
            <a:tbl>
              <a:tblPr>
                <a:tableStyleId>{5C22544A-7EE6-4342-B048-85BDC9FD1C3A}</a:tableStyleId>
              </a:tblPr>
              <a:tblGrid>
                <a:gridCol w="362446"/>
                <a:gridCol w="2008146"/>
                <a:gridCol w="365712"/>
              </a:tblGrid>
              <a:tr h="245482">
                <a:tc gridSpan="2">
                  <a:txBody>
                    <a:bodyPr/>
                    <a:lstStyle/>
                    <a:p>
                      <a:pPr algn="l" fontAlgn="ctr"/>
                      <a:r>
                        <a:rPr lang="ja-JP" altLang="en-US" sz="1200" b="1" u="none" strike="noStrike" dirty="0" smtClean="0">
                          <a:effectLst/>
                        </a:rPr>
                        <a:t>選定構成</a:t>
                      </a:r>
                      <a:r>
                        <a:rPr lang="ja-JP" altLang="en-US" sz="1200" b="1" u="none" strike="noStrike" dirty="0">
                          <a:effectLst/>
                        </a:rPr>
                        <a:t>企業</a:t>
                      </a:r>
                      <a:r>
                        <a:rPr lang="ja-JP" altLang="en-US" sz="1200" b="1" u="none" strike="noStrike" dirty="0" smtClean="0">
                          <a:effectLst/>
                        </a:rPr>
                        <a:t>ランキング</a:t>
                      </a:r>
                      <a:endParaRPr lang="ja-JP" altLang="en-US" sz="1200" b="1" i="0" u="none" strike="noStrike" dirty="0">
                        <a:solidFill>
                          <a:srgbClr val="000000"/>
                        </a:solidFill>
                        <a:effectLst/>
                        <a:latin typeface="ＭＳ Ｐゴシック"/>
                      </a:endParaRPr>
                    </a:p>
                  </a:txBody>
                  <a:tcPr marL="8572" marR="8572" marT="8572" marB="0" anchor="ctr">
                    <a:noFill/>
                  </a:tcPr>
                </a:tc>
                <a:tc hMerge="1">
                  <a:txBody>
                    <a:bodyPr/>
                    <a:lstStyle/>
                    <a:p>
                      <a:endParaRPr kumimoji="1" lang="ja-JP" altLang="en-US"/>
                    </a:p>
                  </a:txBody>
                  <a:tcPr/>
                </a:tc>
                <a:tc>
                  <a:txBody>
                    <a:bodyPr/>
                    <a:lstStyle/>
                    <a:p>
                      <a:pPr algn="l" fontAlgn="ctr"/>
                      <a:endParaRPr lang="ja-JP" altLang="en-US" sz="1100" b="0" i="0" u="none" strike="noStrike" dirty="0">
                        <a:solidFill>
                          <a:srgbClr val="000000"/>
                        </a:solidFill>
                        <a:effectLst/>
                        <a:latin typeface="ＭＳ Ｐゴシック"/>
                      </a:endParaRPr>
                    </a:p>
                  </a:txBody>
                  <a:tcPr marL="8572" marR="8572" marT="8572" marB="0" anchor="ctr">
                    <a:noFill/>
                  </a:tcPr>
                </a:tc>
              </a:tr>
              <a:tr h="245482">
                <a:tc>
                  <a:txBody>
                    <a:bodyPr/>
                    <a:lstStyle/>
                    <a:p>
                      <a:pPr algn="ctr" fontAlgn="ctr"/>
                      <a:r>
                        <a:rPr lang="ja-JP" altLang="en-US" sz="1100" b="1" u="none" strike="noStrike" dirty="0">
                          <a:effectLst/>
                        </a:rPr>
                        <a:t>順位</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ctr" fontAlgn="ctr"/>
                      <a:r>
                        <a:rPr lang="ja-JP" altLang="en-US" sz="1100" b="1" u="none" strike="noStrike">
                          <a:effectLst/>
                        </a:rPr>
                        <a:t>企業名</a:t>
                      </a:r>
                      <a:endParaRPr lang="ja-JP" altLang="en-US"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ctr" fontAlgn="ctr"/>
                      <a:r>
                        <a:rPr lang="ja-JP" altLang="en-US" sz="1100" b="1" u="none" strike="noStrike">
                          <a:effectLst/>
                        </a:rPr>
                        <a:t>件数</a:t>
                      </a:r>
                      <a:endParaRPr lang="ja-JP" altLang="en-US"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三菱ＵＦＪリース</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28</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2</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梓設計</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21</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東急コミュニティー</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20</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日本管財</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20</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5</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鹿島建設</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19</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6</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佐藤総合計画</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17</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7</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三菱電機ﾋﾞﾙテクノサービス</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16</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8</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ハリマビステム</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15</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9</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竹中工務店</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14</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10</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日建設計</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13</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太平ビルサービス</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大成サービス</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日立ビルシステム</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アイホー</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伊藤忠アーバンコミュニティ</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戸田建設</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dirty="0">
                          <a:effectLst/>
                        </a:rPr>
                        <a:t>合人社計画研究所</a:t>
                      </a:r>
                      <a:endParaRPr lang="ja-JP" altLang="en-US" sz="11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9</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a:effectLst/>
                        </a:rPr>
                        <a:t>大建設計</a:t>
                      </a:r>
                      <a:endParaRPr lang="ja-JP" altLang="en-US"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9</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a:effectLst/>
                        </a:rPr>
                        <a:t>日総建</a:t>
                      </a:r>
                      <a:endParaRPr lang="ja-JP" altLang="en-US"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9</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r h="245482">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l" fontAlgn="ctr"/>
                      <a:r>
                        <a:rPr lang="ja-JP" altLang="en-US" sz="1100" b="1" u="none" strike="noStrike">
                          <a:effectLst/>
                        </a:rPr>
                        <a:t>日本調理機</a:t>
                      </a:r>
                      <a:endParaRPr lang="ja-JP" altLang="en-US" sz="1100" b="1" i="0" u="none" strike="noStrike">
                        <a:solidFill>
                          <a:srgbClr val="000000"/>
                        </a:solidFill>
                        <a:effectLst/>
                        <a:latin typeface="ＭＳ Ｐゴシック"/>
                      </a:endParaRPr>
                    </a:p>
                  </a:txBody>
                  <a:tcPr marL="8572" marR="8572" marT="8572" marB="0" anchor="ctr">
                    <a:solidFill>
                      <a:schemeClr val="tx2">
                        <a:lumMod val="40000"/>
                        <a:lumOff val="60000"/>
                      </a:schemeClr>
                    </a:solidFill>
                  </a:tcPr>
                </a:tc>
                <a:tc>
                  <a:txBody>
                    <a:bodyPr/>
                    <a:lstStyle/>
                    <a:p>
                      <a:pPr algn="r" fontAlgn="ctr"/>
                      <a:r>
                        <a:rPr lang="en-US" altLang="ja-JP" sz="1200" b="1" u="none" strike="noStrike" dirty="0">
                          <a:effectLst/>
                        </a:rPr>
                        <a:t>9</a:t>
                      </a:r>
                      <a:endParaRPr lang="en-US" altLang="ja-JP" sz="1200" b="1" i="0" u="none" strike="noStrike" dirty="0">
                        <a:solidFill>
                          <a:srgbClr val="000000"/>
                        </a:solidFill>
                        <a:effectLst/>
                        <a:latin typeface="ＭＳ Ｐゴシック"/>
                      </a:endParaRPr>
                    </a:p>
                  </a:txBody>
                  <a:tcPr marL="8572" marR="8572" marT="8572" marB="0" anchor="ctr">
                    <a:solidFill>
                      <a:schemeClr val="tx2">
                        <a:lumMod val="40000"/>
                        <a:lumOff val="60000"/>
                      </a:schemeClr>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02453951"/>
              </p:ext>
            </p:extLst>
          </p:nvPr>
        </p:nvGraphicFramePr>
        <p:xfrm>
          <a:off x="5148064" y="476672"/>
          <a:ext cx="2736304" cy="5832648"/>
        </p:xfrm>
        <a:graphic>
          <a:graphicData uri="http://schemas.openxmlformats.org/drawingml/2006/table">
            <a:tbl>
              <a:tblPr>
                <a:tableStyleId>{5C22544A-7EE6-4342-B048-85BDC9FD1C3A}</a:tableStyleId>
              </a:tblPr>
              <a:tblGrid>
                <a:gridCol w="362446"/>
                <a:gridCol w="2008146"/>
                <a:gridCol w="365712"/>
              </a:tblGrid>
              <a:tr h="243027">
                <a:tc gridSpan="2">
                  <a:txBody>
                    <a:bodyPr/>
                    <a:lstStyle/>
                    <a:p>
                      <a:pPr algn="l" fontAlgn="ctr"/>
                      <a:r>
                        <a:rPr lang="ja-JP" altLang="en-US" sz="1200" b="1" u="none" strike="noStrike" dirty="0">
                          <a:effectLst/>
                        </a:rPr>
                        <a:t>参加構成企業ランキング</a:t>
                      </a:r>
                      <a:endParaRPr lang="ja-JP" altLang="en-US" sz="1200" b="1" i="0" u="none" strike="noStrike" dirty="0">
                        <a:solidFill>
                          <a:srgbClr val="000000"/>
                        </a:solidFill>
                        <a:effectLst/>
                        <a:latin typeface="ＭＳ Ｐゴシック"/>
                      </a:endParaRPr>
                    </a:p>
                  </a:txBody>
                  <a:tcPr marL="7858" marR="7858" marT="7858" marB="0" anchor="ctr">
                    <a:noFill/>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a:endParaRPr>
                    </a:p>
                  </a:txBody>
                  <a:tcPr marL="7858" marR="7858" marT="7858" marB="0" anchor="ctr">
                    <a:noFill/>
                  </a:tcPr>
                </a:tc>
              </a:tr>
              <a:tr h="243027">
                <a:tc>
                  <a:txBody>
                    <a:bodyPr/>
                    <a:lstStyle/>
                    <a:p>
                      <a:pPr algn="ctr" fontAlgn="ctr"/>
                      <a:r>
                        <a:rPr lang="ja-JP" altLang="en-US" sz="1100" b="1" u="none" strike="noStrike" dirty="0">
                          <a:effectLst/>
                        </a:rPr>
                        <a:t>順位</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ctr" fontAlgn="ctr"/>
                      <a:r>
                        <a:rPr lang="ja-JP" altLang="en-US" sz="1100" b="1" u="none" strike="noStrike">
                          <a:effectLst/>
                        </a:rPr>
                        <a:t>企業名</a:t>
                      </a:r>
                      <a:endParaRPr lang="ja-JP" altLang="en-US"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ctr" fontAlgn="ctr"/>
                      <a:r>
                        <a:rPr lang="ja-JP" altLang="en-US" sz="1100" b="1" u="none" strike="noStrike">
                          <a:effectLst/>
                        </a:rPr>
                        <a:t>件数</a:t>
                      </a:r>
                      <a:endParaRPr lang="ja-JP" altLang="en-US"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梓設計</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35</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2</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東急コミュニティー</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33</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日本管財</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31</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4</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合人社計画研究所</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29</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5</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三菱ＵＦＪリース</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28</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5</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日立ビルシステム</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28</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7</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太平ビルサービス</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27</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8</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ハリマビステム</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26</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9</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佐藤総合計画</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25</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10</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三菱電機ﾋﾞﾙテクノサービス</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24</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鹿島建設</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23</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zh-TW" altLang="en-US" sz="1100" b="1" u="none" strike="noStrike" dirty="0">
                          <a:effectLst/>
                        </a:rPr>
                        <a:t>日立建設設計</a:t>
                      </a:r>
                      <a:endParaRPr lang="zh-TW"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23</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13</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zh-TW" altLang="en-US" sz="1100" b="1" u="none" strike="noStrike" dirty="0">
                          <a:effectLst/>
                        </a:rPr>
                        <a:t>石本建築事務所</a:t>
                      </a:r>
                      <a:endParaRPr lang="zh-TW"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21</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奥村組</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20</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戸田建設</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20</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a:effectLst/>
                        </a:rPr>
                        <a:t>山下設計</a:t>
                      </a:r>
                      <a:endParaRPr lang="ja-JP" altLang="en-US"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20</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14</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a:effectLst/>
                        </a:rPr>
                        <a:t>大建設計</a:t>
                      </a:r>
                      <a:endParaRPr lang="ja-JP" altLang="en-US"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20</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a:effectLst/>
                        </a:rPr>
                        <a:t>ゼクタ</a:t>
                      </a:r>
                      <a:endParaRPr lang="ja-JP" altLang="en-US"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19</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18</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竹中工務店</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19</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安藤・間</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18</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a:effectLst/>
                        </a:rPr>
                        <a:t>伊藤忠アーバンコミュニティ</a:t>
                      </a:r>
                      <a:endParaRPr lang="ja-JP" altLang="en-US"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18</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r h="243027">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l" fontAlgn="ctr"/>
                      <a:r>
                        <a:rPr lang="ja-JP" altLang="en-US" sz="1100" b="1" u="none" strike="noStrike" dirty="0">
                          <a:effectLst/>
                        </a:rPr>
                        <a:t>日建設計</a:t>
                      </a:r>
                      <a:endParaRPr lang="ja-JP" altLang="en-US" sz="11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c>
                  <a:txBody>
                    <a:bodyPr/>
                    <a:lstStyle/>
                    <a:p>
                      <a:pPr algn="r" fontAlgn="ctr"/>
                      <a:r>
                        <a:rPr lang="en-US" altLang="ja-JP" sz="1200" b="1" u="none" strike="noStrike" dirty="0">
                          <a:effectLst/>
                        </a:rPr>
                        <a:t>18</a:t>
                      </a:r>
                      <a:endParaRPr lang="en-US" altLang="ja-JP" sz="1200" b="1" i="0" u="none" strike="noStrike" dirty="0">
                        <a:solidFill>
                          <a:srgbClr val="000000"/>
                        </a:solidFill>
                        <a:effectLst/>
                        <a:latin typeface="ＭＳ Ｐゴシック"/>
                      </a:endParaRPr>
                    </a:p>
                  </a:txBody>
                  <a:tcPr marL="7858" marR="7858" marT="7858" marB="0" anchor="ctr">
                    <a:solidFill>
                      <a:schemeClr val="tx2">
                        <a:lumMod val="40000"/>
                        <a:lumOff val="60000"/>
                      </a:schemeClr>
                    </a:solidFill>
                  </a:tcPr>
                </a:tc>
              </a:tr>
            </a:tbl>
          </a:graphicData>
        </a:graphic>
      </p:graphicFrame>
      <p:sp>
        <p:nvSpPr>
          <p:cNvPr id="6" name="テキスト ボックス 5"/>
          <p:cNvSpPr txBox="1"/>
          <p:nvPr/>
        </p:nvSpPr>
        <p:spPr>
          <a:xfrm>
            <a:off x="7308304" y="6375811"/>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2143473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65574963"/>
              </p:ext>
            </p:extLst>
          </p:nvPr>
        </p:nvGraphicFramePr>
        <p:xfrm>
          <a:off x="2483768" y="260652"/>
          <a:ext cx="3600399" cy="5821420"/>
        </p:xfrm>
        <a:graphic>
          <a:graphicData uri="http://schemas.openxmlformats.org/drawingml/2006/table">
            <a:tbl>
              <a:tblPr>
                <a:tableStyleId>{5C22544A-7EE6-4342-B048-85BDC9FD1C3A}</a:tableStyleId>
              </a:tblPr>
              <a:tblGrid>
                <a:gridCol w="432516"/>
                <a:gridCol w="2676920"/>
                <a:gridCol w="490963"/>
              </a:tblGrid>
              <a:tr h="288028">
                <a:tc gridSpan="3">
                  <a:txBody>
                    <a:bodyPr/>
                    <a:lstStyle/>
                    <a:p>
                      <a:pPr algn="l" fontAlgn="ctr"/>
                      <a:r>
                        <a:rPr lang="ja-JP" altLang="en-US" sz="1200" b="1" u="none" strike="noStrike" dirty="0">
                          <a:effectLst/>
                        </a:rPr>
                        <a:t>コンサルタント（総合</a:t>
                      </a:r>
                      <a:r>
                        <a:rPr lang="ja-JP" altLang="en-US" sz="1200" b="1" u="none" strike="noStrike" dirty="0" smtClean="0">
                          <a:effectLst/>
                        </a:rPr>
                        <a:t>アドバイザー）ランキング</a:t>
                      </a:r>
                      <a:endParaRPr lang="ja-JP" altLang="en-US" sz="1200" b="1" i="0" u="none" strike="noStrike" dirty="0">
                        <a:solidFill>
                          <a:srgbClr val="000000"/>
                        </a:solidFill>
                        <a:effectLst/>
                        <a:latin typeface="ＭＳ Ｐゴシック"/>
                      </a:endParaRPr>
                    </a:p>
                  </a:txBody>
                  <a:tcPr marL="7543" marR="7543" marT="7543" marB="0" anchor="ctr">
                    <a:noFill/>
                  </a:tcPr>
                </a:tc>
                <a:tc hMerge="1">
                  <a:txBody>
                    <a:bodyPr/>
                    <a:lstStyle/>
                    <a:p>
                      <a:endParaRPr kumimoji="1" lang="ja-JP" altLang="en-US"/>
                    </a:p>
                  </a:txBody>
                  <a:tcPr/>
                </a:tc>
                <a:tc hMerge="1">
                  <a:txBody>
                    <a:bodyPr/>
                    <a:lstStyle/>
                    <a:p>
                      <a:endParaRPr kumimoji="1" lang="ja-JP" altLang="en-US"/>
                    </a:p>
                  </a:txBody>
                  <a:tcPr/>
                </a:tc>
              </a:tr>
              <a:tr h="230558">
                <a:tc>
                  <a:txBody>
                    <a:bodyPr/>
                    <a:lstStyle/>
                    <a:p>
                      <a:pPr algn="ctr" fontAlgn="ctr"/>
                      <a:r>
                        <a:rPr lang="ja-JP" altLang="en-US" sz="1100" b="1" u="none" strike="noStrike" dirty="0">
                          <a:effectLst/>
                        </a:rPr>
                        <a:t>順位</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ctr" fontAlgn="ctr"/>
                      <a:r>
                        <a:rPr lang="ja-JP" altLang="en-US" sz="1100" b="1" u="none" strike="noStrike">
                          <a:effectLst/>
                        </a:rPr>
                        <a:t>企業名</a:t>
                      </a:r>
                      <a:endParaRPr lang="ja-JP" altLang="en-US"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ctr" fontAlgn="ctr"/>
                      <a:r>
                        <a:rPr lang="ja-JP" altLang="en-US" sz="1100" b="1" u="none" strike="noStrike" dirty="0">
                          <a:effectLst/>
                        </a:rPr>
                        <a:t>件数</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パシフィックコンサルタント</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61</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2</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みずほ総合研究所</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37</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ﾌﾟﾗｲｽｳｫｰﾀｰﾊｳｽｸｰﾊﾟｰｽﾞ</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35</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日本経済研究所</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35</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5</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長大</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34</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6</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日本総合研究所</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27</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7</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zh-TW" altLang="en-US" sz="1100" b="1" u="none" strike="noStrike" dirty="0">
                          <a:effectLst/>
                        </a:rPr>
                        <a:t>建設技術研究所</a:t>
                      </a:r>
                      <a:endParaRPr lang="zh-TW"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22</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8</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佐藤総合計画</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21</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8</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三菱</a:t>
                      </a:r>
                      <a:r>
                        <a:rPr lang="en-US" sz="1100" b="1" u="none" strike="noStrike" dirty="0">
                          <a:effectLst/>
                        </a:rPr>
                        <a:t>UFJ</a:t>
                      </a:r>
                      <a:r>
                        <a:rPr lang="ja-JP" altLang="en-US" sz="1100" b="1" u="none" strike="noStrike" dirty="0">
                          <a:effectLst/>
                        </a:rPr>
                        <a:t>ﾘｻｰﾁ＆ｺﾝｻﾙﾃｨﾝｸﾞ</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21</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8</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野村総合研究所</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21</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11</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三菱総合研究所</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17</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12</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地域経済研究所</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11</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13</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日建設計シビル</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13</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zh-TW" altLang="en-US" sz="1100" b="1" u="none" strike="noStrike" dirty="0">
                          <a:effectLst/>
                        </a:rPr>
                        <a:t>日本上下水道設計</a:t>
                      </a:r>
                      <a:endParaRPr lang="zh-TW"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10</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15</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en-US" sz="1100" b="1" u="none" strike="noStrike" dirty="0">
                          <a:effectLst/>
                        </a:rPr>
                        <a:t>ＵＦＪ</a:t>
                      </a:r>
                      <a:r>
                        <a:rPr lang="ja-JP" altLang="en-US" sz="1100" b="1" u="none" strike="noStrike" dirty="0">
                          <a:effectLst/>
                        </a:rPr>
                        <a:t>総合研究所</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9</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16</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八千代エンジニアリング</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8</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エイトコンサルタント</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5</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ニュージェック</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5</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17</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中電技術コンサルタント</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5</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dirty="0">
                          <a:effectLst/>
                        </a:rPr>
                        <a:t>エイト日本技術開発</a:t>
                      </a:r>
                      <a:endParaRPr lang="ja-JP" altLang="en-US" sz="11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ja-JP" altLang="en-US" sz="1100" b="1" u="none" strike="noStrike">
                          <a:effectLst/>
                        </a:rPr>
                        <a:t>りそな総合研究所</a:t>
                      </a:r>
                      <a:endParaRPr lang="ja-JP" altLang="en-US"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zh-TW" altLang="en-US" sz="1100" b="1" u="none" strike="noStrike">
                          <a:effectLst/>
                        </a:rPr>
                        <a:t>第一勧銀総研</a:t>
                      </a:r>
                      <a:endParaRPr lang="zh-TW" altLang="en-US"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r h="230558">
                <a:tc>
                  <a:txBody>
                    <a:bodyPr/>
                    <a:lstStyle/>
                    <a:p>
                      <a:pPr algn="r" fontAlgn="ctr"/>
                      <a:r>
                        <a:rPr lang="en-US" altLang="ja-JP" sz="1100" b="1" u="none" strike="noStrike">
                          <a:effectLst/>
                        </a:rPr>
                        <a:t>20</a:t>
                      </a:r>
                      <a:endParaRPr lang="en-US" altLang="ja-JP"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l" fontAlgn="ctr"/>
                      <a:r>
                        <a:rPr lang="zh-TW" altLang="en-US" sz="1100" b="1" u="none" strike="noStrike">
                          <a:effectLst/>
                        </a:rPr>
                        <a:t>日建設計総合研究所</a:t>
                      </a:r>
                      <a:endParaRPr lang="zh-TW" altLang="en-US" sz="1100" b="1" i="0" u="none" strike="noStrike">
                        <a:solidFill>
                          <a:srgbClr val="000000"/>
                        </a:solidFill>
                        <a:effectLst/>
                        <a:latin typeface="ＭＳ Ｐゴシック"/>
                      </a:endParaRPr>
                    </a:p>
                  </a:txBody>
                  <a:tcPr marL="7543" marR="7543" marT="7543" marB="0" anchor="ctr">
                    <a:solidFill>
                      <a:schemeClr val="tx2">
                        <a:lumMod val="40000"/>
                        <a:lumOff val="60000"/>
                      </a:schemeClr>
                    </a:solidFill>
                  </a:tcPr>
                </a:tc>
                <a:tc>
                  <a:txBody>
                    <a:bodyPr/>
                    <a:lstStyle/>
                    <a:p>
                      <a:pPr algn="r" fontAlgn="ctr"/>
                      <a:r>
                        <a:rPr lang="en-US" altLang="ja-JP" sz="1200" b="1" u="none" strike="noStrike" dirty="0">
                          <a:effectLst/>
                        </a:rPr>
                        <a:t>4</a:t>
                      </a:r>
                      <a:endParaRPr lang="en-US" altLang="ja-JP" sz="1200" b="1" i="0" u="none" strike="noStrike" dirty="0">
                        <a:solidFill>
                          <a:srgbClr val="000000"/>
                        </a:solidFill>
                        <a:effectLst/>
                        <a:latin typeface="ＭＳ Ｐゴシック"/>
                      </a:endParaRPr>
                    </a:p>
                  </a:txBody>
                  <a:tcPr marL="7543" marR="7543" marT="7543" marB="0" anchor="ctr">
                    <a:solidFill>
                      <a:schemeClr val="tx2">
                        <a:lumMod val="40000"/>
                        <a:lumOff val="60000"/>
                      </a:schemeClr>
                    </a:solidFill>
                  </a:tcPr>
                </a:tc>
              </a:tr>
            </a:tbl>
          </a:graphicData>
        </a:graphic>
      </p:graphicFrame>
      <p:sp>
        <p:nvSpPr>
          <p:cNvPr id="3" name="テキスト ボックス 2"/>
          <p:cNvSpPr txBox="1"/>
          <p:nvPr/>
        </p:nvSpPr>
        <p:spPr>
          <a:xfrm>
            <a:off x="7164289" y="6237312"/>
            <a:ext cx="1296143" cy="276999"/>
          </a:xfrm>
          <a:prstGeom prst="rect">
            <a:avLst/>
          </a:prstGeom>
          <a:noFill/>
        </p:spPr>
        <p:txBody>
          <a:bodyPr wrap="square" rtlCol="0">
            <a:spAutoFit/>
          </a:bodyPr>
          <a:lstStyle/>
          <a:p>
            <a:r>
              <a:rPr kumimoji="1" lang="ja-JP" altLang="en-US" sz="1200" dirty="0" smtClean="0"/>
              <a:t>ＰＦＩ年鑑より作成</a:t>
            </a:r>
            <a:endParaRPr kumimoji="1" lang="ja-JP" altLang="en-US" sz="1200" dirty="0"/>
          </a:p>
        </p:txBody>
      </p:sp>
    </p:spTree>
    <p:extLst>
      <p:ext uri="{BB962C8B-B14F-4D97-AF65-F5344CB8AC3E}">
        <p14:creationId xmlns:p14="http://schemas.microsoft.com/office/powerpoint/2010/main" val="1728079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13" y="1052736"/>
            <a:ext cx="7985569"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555776" y="476672"/>
            <a:ext cx="3816424" cy="523220"/>
          </a:xfrm>
          <a:prstGeom prst="rect">
            <a:avLst/>
          </a:prstGeom>
          <a:noFill/>
        </p:spPr>
        <p:txBody>
          <a:bodyPr wrap="square" rtlCol="0">
            <a:spAutoFit/>
          </a:bodyPr>
          <a:lstStyle/>
          <a:p>
            <a:r>
              <a:rPr kumimoji="1" lang="ja-JP" altLang="en-US" sz="2800" dirty="0" smtClean="0"/>
              <a:t>英国</a:t>
            </a:r>
            <a:r>
              <a:rPr kumimoji="1" lang="en-US" altLang="ja-JP" sz="2800" dirty="0" smtClean="0"/>
              <a:t>PFI</a:t>
            </a:r>
            <a:r>
              <a:rPr kumimoji="1" lang="ja-JP" altLang="en-US" sz="2800" dirty="0" smtClean="0"/>
              <a:t>の事業数推移</a:t>
            </a:r>
            <a:endParaRPr kumimoji="1" lang="ja-JP" altLang="en-US" sz="2800" dirty="0"/>
          </a:p>
        </p:txBody>
      </p:sp>
    </p:spTree>
    <p:extLst>
      <p:ext uri="{BB962C8B-B14F-4D97-AF65-F5344CB8AC3E}">
        <p14:creationId xmlns:p14="http://schemas.microsoft.com/office/powerpoint/2010/main" val="1050054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3200" dirty="0" smtClean="0"/>
              <a:t>官庁営繕部実施の</a:t>
            </a:r>
            <a:r>
              <a:rPr kumimoji="1" lang="en-US" altLang="ja-JP" sz="3200" dirty="0" smtClean="0"/>
              <a:t>PFI</a:t>
            </a:r>
            <a:r>
              <a:rPr kumimoji="1" lang="ja-JP" altLang="en-US" sz="3200" dirty="0" smtClean="0"/>
              <a:t>事業</a:t>
            </a:r>
            <a:endParaRPr kumimoji="1" lang="ja-JP" altLang="en-US" sz="3200" dirty="0"/>
          </a:p>
        </p:txBody>
      </p:sp>
      <p:sp>
        <p:nvSpPr>
          <p:cNvPr id="5" name="正方形/長方形 4"/>
          <p:cNvSpPr/>
          <p:nvPr/>
        </p:nvSpPr>
        <p:spPr>
          <a:xfrm>
            <a:off x="467544" y="1052736"/>
            <a:ext cx="4392488" cy="5632311"/>
          </a:xfrm>
          <a:prstGeom prst="rect">
            <a:avLst/>
          </a:prstGeom>
          <a:solidFill>
            <a:schemeClr val="tx2">
              <a:lumMod val="20000"/>
              <a:lumOff val="80000"/>
            </a:schemeClr>
          </a:solidFill>
        </p:spPr>
        <p:txBody>
          <a:bodyPr wrap="square">
            <a:spAutoFit/>
          </a:bodyPr>
          <a:lstStyle/>
          <a:p>
            <a:r>
              <a:rPr lang="ja-JP" altLang="ja-JP" dirty="0"/>
              <a:t>•中央合同庁舎第７号館</a:t>
            </a:r>
          </a:p>
          <a:p>
            <a:r>
              <a:rPr lang="ja-JP" altLang="ja-JP" dirty="0"/>
              <a:t>•衆議院新議員会館</a:t>
            </a:r>
          </a:p>
          <a:p>
            <a:r>
              <a:rPr lang="ja-JP" altLang="ja-JP" dirty="0"/>
              <a:t>•参議院新議員会館</a:t>
            </a:r>
          </a:p>
          <a:p>
            <a:r>
              <a:rPr lang="ja-JP" altLang="ja-JP" dirty="0"/>
              <a:t>•中央合同庁舎第８号館</a:t>
            </a:r>
          </a:p>
          <a:p>
            <a:r>
              <a:rPr lang="ja-JP" altLang="ja-JP" dirty="0"/>
              <a:t>•盛岡第２地方合同庁舎</a:t>
            </a:r>
          </a:p>
          <a:p>
            <a:r>
              <a:rPr lang="ja-JP" altLang="ja-JP" dirty="0"/>
              <a:t>•九段第３合同庁舎・千代田区役所本庁舎</a:t>
            </a:r>
          </a:p>
          <a:p>
            <a:r>
              <a:rPr lang="ja-JP" altLang="ja-JP" dirty="0"/>
              <a:t>•東京地家裁立川支部</a:t>
            </a:r>
          </a:p>
          <a:p>
            <a:r>
              <a:rPr lang="ja-JP" altLang="ja-JP" dirty="0"/>
              <a:t>•甲府地方合同庁舎・公務員宿舎甲府住宅</a:t>
            </a:r>
          </a:p>
          <a:p>
            <a:r>
              <a:rPr lang="ja-JP" altLang="ja-JP" dirty="0"/>
              <a:t>•立川地方合同庁舎</a:t>
            </a:r>
          </a:p>
          <a:p>
            <a:r>
              <a:rPr lang="ja-JP" altLang="ja-JP" dirty="0"/>
              <a:t>•東京国税局</a:t>
            </a:r>
          </a:p>
          <a:p>
            <a:r>
              <a:rPr lang="ja-JP" altLang="ja-JP" dirty="0"/>
              <a:t>•気象庁虎ノ門庁舎・港区立教育センター</a:t>
            </a:r>
          </a:p>
          <a:p>
            <a:r>
              <a:rPr lang="ja-JP" altLang="ja-JP" dirty="0"/>
              <a:t>•東雲合同庁舎</a:t>
            </a:r>
          </a:p>
          <a:p>
            <a:r>
              <a:rPr lang="ja-JP" altLang="ja-JP" dirty="0"/>
              <a:t>•富山県警察学校</a:t>
            </a:r>
          </a:p>
          <a:p>
            <a:r>
              <a:rPr lang="ja-JP" altLang="ja-JP" dirty="0"/>
              <a:t>•大津地方合同庁舎</a:t>
            </a:r>
          </a:p>
          <a:p>
            <a:r>
              <a:rPr lang="ja-JP" altLang="ja-JP" dirty="0"/>
              <a:t>•大阪府警察学校</a:t>
            </a:r>
          </a:p>
          <a:p>
            <a:r>
              <a:rPr lang="ja-JP" altLang="ja-JP" dirty="0"/>
              <a:t>•鹿児島県警察学校</a:t>
            </a:r>
          </a:p>
          <a:p>
            <a:r>
              <a:rPr lang="ja-JP" altLang="ja-JP" dirty="0"/>
              <a:t>•熊本合同庁舎Ｂ棟</a:t>
            </a:r>
          </a:p>
          <a:p>
            <a:r>
              <a:rPr lang="ja-JP" altLang="ja-JP" dirty="0"/>
              <a:t>•苫小牧法務総合</a:t>
            </a:r>
            <a:r>
              <a:rPr lang="ja-JP" altLang="ja-JP" dirty="0" smtClean="0"/>
              <a:t>庁舎</a:t>
            </a:r>
            <a:endParaRPr lang="en-US" altLang="ja-JP" dirty="0" smtClean="0"/>
          </a:p>
          <a:p>
            <a:endParaRPr lang="en-US" altLang="ja-JP" dirty="0"/>
          </a:p>
          <a:p>
            <a:r>
              <a:rPr lang="ja-JP" altLang="en-US" dirty="0" smtClean="0"/>
              <a:t>　計１８件　　契約金額合計　約４３００億円</a:t>
            </a:r>
            <a:endParaRPr lang="ja-JP" altLang="ja-JP" dirty="0"/>
          </a:p>
        </p:txBody>
      </p:sp>
      <p:sp>
        <p:nvSpPr>
          <p:cNvPr id="6" name="テキスト ボックス 5"/>
          <p:cNvSpPr txBox="1"/>
          <p:nvPr/>
        </p:nvSpPr>
        <p:spPr>
          <a:xfrm>
            <a:off x="5148064" y="1079834"/>
            <a:ext cx="3888432" cy="3139321"/>
          </a:xfrm>
          <a:prstGeom prst="rect">
            <a:avLst/>
          </a:prstGeom>
          <a:solidFill>
            <a:schemeClr val="accent6">
              <a:lumMod val="60000"/>
              <a:lumOff val="40000"/>
            </a:schemeClr>
          </a:solidFill>
        </p:spPr>
        <p:txBody>
          <a:bodyPr wrap="square" rtlCol="0">
            <a:spAutoFit/>
          </a:bodyPr>
          <a:lstStyle/>
          <a:p>
            <a:r>
              <a:rPr kumimoji="1" lang="ja-JP" altLang="en-US" dirty="0" smtClean="0"/>
              <a:t>事業類型　　サービス購入型</a:t>
            </a:r>
            <a:endParaRPr kumimoji="1" lang="en-US" altLang="ja-JP" dirty="0" smtClean="0"/>
          </a:p>
          <a:p>
            <a:endParaRPr lang="en-US" altLang="ja-JP" dirty="0"/>
          </a:p>
          <a:p>
            <a:r>
              <a:rPr kumimoji="1" lang="ja-JP" altLang="en-US" dirty="0" smtClean="0"/>
              <a:t>事業方式　　</a:t>
            </a:r>
            <a:r>
              <a:rPr kumimoji="1" lang="en-US" altLang="ja-JP" dirty="0" smtClean="0"/>
              <a:t>BTO</a:t>
            </a:r>
            <a:r>
              <a:rPr kumimoji="1" lang="ja-JP" altLang="en-US" dirty="0" smtClean="0"/>
              <a:t>方式</a:t>
            </a:r>
            <a:endParaRPr kumimoji="1" lang="en-US" altLang="ja-JP" dirty="0" smtClean="0"/>
          </a:p>
          <a:p>
            <a:endParaRPr lang="en-US" altLang="ja-JP" dirty="0"/>
          </a:p>
          <a:p>
            <a:r>
              <a:rPr kumimoji="1" lang="ja-JP" altLang="en-US" dirty="0" smtClean="0"/>
              <a:t>選定方式　　総合評価型一般競争</a:t>
            </a:r>
            <a:endParaRPr kumimoji="1" lang="en-US" altLang="ja-JP" dirty="0" smtClean="0"/>
          </a:p>
          <a:p>
            <a:endParaRPr lang="en-US" altLang="ja-JP" dirty="0"/>
          </a:p>
          <a:p>
            <a:r>
              <a:rPr kumimoji="1" lang="ja-JP" altLang="en-US" dirty="0" smtClean="0"/>
              <a:t>事業期間　　１０～２０年（平均</a:t>
            </a:r>
            <a:r>
              <a:rPr lang="ja-JP" altLang="en-US" dirty="0" smtClean="0"/>
              <a:t>１２年）</a:t>
            </a:r>
            <a:endParaRPr lang="en-US" altLang="ja-JP" dirty="0" smtClean="0"/>
          </a:p>
          <a:p>
            <a:endParaRPr lang="en-US" altLang="ja-JP" dirty="0" smtClean="0"/>
          </a:p>
          <a:p>
            <a:r>
              <a:rPr kumimoji="1" lang="ja-JP" altLang="en-US" dirty="0"/>
              <a:t>選</a:t>
            </a:r>
            <a:r>
              <a:rPr kumimoji="1" lang="ja-JP" altLang="en-US" dirty="0" smtClean="0"/>
              <a:t>定時</a:t>
            </a:r>
            <a:r>
              <a:rPr kumimoji="1" lang="en-US" altLang="ja-JP" dirty="0" smtClean="0"/>
              <a:t>VFM</a:t>
            </a:r>
            <a:r>
              <a:rPr kumimoji="1" lang="ja-JP" altLang="en-US" dirty="0" smtClean="0"/>
              <a:t>　１～８％（平均</a:t>
            </a:r>
            <a:r>
              <a:rPr kumimoji="1" lang="en-US" altLang="ja-JP" dirty="0" smtClean="0"/>
              <a:t>4.3</a:t>
            </a:r>
            <a:r>
              <a:rPr kumimoji="1" lang="ja-JP" altLang="en-US" dirty="0" smtClean="0"/>
              <a:t>％）</a:t>
            </a:r>
            <a:endParaRPr kumimoji="1" lang="en-US" altLang="ja-JP" dirty="0" smtClean="0"/>
          </a:p>
          <a:p>
            <a:endParaRPr lang="en-US" altLang="ja-JP" dirty="0"/>
          </a:p>
          <a:p>
            <a:r>
              <a:rPr kumimoji="1" lang="ja-JP" altLang="en-US" dirty="0" smtClean="0"/>
              <a:t>入札後</a:t>
            </a:r>
            <a:r>
              <a:rPr kumimoji="1" lang="en-US" altLang="ja-JP" dirty="0" smtClean="0"/>
              <a:t>VFM</a:t>
            </a:r>
            <a:r>
              <a:rPr kumimoji="1" lang="ja-JP" altLang="en-US" dirty="0" smtClean="0"/>
              <a:t>　３～３７％（平均</a:t>
            </a:r>
            <a:r>
              <a:rPr kumimoji="1" lang="en-US" altLang="ja-JP" dirty="0" smtClean="0"/>
              <a:t>21.4</a:t>
            </a:r>
            <a:r>
              <a:rPr kumimoji="1" lang="ja-JP" altLang="en-US" dirty="0" smtClean="0"/>
              <a:t>％）</a:t>
            </a:r>
            <a:endParaRPr kumimoji="1" lang="ja-JP" altLang="en-US" dirty="0"/>
          </a:p>
        </p:txBody>
      </p:sp>
    </p:spTree>
    <p:extLst>
      <p:ext uri="{BB962C8B-B14F-4D97-AF65-F5344CB8AC3E}">
        <p14:creationId xmlns:p14="http://schemas.microsoft.com/office/powerpoint/2010/main" val="3464438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476672"/>
            <a:ext cx="63070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899592" y="5301208"/>
            <a:ext cx="7632848" cy="12961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都市再生プロジェクト（第</a:t>
            </a:r>
            <a:r>
              <a:rPr kumimoji="1" lang="en-US" altLang="ja-JP" dirty="0" smtClean="0">
                <a:solidFill>
                  <a:schemeClr val="tx1"/>
                </a:solidFill>
              </a:rPr>
              <a:t>1</a:t>
            </a:r>
            <a:r>
              <a:rPr kumimoji="1" lang="ja-JP" altLang="en-US" dirty="0" smtClean="0">
                <a:solidFill>
                  <a:schemeClr val="tx1"/>
                </a:solidFill>
              </a:rPr>
              <a:t>次決定　平成</a:t>
            </a:r>
            <a:r>
              <a:rPr lang="ja-JP" altLang="en-US" dirty="0">
                <a:solidFill>
                  <a:schemeClr val="tx1"/>
                </a:solidFill>
              </a:rPr>
              <a:t>１３</a:t>
            </a:r>
            <a:r>
              <a:rPr kumimoji="1" lang="ja-JP" altLang="en-US" dirty="0" smtClean="0">
                <a:solidFill>
                  <a:schemeClr val="tx1"/>
                </a:solidFill>
              </a:rPr>
              <a:t>年</a:t>
            </a:r>
            <a:r>
              <a:rPr lang="ja-JP" altLang="en-US" dirty="0" smtClean="0">
                <a:solidFill>
                  <a:schemeClr val="tx1"/>
                </a:solidFill>
              </a:rPr>
              <a:t>６</a:t>
            </a:r>
            <a:r>
              <a:rPr kumimoji="1" lang="ja-JP" altLang="en-US" dirty="0" smtClean="0">
                <a:solidFill>
                  <a:schemeClr val="tx1"/>
                </a:solidFill>
              </a:rPr>
              <a:t>月）</a:t>
            </a:r>
            <a:endParaRPr kumimoji="1" lang="en-US" altLang="ja-JP" dirty="0" smtClean="0">
              <a:solidFill>
                <a:schemeClr val="tx1"/>
              </a:solidFill>
            </a:endParaRPr>
          </a:p>
          <a:p>
            <a:endParaRPr kumimoji="1" lang="en-US" altLang="ja-JP" sz="800" dirty="0" smtClean="0">
              <a:solidFill>
                <a:schemeClr val="tx1"/>
              </a:solidFill>
            </a:endParaRPr>
          </a:p>
          <a:p>
            <a:r>
              <a:rPr lang="ja-JP" altLang="en-US" dirty="0" smtClean="0">
                <a:solidFill>
                  <a:schemeClr val="tx1"/>
                </a:solidFill>
              </a:rPr>
              <a:t>「文部科学省、会計検査院について、</a:t>
            </a:r>
            <a:r>
              <a:rPr lang="en-US" altLang="ja-JP" dirty="0" smtClean="0">
                <a:solidFill>
                  <a:schemeClr val="tx1"/>
                </a:solidFill>
              </a:rPr>
              <a:t>PFI</a:t>
            </a:r>
            <a:r>
              <a:rPr lang="ja-JP" altLang="en-US" dirty="0" smtClean="0">
                <a:solidFill>
                  <a:schemeClr val="tx1"/>
                </a:solidFill>
              </a:rPr>
              <a:t>手法による建て替えと、これらの官庁施設を含む街区全体の再開発について、必要な調査を実施する」</a:t>
            </a:r>
            <a:endParaRPr kumimoji="1" lang="ja-JP" altLang="en-US" dirty="0">
              <a:solidFill>
                <a:schemeClr val="tx1"/>
              </a:solidFill>
            </a:endParaRPr>
          </a:p>
        </p:txBody>
      </p:sp>
    </p:spTree>
    <p:extLst>
      <p:ext uri="{BB962C8B-B14F-4D97-AF65-F5344CB8AC3E}">
        <p14:creationId xmlns:p14="http://schemas.microsoft.com/office/powerpoint/2010/main" val="2137001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524836" cy="545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804248" y="764704"/>
            <a:ext cx="12961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再開発地区計画</a:t>
            </a:r>
            <a:endParaRPr kumimoji="1" lang="ja-JP" altLang="en-US" sz="1200" b="1" dirty="0"/>
          </a:p>
        </p:txBody>
      </p:sp>
      <p:sp>
        <p:nvSpPr>
          <p:cNvPr id="5" name="正方形/長方形 4"/>
          <p:cNvSpPr/>
          <p:nvPr/>
        </p:nvSpPr>
        <p:spPr>
          <a:xfrm>
            <a:off x="7596336" y="1340768"/>
            <a:ext cx="12241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市街地再開発</a:t>
            </a:r>
            <a:endParaRPr kumimoji="1" lang="ja-JP" altLang="en-US" sz="1200" b="1" dirty="0"/>
          </a:p>
        </p:txBody>
      </p:sp>
      <p:sp>
        <p:nvSpPr>
          <p:cNvPr id="6" name="四角形吹き出し 5"/>
          <p:cNvSpPr/>
          <p:nvPr/>
        </p:nvSpPr>
        <p:spPr>
          <a:xfrm>
            <a:off x="5220072" y="3212976"/>
            <a:ext cx="1152128" cy="306324"/>
          </a:xfrm>
          <a:prstGeom prst="wedgeRectCallout">
            <a:avLst>
              <a:gd name="adj1" fmla="val -85927"/>
              <a:gd name="adj2" fmla="val 51235"/>
            </a:avLst>
          </a:prstGeom>
          <a:solidFill>
            <a:srgbClr val="FFFF00"/>
          </a:solidFill>
          <a:ln>
            <a:solidFill>
              <a:srgbClr val="ED5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民間収益施設</a:t>
            </a:r>
            <a:endParaRPr kumimoji="1" lang="ja-JP" altLang="en-US" sz="1200" b="1" dirty="0">
              <a:solidFill>
                <a:schemeClr val="tx1"/>
              </a:solidFill>
            </a:endParaRPr>
          </a:p>
        </p:txBody>
      </p:sp>
    </p:spTree>
    <p:extLst>
      <p:ext uri="{BB962C8B-B14F-4D97-AF65-F5344CB8AC3E}">
        <p14:creationId xmlns:p14="http://schemas.microsoft.com/office/powerpoint/2010/main" val="4278805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620688"/>
            <a:ext cx="6048672" cy="720080"/>
          </a:xfrm>
          <a:noFill/>
        </p:spPr>
        <p:txBody>
          <a:bodyPr>
            <a:normAutofit/>
          </a:bodyPr>
          <a:lstStyle/>
          <a:p>
            <a:r>
              <a:rPr kumimoji="1" lang="ja-JP" altLang="en-US" sz="3600" dirty="0" smtClean="0"/>
              <a:t>ＰＦＩ事業の類型</a:t>
            </a:r>
            <a:endParaRPr kumimoji="1" lang="ja-JP" altLang="en-US" sz="3600" dirty="0"/>
          </a:p>
        </p:txBody>
      </p:sp>
      <p:sp>
        <p:nvSpPr>
          <p:cNvPr id="3" name="コンテンツ プレースホルダー 2"/>
          <p:cNvSpPr>
            <a:spLocks noGrp="1"/>
          </p:cNvSpPr>
          <p:nvPr>
            <p:ph idx="1"/>
          </p:nvPr>
        </p:nvSpPr>
        <p:spPr>
          <a:xfrm>
            <a:off x="467544" y="1772816"/>
            <a:ext cx="8229600" cy="4176464"/>
          </a:xfrm>
          <a:noFill/>
        </p:spPr>
        <p:txBody>
          <a:bodyPr>
            <a:normAutofit/>
          </a:bodyPr>
          <a:lstStyle/>
          <a:p>
            <a:r>
              <a:rPr kumimoji="1" lang="ja-JP" altLang="en-US" dirty="0" smtClean="0"/>
              <a:t>サービス購入型</a:t>
            </a:r>
            <a:endParaRPr kumimoji="1" lang="en-US" altLang="ja-JP" dirty="0" smtClean="0"/>
          </a:p>
          <a:p>
            <a:pPr marL="0" indent="0">
              <a:buNone/>
            </a:pPr>
            <a:r>
              <a:rPr lang="ja-JP" altLang="en-US" sz="2400" dirty="0" smtClean="0"/>
              <a:t>　　公的</a:t>
            </a:r>
            <a:r>
              <a:rPr lang="ja-JP" altLang="en-US" sz="2400" dirty="0"/>
              <a:t>部門からのサービス購入支払いによって事業コストを</a:t>
            </a:r>
            <a:endParaRPr lang="en-US" altLang="ja-JP" sz="2400" dirty="0"/>
          </a:p>
          <a:p>
            <a:pPr marL="0" indent="0">
              <a:buNone/>
            </a:pPr>
            <a:r>
              <a:rPr lang="ja-JP" altLang="en-US" sz="2400" dirty="0"/>
              <a:t>　回収する。</a:t>
            </a:r>
            <a:endParaRPr lang="en-US" altLang="ja-JP" sz="2400" dirty="0"/>
          </a:p>
          <a:p>
            <a:r>
              <a:rPr lang="ja-JP" altLang="en-US" dirty="0" smtClean="0"/>
              <a:t>独立採算型</a:t>
            </a:r>
            <a:endParaRPr lang="en-US" altLang="ja-JP" dirty="0" smtClean="0"/>
          </a:p>
          <a:p>
            <a:pPr marL="0" indent="0">
              <a:buNone/>
            </a:pPr>
            <a:r>
              <a:rPr lang="ja-JP" altLang="en-US" sz="2400" dirty="0"/>
              <a:t>　</a:t>
            </a:r>
            <a:r>
              <a:rPr lang="ja-JP" altLang="en-US" sz="2400" dirty="0" smtClean="0"/>
              <a:t>　利用料金収入等の受益者からの支払いによって事業コスト</a:t>
            </a:r>
            <a:endParaRPr lang="en-US" altLang="ja-JP" sz="2400" dirty="0" smtClean="0"/>
          </a:p>
          <a:p>
            <a:pPr marL="0" indent="0">
              <a:buNone/>
            </a:pPr>
            <a:r>
              <a:rPr lang="ja-JP" altLang="en-US" sz="2400" dirty="0" smtClean="0"/>
              <a:t>　を回収する。</a:t>
            </a:r>
            <a:endParaRPr lang="en-US" altLang="ja-JP" sz="2400" dirty="0" smtClean="0"/>
          </a:p>
          <a:p>
            <a:r>
              <a:rPr kumimoji="1" lang="ja-JP" altLang="en-US" dirty="0"/>
              <a:t>ジョイントベンチャー型</a:t>
            </a:r>
            <a:endParaRPr kumimoji="1" lang="en-US" altLang="ja-JP" dirty="0" smtClean="0"/>
          </a:p>
          <a:p>
            <a:pPr marL="0" indent="0">
              <a:buNone/>
            </a:pPr>
            <a:r>
              <a:rPr lang="ja-JP" altLang="en-US" sz="2400" dirty="0"/>
              <a:t>　</a:t>
            </a:r>
            <a:r>
              <a:rPr lang="ja-JP" altLang="en-US" sz="2400" dirty="0" smtClean="0"/>
              <a:t>　上記両方の支払いによって事業コストを回収する。</a:t>
            </a:r>
            <a:endParaRPr lang="en-US" altLang="ja-JP" sz="2400" dirty="0" smtClean="0"/>
          </a:p>
        </p:txBody>
      </p:sp>
      <p:sp>
        <p:nvSpPr>
          <p:cNvPr id="6" name="角丸四角形 5"/>
          <p:cNvSpPr/>
          <p:nvPr/>
        </p:nvSpPr>
        <p:spPr>
          <a:xfrm>
            <a:off x="539552" y="1772816"/>
            <a:ext cx="446449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サービス購入型</a:t>
            </a:r>
            <a:endParaRPr kumimoji="1" lang="ja-JP" altLang="en-US" sz="3600" dirty="0"/>
          </a:p>
        </p:txBody>
      </p:sp>
      <p:sp>
        <p:nvSpPr>
          <p:cNvPr id="7" name="角丸四角形 6"/>
          <p:cNvSpPr/>
          <p:nvPr/>
        </p:nvSpPr>
        <p:spPr>
          <a:xfrm>
            <a:off x="539552" y="3212976"/>
            <a:ext cx="4464496" cy="58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独立採算型</a:t>
            </a:r>
            <a:endParaRPr kumimoji="1" lang="ja-JP" altLang="en-US" sz="3600" dirty="0"/>
          </a:p>
        </p:txBody>
      </p:sp>
      <p:sp>
        <p:nvSpPr>
          <p:cNvPr id="8" name="角丸四角形 7"/>
          <p:cNvSpPr/>
          <p:nvPr/>
        </p:nvSpPr>
        <p:spPr>
          <a:xfrm>
            <a:off x="539552" y="4653136"/>
            <a:ext cx="446449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混合型（</a:t>
            </a:r>
            <a:r>
              <a:rPr kumimoji="1" lang="en-US" altLang="ja-JP" sz="3600" dirty="0" smtClean="0"/>
              <a:t>JV</a:t>
            </a:r>
            <a:r>
              <a:rPr kumimoji="1" lang="ja-JP" altLang="en-US" sz="3600" dirty="0" smtClean="0"/>
              <a:t>型）</a:t>
            </a:r>
            <a:endParaRPr kumimoji="1" lang="ja-JP" altLang="en-US" sz="3600" dirty="0"/>
          </a:p>
        </p:txBody>
      </p:sp>
    </p:spTree>
    <p:extLst>
      <p:ext uri="{BB962C8B-B14F-4D97-AF65-F5344CB8AC3E}">
        <p14:creationId xmlns:p14="http://schemas.microsoft.com/office/powerpoint/2010/main" val="1250804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43808" y="620688"/>
            <a:ext cx="2520280" cy="461665"/>
          </a:xfrm>
          <a:prstGeom prst="rect">
            <a:avLst/>
          </a:prstGeom>
          <a:noFill/>
        </p:spPr>
        <p:txBody>
          <a:bodyPr wrap="square" rtlCol="0">
            <a:spAutoFit/>
          </a:bodyPr>
          <a:lstStyle/>
          <a:p>
            <a:pPr algn="ctr"/>
            <a:r>
              <a:rPr kumimoji="1" lang="ja-JP" altLang="en-US" sz="2400" dirty="0" smtClean="0"/>
              <a:t>事業スケジュール</a:t>
            </a:r>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3349379899"/>
              </p:ext>
            </p:extLst>
          </p:nvPr>
        </p:nvGraphicFramePr>
        <p:xfrm>
          <a:off x="395536" y="1268760"/>
          <a:ext cx="8424938" cy="4608505"/>
        </p:xfrm>
        <a:graphic>
          <a:graphicData uri="http://schemas.openxmlformats.org/drawingml/2006/table">
            <a:tbl>
              <a:tblPr>
                <a:tableStyleId>{5C22544A-7EE6-4342-B048-85BDC9FD1C3A}</a:tableStyleId>
              </a:tblPr>
              <a:tblGrid>
                <a:gridCol w="1440160"/>
                <a:gridCol w="2520280"/>
                <a:gridCol w="4464498"/>
              </a:tblGrid>
              <a:tr h="418955">
                <a:tc>
                  <a:txBody>
                    <a:bodyPr/>
                    <a:lstStyle/>
                    <a:p>
                      <a:pPr algn="ctr" fontAlgn="ctr"/>
                      <a:r>
                        <a:rPr lang="ja-JP" altLang="en-US" sz="1400" b="1" u="none" strike="noStrike" dirty="0">
                          <a:effectLst/>
                          <a:latin typeface="+mn-ea"/>
                          <a:ea typeface="+mn-ea"/>
                        </a:rPr>
                        <a:t>年月</a:t>
                      </a:r>
                      <a:endParaRPr lang="ja-JP" altLang="en-US" sz="1400" b="1" i="0" u="none" strike="noStrike" dirty="0">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ctr" fontAlgn="ctr"/>
                      <a:r>
                        <a:rPr lang="en-US" sz="1400" b="1" u="none" strike="noStrike">
                          <a:effectLst/>
                          <a:latin typeface="+mn-ea"/>
                          <a:ea typeface="+mn-ea"/>
                        </a:rPr>
                        <a:t>PFI</a:t>
                      </a:r>
                      <a:r>
                        <a:rPr lang="ja-JP" altLang="en-US" sz="1400" b="1" u="none" strike="noStrike">
                          <a:effectLst/>
                          <a:latin typeface="+mn-ea"/>
                          <a:ea typeface="+mn-ea"/>
                        </a:rPr>
                        <a:t>事業</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ctr" fontAlgn="ctr"/>
                      <a:r>
                        <a:rPr lang="zh-TW" altLang="en-US" sz="1400" b="1" u="none" strike="noStrike" dirty="0">
                          <a:effectLst/>
                          <a:latin typeface="ＭＳ ゴシック" panose="020B0609070205080204" pitchFamily="49" charset="-128"/>
                          <a:ea typeface="ＭＳ ゴシック" panose="020B0609070205080204" pitchFamily="49" charset="-128"/>
                        </a:rPr>
                        <a:t>都市計画関連</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dirty="0">
                          <a:effectLst/>
                          <a:latin typeface="+mn-ea"/>
                          <a:ea typeface="+mn-ea"/>
                        </a:rPr>
                        <a:t>平成１３年６月</a:t>
                      </a:r>
                      <a:endParaRPr lang="ja-JP" altLang="en-US" sz="1400" b="1" i="0" u="none" strike="noStrike" dirty="0">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dirty="0">
                          <a:effectLst/>
                          <a:latin typeface="+mn-ea"/>
                          <a:ea typeface="+mn-ea"/>
                        </a:rPr>
                        <a:t>都市再生プロジェクト決定</a:t>
                      </a:r>
                      <a:endParaRPr lang="ja-JP" altLang="en-US" sz="1400" b="1" i="0" u="none" strike="noStrike" dirty="0">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dirty="0" smtClean="0">
                          <a:effectLst/>
                          <a:latin typeface="+mn-ea"/>
                          <a:ea typeface="+mn-ea"/>
                        </a:rPr>
                        <a:t>平成１ ３年</a:t>
                      </a:r>
                      <a:r>
                        <a:rPr lang="ja-JP" altLang="en-US" sz="1400" b="1" u="none" strike="noStrike" dirty="0">
                          <a:effectLst/>
                          <a:latin typeface="+mn-ea"/>
                          <a:ea typeface="+mn-ea"/>
                        </a:rPr>
                        <a:t>１２月　霞ヶ関三丁目南地区まちづくり提案書</a:t>
                      </a:r>
                      <a:endParaRPr lang="ja-JP" altLang="en-US" sz="1400" b="1" i="0" u="none" strike="noStrike" dirty="0">
                        <a:solidFill>
                          <a:srgbClr val="000000"/>
                        </a:solidFill>
                        <a:effectLst/>
                        <a:latin typeface="+mn-ea"/>
                        <a:ea typeface="+mn-ea"/>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平成１４年６月</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dirty="0">
                          <a:effectLst/>
                          <a:latin typeface="+mn-ea"/>
                          <a:ea typeface="+mn-ea"/>
                        </a:rPr>
                        <a:t>実施方針の公表</a:t>
                      </a:r>
                      <a:endParaRPr lang="ja-JP" altLang="en-US" sz="1400" b="1" i="0" u="none" strike="noStrike" dirty="0">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400" b="1" u="none" strike="noStrike" dirty="0" smtClean="0">
                          <a:effectLst/>
                          <a:latin typeface="ＭＳ ゴシック" panose="020B0609070205080204" pitchFamily="49" charset="-128"/>
                          <a:ea typeface="ＭＳ ゴシック" panose="020B0609070205080204" pitchFamily="49" charset="-128"/>
                        </a:rPr>
                        <a:t>平成</a:t>
                      </a:r>
                      <a:r>
                        <a:rPr lang="ja-JP" altLang="en-US" sz="1400" b="1" u="none" strike="noStrike" dirty="0" smtClean="0">
                          <a:effectLst/>
                          <a:latin typeface="ＭＳ ゴシック" panose="020B0609070205080204" pitchFamily="49" charset="-128"/>
                          <a:ea typeface="ＭＳ ゴシック" panose="020B0609070205080204" pitchFamily="49" charset="-128"/>
                        </a:rPr>
                        <a:t>１４</a:t>
                      </a:r>
                      <a:r>
                        <a:rPr lang="zh-TW" altLang="en-US" sz="1400" b="1" u="none" strike="noStrike" dirty="0" smtClean="0">
                          <a:effectLst/>
                          <a:latin typeface="ＭＳ ゴシック" panose="020B0609070205080204" pitchFamily="49" charset="-128"/>
                          <a:ea typeface="ＭＳ ゴシック" panose="020B0609070205080204" pitchFamily="49" charset="-128"/>
                        </a:rPr>
                        <a:t>年</a:t>
                      </a:r>
                      <a:r>
                        <a:rPr lang="zh-TW" altLang="en-US" sz="1400" b="1" u="none" strike="noStrike" dirty="0">
                          <a:effectLst/>
                          <a:latin typeface="ＭＳ ゴシック" panose="020B0609070205080204" pitchFamily="49" charset="-128"/>
                          <a:ea typeface="ＭＳ ゴシック" panose="020B0609070205080204" pitchFamily="49" charset="-128"/>
                        </a:rPr>
                        <a:t>６月　市街地再開発事業基本合意書締結</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平成１４年８月</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dirty="0">
                          <a:effectLst/>
                          <a:latin typeface="+mn-ea"/>
                          <a:ea typeface="+mn-ea"/>
                        </a:rPr>
                        <a:t>特定事業の選定</a:t>
                      </a:r>
                      <a:endParaRPr lang="ja-JP" altLang="en-US" sz="1400" b="1" i="0" u="none" strike="noStrike" dirty="0">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400" b="1" u="none" strike="noStrike" dirty="0">
                          <a:effectLst/>
                          <a:latin typeface="ＭＳ ゴシック" panose="020B0609070205080204" pitchFamily="49" charset="-128"/>
                          <a:ea typeface="ＭＳ ゴシック" panose="020B0609070205080204" pitchFamily="49" charset="-128"/>
                        </a:rPr>
                        <a:t>平成１４年１１月　市街地再開発事業事業合意書締結</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平成１４年１１月</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a:effectLst/>
                          <a:latin typeface="+mn-ea"/>
                          <a:ea typeface="+mn-ea"/>
                        </a:rPr>
                        <a:t>入札公告</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dirty="0" smtClean="0">
                          <a:effectLst/>
                          <a:latin typeface="+mn-ea"/>
                          <a:ea typeface="+mn-ea"/>
                        </a:rPr>
                        <a:t>平成１ ５年</a:t>
                      </a:r>
                      <a:r>
                        <a:rPr lang="ja-JP" altLang="en-US" sz="1400" b="1" u="none" strike="noStrike" dirty="0">
                          <a:effectLst/>
                          <a:latin typeface="+mn-ea"/>
                          <a:ea typeface="+mn-ea"/>
                        </a:rPr>
                        <a:t>１月　地区計画都市計画決定</a:t>
                      </a:r>
                      <a:endParaRPr lang="ja-JP" altLang="en-US" sz="1400" b="1" i="0" u="none" strike="noStrike" dirty="0">
                        <a:solidFill>
                          <a:srgbClr val="000000"/>
                        </a:solidFill>
                        <a:effectLst/>
                        <a:latin typeface="+mn-ea"/>
                        <a:ea typeface="+mn-ea"/>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dirty="0">
                          <a:effectLst/>
                          <a:latin typeface="+mn-ea"/>
                          <a:ea typeface="+mn-ea"/>
                        </a:rPr>
                        <a:t>平成１５年４月</a:t>
                      </a:r>
                      <a:endParaRPr lang="ja-JP" altLang="en-US" sz="1400" b="1" i="0" u="none" strike="noStrike" dirty="0">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a:effectLst/>
                          <a:latin typeface="+mn-ea"/>
                          <a:ea typeface="+mn-ea"/>
                        </a:rPr>
                        <a:t>落札者の決定</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400" b="1" u="none" strike="noStrike" dirty="0" smtClean="0">
                          <a:effectLst/>
                          <a:latin typeface="ＭＳ ゴシック" panose="020B0609070205080204" pitchFamily="49" charset="-128"/>
                          <a:ea typeface="ＭＳ ゴシック" panose="020B0609070205080204" pitchFamily="49" charset="-128"/>
                        </a:rPr>
                        <a:t>平成</a:t>
                      </a:r>
                      <a:r>
                        <a:rPr lang="ja-JP" altLang="en-US" sz="1400" b="1" u="none" strike="noStrike" dirty="0" smtClean="0">
                          <a:effectLst/>
                          <a:latin typeface="ＭＳ ゴシック" panose="020B0609070205080204" pitchFamily="49" charset="-128"/>
                          <a:ea typeface="ＭＳ ゴシック" panose="020B0609070205080204" pitchFamily="49" charset="-128"/>
                        </a:rPr>
                        <a:t>１６</a:t>
                      </a:r>
                      <a:r>
                        <a:rPr lang="zh-TW" altLang="en-US" sz="1400" b="1" u="none" strike="noStrike" dirty="0" smtClean="0">
                          <a:effectLst/>
                          <a:latin typeface="ＭＳ ゴシック" panose="020B0609070205080204" pitchFamily="49" charset="-128"/>
                          <a:ea typeface="ＭＳ ゴシック" panose="020B0609070205080204" pitchFamily="49" charset="-128"/>
                        </a:rPr>
                        <a:t>年</a:t>
                      </a:r>
                      <a:r>
                        <a:rPr lang="zh-TW" altLang="en-US" sz="1400" b="1" u="none" strike="noStrike" dirty="0">
                          <a:effectLst/>
                          <a:latin typeface="ＭＳ ゴシック" panose="020B0609070205080204" pitchFamily="49" charset="-128"/>
                          <a:ea typeface="ＭＳ ゴシック" panose="020B0609070205080204" pitchFamily="49" charset="-128"/>
                        </a:rPr>
                        <a:t>３月　地区整備計画都市計画決定</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平成１５年６月</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a:effectLst/>
                          <a:latin typeface="+mn-ea"/>
                          <a:ea typeface="+mn-ea"/>
                        </a:rPr>
                        <a:t>契約の締結</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400" b="1" u="none" strike="noStrike" dirty="0">
                          <a:effectLst/>
                          <a:latin typeface="ＭＳ ゴシック" panose="020B0609070205080204" pitchFamily="49" charset="-128"/>
                          <a:ea typeface="ＭＳ ゴシック" panose="020B0609070205080204" pitchFamily="49" charset="-128"/>
                        </a:rPr>
                        <a:t>平成１６年６月　市街地再開発事業施行認可</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平成１７年１月</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a:effectLst/>
                          <a:latin typeface="+mn-ea"/>
                          <a:ea typeface="+mn-ea"/>
                        </a:rPr>
                        <a:t>着工</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endParaRPr lang="ja-JP" altLang="en-US" sz="1400" b="1" i="0" u="none" strike="noStrike" dirty="0">
                        <a:solidFill>
                          <a:srgbClr val="000000"/>
                        </a:solidFill>
                        <a:effectLst/>
                        <a:latin typeface="+mn-ea"/>
                        <a:ea typeface="+mn-ea"/>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平成１９年９月</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400" b="1" u="none" strike="noStrike">
                          <a:effectLst/>
                          <a:latin typeface="+mn-ea"/>
                          <a:ea typeface="+mn-ea"/>
                        </a:rPr>
                        <a:t>引渡（第一期）</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400" b="1" u="none" strike="noStrike" dirty="0">
                          <a:effectLst/>
                          <a:latin typeface="ＭＳ ゴシック" panose="020B0609070205080204" pitchFamily="49" charset="-128"/>
                          <a:ea typeface="ＭＳ ゴシック" panose="020B0609070205080204" pitchFamily="49" charset="-128"/>
                        </a:rPr>
                        <a:t>平成２１年３月　市街地再開発事業終了</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平成３３年度</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400" b="1" u="none" strike="noStrike" dirty="0">
                          <a:effectLst/>
                          <a:latin typeface="ＭＳ ゴシック" panose="020B0609070205080204" pitchFamily="49" charset="-128"/>
                          <a:ea typeface="ＭＳ ゴシック" panose="020B0609070205080204" pitchFamily="49" charset="-128"/>
                        </a:rPr>
                        <a:t>本体事業終了</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tx2">
                        <a:lumMod val="40000"/>
                        <a:lumOff val="60000"/>
                      </a:schemeClr>
                    </a:solidFill>
                  </a:tcPr>
                </a:tc>
                <a:tc>
                  <a:txBody>
                    <a:bodyPr/>
                    <a:lstStyle/>
                    <a:p>
                      <a:pPr algn="l" fontAlgn="ctr"/>
                      <a:endParaRPr lang="ja-JP" altLang="en-US" sz="1400" b="1" i="0" u="none" strike="noStrike" dirty="0">
                        <a:solidFill>
                          <a:srgbClr val="000000"/>
                        </a:solidFill>
                        <a:effectLst/>
                        <a:latin typeface="+mn-ea"/>
                        <a:ea typeface="+mn-ea"/>
                      </a:endParaRPr>
                    </a:p>
                  </a:txBody>
                  <a:tcPr marL="9525" marR="9525" marT="9525" marB="0" anchor="ctr">
                    <a:solidFill>
                      <a:schemeClr val="accent4">
                        <a:lumMod val="40000"/>
                        <a:lumOff val="60000"/>
                      </a:schemeClr>
                    </a:solidFill>
                  </a:tcPr>
                </a:tc>
              </a:tr>
              <a:tr h="418955">
                <a:tc>
                  <a:txBody>
                    <a:bodyPr/>
                    <a:lstStyle/>
                    <a:p>
                      <a:pPr algn="l" fontAlgn="ctr"/>
                      <a:r>
                        <a:rPr lang="ja-JP" altLang="en-US" sz="1400" b="1" u="none" strike="noStrike">
                          <a:effectLst/>
                          <a:latin typeface="+mn-ea"/>
                          <a:ea typeface="+mn-ea"/>
                        </a:rPr>
                        <a:t>平成４６年度</a:t>
                      </a:r>
                      <a:endParaRPr lang="ja-JP" altLang="en-US" sz="1400" b="1" i="0" u="none" strike="noStrike">
                        <a:solidFill>
                          <a:srgbClr val="000000"/>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400" b="1" u="none" strike="noStrike" dirty="0">
                          <a:effectLst/>
                          <a:latin typeface="ＭＳ ゴシック" panose="020B0609070205080204" pitchFamily="49" charset="-128"/>
                          <a:ea typeface="ＭＳ ゴシック" panose="020B0609070205080204" pitchFamily="49" charset="-128"/>
                        </a:rPr>
                        <a:t>民間収益施設事業終了</a:t>
                      </a:r>
                      <a:endParaRPr lang="zh-TW" altLang="en-US" sz="1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tx2">
                        <a:lumMod val="40000"/>
                        <a:lumOff val="60000"/>
                      </a:schemeClr>
                    </a:solidFill>
                  </a:tcPr>
                </a:tc>
                <a:tc>
                  <a:txBody>
                    <a:bodyPr/>
                    <a:lstStyle/>
                    <a:p>
                      <a:pPr algn="l" fontAlgn="ctr"/>
                      <a:endParaRPr lang="ja-JP" altLang="en-US" sz="1400" b="1" i="0" u="none" strike="noStrike" dirty="0">
                        <a:solidFill>
                          <a:srgbClr val="000000"/>
                        </a:solidFill>
                        <a:effectLst/>
                        <a:latin typeface="+mn-ea"/>
                        <a:ea typeface="+mn-ea"/>
                      </a:endParaRPr>
                    </a:p>
                  </a:txBody>
                  <a:tcPr marL="9525" marR="9525" marT="9525" marB="0" anchor="ctr">
                    <a:solidFill>
                      <a:schemeClr val="accent4">
                        <a:lumMod val="40000"/>
                        <a:lumOff val="60000"/>
                      </a:schemeClr>
                    </a:solidFill>
                  </a:tcPr>
                </a:tc>
              </a:tr>
            </a:tbl>
          </a:graphicData>
        </a:graphic>
      </p:graphicFrame>
    </p:spTree>
    <p:extLst>
      <p:ext uri="{BB962C8B-B14F-4D97-AF65-F5344CB8AC3E}">
        <p14:creationId xmlns:p14="http://schemas.microsoft.com/office/powerpoint/2010/main" val="2801991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3521899068"/>
              </p:ext>
            </p:extLst>
          </p:nvPr>
        </p:nvGraphicFramePr>
        <p:xfrm>
          <a:off x="539552" y="836712"/>
          <a:ext cx="8352928"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2" name="四角形吹き出し 1"/>
          <p:cNvSpPr/>
          <p:nvPr/>
        </p:nvSpPr>
        <p:spPr>
          <a:xfrm>
            <a:off x="6012160" y="3933056"/>
            <a:ext cx="914400" cy="612648"/>
          </a:xfrm>
          <a:prstGeom prst="wedgeRectCallout">
            <a:avLst>
              <a:gd name="adj1" fmla="val -75550"/>
              <a:gd name="adj2" fmla="val -8112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建設費</a:t>
            </a:r>
            <a:r>
              <a:rPr lang="ja-JP" altLang="en-US" sz="1400" b="1" dirty="0">
                <a:solidFill>
                  <a:schemeClr val="tx1"/>
                </a:solidFill>
              </a:rPr>
              <a:t>・</a:t>
            </a:r>
            <a:r>
              <a:rPr kumimoji="1" lang="ja-JP" altLang="en-US" sz="1400" b="1" dirty="0" smtClean="0">
                <a:solidFill>
                  <a:schemeClr val="tx1"/>
                </a:solidFill>
              </a:rPr>
              <a:t>維持管理費の縮減</a:t>
            </a:r>
            <a:endParaRPr kumimoji="1" lang="ja-JP" altLang="en-US" sz="1400" b="1" dirty="0">
              <a:solidFill>
                <a:schemeClr val="tx1"/>
              </a:solidFill>
            </a:endParaRPr>
          </a:p>
        </p:txBody>
      </p:sp>
    </p:spTree>
    <p:extLst>
      <p:ext uri="{BB962C8B-B14F-4D97-AF65-F5344CB8AC3E}">
        <p14:creationId xmlns:p14="http://schemas.microsoft.com/office/powerpoint/2010/main" val="1338306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736504541"/>
              </p:ext>
            </p:extLst>
          </p:nvPr>
        </p:nvGraphicFramePr>
        <p:xfrm>
          <a:off x="611560" y="1124744"/>
          <a:ext cx="7992888"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1979712" y="548680"/>
            <a:ext cx="4608954" cy="461665"/>
          </a:xfrm>
          <a:prstGeom prst="rect">
            <a:avLst/>
          </a:prstGeom>
          <a:noFill/>
        </p:spPr>
        <p:txBody>
          <a:bodyPr wrap="none" rtlCol="0">
            <a:spAutoFit/>
          </a:bodyPr>
          <a:lstStyle/>
          <a:p>
            <a:r>
              <a:rPr kumimoji="1" lang="ja-JP" altLang="en-US" sz="2400" b="1" dirty="0" smtClean="0"/>
              <a:t>支払いパターンと現在価値化の率</a:t>
            </a:r>
            <a:endParaRPr kumimoji="1" lang="ja-JP" altLang="en-US" sz="2400" b="1" dirty="0"/>
          </a:p>
        </p:txBody>
      </p:sp>
      <p:sp>
        <p:nvSpPr>
          <p:cNvPr id="10" name="テキスト ボックス 9"/>
          <p:cNvSpPr txBox="1"/>
          <p:nvPr/>
        </p:nvSpPr>
        <p:spPr>
          <a:xfrm>
            <a:off x="7236296" y="2651392"/>
            <a:ext cx="412292" cy="307777"/>
          </a:xfrm>
          <a:prstGeom prst="rect">
            <a:avLst/>
          </a:prstGeom>
          <a:noFill/>
        </p:spPr>
        <p:txBody>
          <a:bodyPr wrap="none" rtlCol="0">
            <a:spAutoFit/>
          </a:bodyPr>
          <a:lstStyle/>
          <a:p>
            <a:r>
              <a:rPr kumimoji="1" lang="en-US" altLang="ja-JP" sz="1400" b="1" dirty="0" smtClean="0"/>
              <a:t>0.8</a:t>
            </a:r>
            <a:endParaRPr kumimoji="1" lang="ja-JP" altLang="en-US" sz="1400" b="1" dirty="0"/>
          </a:p>
        </p:txBody>
      </p:sp>
    </p:spTree>
    <p:extLst>
      <p:ext uri="{BB962C8B-B14F-4D97-AF65-F5344CB8AC3E}">
        <p14:creationId xmlns:p14="http://schemas.microsoft.com/office/powerpoint/2010/main" val="2361501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17972686"/>
              </p:ext>
            </p:extLst>
          </p:nvPr>
        </p:nvGraphicFramePr>
        <p:xfrm>
          <a:off x="1187624" y="1052736"/>
          <a:ext cx="7200800" cy="2021221"/>
        </p:xfrm>
        <a:graphic>
          <a:graphicData uri="http://schemas.openxmlformats.org/drawingml/2006/table">
            <a:tbl>
              <a:tblPr>
                <a:tableStyleId>{5C22544A-7EE6-4342-B048-85BDC9FD1C3A}</a:tableStyleId>
              </a:tblPr>
              <a:tblGrid>
                <a:gridCol w="1781448"/>
                <a:gridCol w="5419352"/>
              </a:tblGrid>
              <a:tr h="289697">
                <a:tc>
                  <a:txBody>
                    <a:bodyPr/>
                    <a:lstStyle/>
                    <a:p>
                      <a:pPr algn="ctr" fontAlgn="ctr"/>
                      <a:r>
                        <a:rPr lang="ja-JP" altLang="en-US" sz="1200" b="1" u="none" strike="noStrike" dirty="0">
                          <a:effectLst/>
                        </a:rPr>
                        <a:t>段階</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c>
                  <a:txBody>
                    <a:bodyPr/>
                    <a:lstStyle/>
                    <a:p>
                      <a:pPr algn="ctr" fontAlgn="ctr"/>
                      <a:r>
                        <a:rPr lang="ja-JP" altLang="en-US" sz="1200" b="1" u="none" strike="noStrike" dirty="0">
                          <a:effectLst/>
                        </a:rPr>
                        <a:t>縮減理由</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r>
              <a:tr h="289697">
                <a:tc rowSpan="3">
                  <a:txBody>
                    <a:bodyPr/>
                    <a:lstStyle/>
                    <a:p>
                      <a:pPr algn="l" fontAlgn="ctr"/>
                      <a:r>
                        <a:rPr lang="ja-JP" altLang="en-US" sz="1200" b="1" u="none" strike="noStrike" dirty="0">
                          <a:effectLst/>
                        </a:rPr>
                        <a:t>建設段階</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effectLst/>
                        </a:rPr>
                        <a:t>性能発注により最適設計のノウハウが生かせる</a:t>
                      </a:r>
                      <a:endParaRPr lang="ja-JP" altLang="en-US" sz="1200" b="1" i="0" u="none" strike="noStrike">
                        <a:solidFill>
                          <a:srgbClr val="000000"/>
                        </a:solidFill>
                        <a:effectLst/>
                        <a:latin typeface="ＭＳ Ｐゴシック"/>
                      </a:endParaRPr>
                    </a:p>
                  </a:txBody>
                  <a:tcPr marL="9525" marR="9525" marT="9525" marB="0" anchor="ctr">
                    <a:solidFill>
                      <a:schemeClr val="tx2">
                        <a:lumMod val="40000"/>
                        <a:lumOff val="60000"/>
                      </a:schemeClr>
                    </a:solidFill>
                  </a:tcPr>
                </a:tc>
              </a:tr>
              <a:tr h="289697">
                <a:tc vMerge="1">
                  <a:txBody>
                    <a:bodyPr/>
                    <a:lstStyle/>
                    <a:p>
                      <a:endParaRPr kumimoji="1" lang="ja-JP" altLang="en-US"/>
                    </a:p>
                  </a:txBody>
                  <a:tcPr/>
                </a:tc>
                <a:tc>
                  <a:txBody>
                    <a:bodyPr/>
                    <a:lstStyle/>
                    <a:p>
                      <a:pPr algn="l" fontAlgn="ctr"/>
                      <a:r>
                        <a:rPr lang="ja-JP" altLang="en-US" sz="1200" b="1" u="none" strike="noStrike" dirty="0">
                          <a:effectLst/>
                        </a:rPr>
                        <a:t>設計・施工一括による資材調達・施工計画の最適化</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r>
              <a:tr h="283039">
                <a:tc vMerge="1">
                  <a:txBody>
                    <a:bodyPr/>
                    <a:lstStyle/>
                    <a:p>
                      <a:endParaRPr kumimoji="1" lang="ja-JP" altLang="en-US"/>
                    </a:p>
                  </a:txBody>
                  <a:tcPr/>
                </a:tc>
                <a:tc>
                  <a:txBody>
                    <a:bodyPr/>
                    <a:lstStyle/>
                    <a:p>
                      <a:pPr algn="l" fontAlgn="ctr"/>
                      <a:r>
                        <a:rPr lang="ja-JP" altLang="en-US" sz="1200" b="1" u="none" strike="noStrike" dirty="0">
                          <a:effectLst/>
                        </a:rPr>
                        <a:t>建築・設備一括発注による効率化</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r>
              <a:tr h="289697">
                <a:tc rowSpan="3">
                  <a:txBody>
                    <a:bodyPr/>
                    <a:lstStyle/>
                    <a:p>
                      <a:pPr algn="l" fontAlgn="ctr"/>
                      <a:r>
                        <a:rPr lang="zh-TW" altLang="en-US" sz="1200" b="1" u="none" strike="noStrike">
                          <a:effectLst/>
                        </a:rPr>
                        <a:t>維持管理段階</a:t>
                      </a:r>
                      <a:endParaRPr lang="zh-TW" altLang="en-US" sz="1200" b="1" i="0" u="none" strike="noStrike">
                        <a:solidFill>
                          <a:srgbClr val="000000"/>
                        </a:solidFill>
                        <a:effectLst/>
                        <a:latin typeface="ＭＳ Ｐゴシック"/>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dirty="0">
                          <a:effectLst/>
                        </a:rPr>
                        <a:t>維持管理の容易さを考慮した設計</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r>
              <a:tr h="289697">
                <a:tc vMerge="1">
                  <a:txBody>
                    <a:bodyPr/>
                    <a:lstStyle/>
                    <a:p>
                      <a:endParaRPr kumimoji="1" lang="ja-JP" altLang="en-US"/>
                    </a:p>
                  </a:txBody>
                  <a:tcPr/>
                </a:tc>
                <a:tc>
                  <a:txBody>
                    <a:bodyPr/>
                    <a:lstStyle/>
                    <a:p>
                      <a:pPr algn="l" fontAlgn="ctr"/>
                      <a:r>
                        <a:rPr lang="ja-JP" altLang="en-US" sz="1200" b="1" u="none" strike="noStrike" dirty="0">
                          <a:effectLst/>
                        </a:rPr>
                        <a:t>長期契約による効率性の向上</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r>
              <a:tr h="289697">
                <a:tc vMerge="1">
                  <a:txBody>
                    <a:bodyPr/>
                    <a:lstStyle/>
                    <a:p>
                      <a:endParaRPr kumimoji="1" lang="ja-JP" altLang="en-US"/>
                    </a:p>
                  </a:txBody>
                  <a:tcPr/>
                </a:tc>
                <a:tc>
                  <a:txBody>
                    <a:bodyPr/>
                    <a:lstStyle/>
                    <a:p>
                      <a:pPr algn="l" fontAlgn="ctr"/>
                      <a:r>
                        <a:rPr lang="ja-JP" altLang="en-US" sz="1200" b="1" u="none" strike="noStrike" dirty="0">
                          <a:effectLst/>
                        </a:rPr>
                        <a:t>一括維持管理による効率化の工夫</a:t>
                      </a:r>
                      <a:endParaRPr lang="ja-JP" altLang="en-US" sz="1200" b="1" i="0" u="none" strike="noStrike" dirty="0">
                        <a:solidFill>
                          <a:srgbClr val="000000"/>
                        </a:solidFill>
                        <a:effectLst/>
                        <a:latin typeface="ＭＳ Ｐゴシック"/>
                      </a:endParaRPr>
                    </a:p>
                  </a:txBody>
                  <a:tcPr marL="9525" marR="9525" marT="9525" marB="0" anchor="ctr">
                    <a:solidFill>
                      <a:schemeClr val="tx2">
                        <a:lumMod val="40000"/>
                        <a:lumOff val="60000"/>
                      </a:schemeClr>
                    </a:solidFill>
                  </a:tcPr>
                </a:tc>
              </a:tr>
            </a:tbl>
          </a:graphicData>
        </a:graphic>
      </p:graphicFrame>
      <p:sp>
        <p:nvSpPr>
          <p:cNvPr id="5" name="テキスト ボックス 4"/>
          <p:cNvSpPr txBox="1"/>
          <p:nvPr/>
        </p:nvSpPr>
        <p:spPr>
          <a:xfrm>
            <a:off x="683568" y="620688"/>
            <a:ext cx="2993127" cy="369332"/>
          </a:xfrm>
          <a:prstGeom prst="rect">
            <a:avLst/>
          </a:prstGeom>
          <a:noFill/>
        </p:spPr>
        <p:txBody>
          <a:bodyPr wrap="none" rtlCol="0">
            <a:spAutoFit/>
          </a:bodyPr>
          <a:lstStyle/>
          <a:p>
            <a:r>
              <a:rPr kumimoji="1" lang="ja-JP" altLang="en-US" dirty="0" smtClean="0"/>
              <a:t>・建設費、</a:t>
            </a:r>
            <a:r>
              <a:rPr lang="ja-JP" altLang="en-US" dirty="0" smtClean="0"/>
              <a:t>維持管理費の縮減</a:t>
            </a:r>
            <a:endParaRPr kumimoji="1" lang="en-US" altLang="ja-JP" dirty="0" smtClean="0"/>
          </a:p>
        </p:txBody>
      </p:sp>
      <p:sp>
        <p:nvSpPr>
          <p:cNvPr id="6" name="テキスト ボックス 5"/>
          <p:cNvSpPr txBox="1"/>
          <p:nvPr/>
        </p:nvSpPr>
        <p:spPr>
          <a:xfrm>
            <a:off x="706626" y="3415909"/>
            <a:ext cx="2250937" cy="369332"/>
          </a:xfrm>
          <a:prstGeom prst="rect">
            <a:avLst/>
          </a:prstGeom>
          <a:noFill/>
        </p:spPr>
        <p:txBody>
          <a:bodyPr wrap="none" rtlCol="0">
            <a:spAutoFit/>
          </a:bodyPr>
          <a:lstStyle/>
          <a:p>
            <a:r>
              <a:rPr kumimoji="1" lang="ja-JP" altLang="en-US" dirty="0" smtClean="0"/>
              <a:t>・リスク調整額の算定</a:t>
            </a:r>
            <a:endParaRPr kumimoji="1" lang="ja-JP" altLang="en-US" dirty="0"/>
          </a:p>
        </p:txBody>
      </p:sp>
      <p:sp>
        <p:nvSpPr>
          <p:cNvPr id="7" name="テキスト ボックス 6"/>
          <p:cNvSpPr txBox="1"/>
          <p:nvPr/>
        </p:nvSpPr>
        <p:spPr>
          <a:xfrm>
            <a:off x="725887" y="4466827"/>
            <a:ext cx="761747" cy="369332"/>
          </a:xfrm>
          <a:prstGeom prst="rect">
            <a:avLst/>
          </a:prstGeom>
          <a:noFill/>
        </p:spPr>
        <p:txBody>
          <a:bodyPr wrap="none" rtlCol="0">
            <a:spAutoFit/>
          </a:bodyPr>
          <a:lstStyle/>
          <a:p>
            <a:r>
              <a:rPr kumimoji="1" lang="ja-JP" altLang="en-US" dirty="0" smtClean="0"/>
              <a:t>・税金</a:t>
            </a:r>
            <a:endParaRPr kumimoji="1" lang="ja-JP" altLang="en-US" dirty="0"/>
          </a:p>
        </p:txBody>
      </p:sp>
      <p:sp>
        <p:nvSpPr>
          <p:cNvPr id="8" name="テキスト ボックス 7"/>
          <p:cNvSpPr txBox="1"/>
          <p:nvPr/>
        </p:nvSpPr>
        <p:spPr>
          <a:xfrm>
            <a:off x="706626" y="3933056"/>
            <a:ext cx="4224233" cy="369332"/>
          </a:xfrm>
          <a:prstGeom prst="rect">
            <a:avLst/>
          </a:prstGeom>
          <a:noFill/>
        </p:spPr>
        <p:txBody>
          <a:bodyPr wrap="none" rtlCol="0">
            <a:spAutoFit/>
          </a:bodyPr>
          <a:lstStyle/>
          <a:p>
            <a:r>
              <a:rPr kumimoji="1" lang="ja-JP" altLang="en-US" dirty="0" smtClean="0"/>
              <a:t>・資金調達の構成、金利、手数料、配当等</a:t>
            </a:r>
            <a:endParaRPr kumimoji="1" lang="ja-JP" altLang="en-US" dirty="0"/>
          </a:p>
        </p:txBody>
      </p:sp>
      <p:sp>
        <p:nvSpPr>
          <p:cNvPr id="9" name="テキスト ボックス 8"/>
          <p:cNvSpPr txBox="1"/>
          <p:nvPr/>
        </p:nvSpPr>
        <p:spPr>
          <a:xfrm>
            <a:off x="740319" y="4988375"/>
            <a:ext cx="992579" cy="369332"/>
          </a:xfrm>
          <a:prstGeom prst="rect">
            <a:avLst/>
          </a:prstGeom>
          <a:noFill/>
        </p:spPr>
        <p:txBody>
          <a:bodyPr wrap="none" rtlCol="0">
            <a:spAutoFit/>
          </a:bodyPr>
          <a:lstStyle/>
          <a:p>
            <a:r>
              <a:rPr kumimoji="1" lang="ja-JP" altLang="en-US" dirty="0" smtClean="0"/>
              <a:t>・割引率</a:t>
            </a:r>
            <a:endParaRPr kumimoji="1" lang="ja-JP" altLang="en-US" dirty="0"/>
          </a:p>
        </p:txBody>
      </p:sp>
    </p:spTree>
    <p:extLst>
      <p:ext uri="{BB962C8B-B14F-4D97-AF65-F5344CB8AC3E}">
        <p14:creationId xmlns:p14="http://schemas.microsoft.com/office/powerpoint/2010/main" val="349900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20688"/>
            <a:ext cx="8229600" cy="576064"/>
          </a:xfrm>
        </p:spPr>
        <p:txBody>
          <a:bodyPr>
            <a:normAutofit fontScale="90000"/>
          </a:bodyPr>
          <a:lstStyle/>
          <a:p>
            <a:r>
              <a:rPr kumimoji="1" lang="ja-JP" altLang="en-US" sz="3200" dirty="0" smtClean="0"/>
              <a:t>要求水準、応募条件及び業績監視</a:t>
            </a:r>
            <a:endParaRPr kumimoji="1" lang="ja-JP" altLang="en-US" sz="3200" dirty="0"/>
          </a:p>
        </p:txBody>
      </p:sp>
      <p:sp>
        <p:nvSpPr>
          <p:cNvPr id="3" name="コンテンツ プレースホルダー 2"/>
          <p:cNvSpPr>
            <a:spLocks noGrp="1"/>
          </p:cNvSpPr>
          <p:nvPr>
            <p:ph idx="1"/>
          </p:nvPr>
        </p:nvSpPr>
        <p:spPr>
          <a:xfrm>
            <a:off x="467544" y="1556792"/>
            <a:ext cx="8229600" cy="4525963"/>
          </a:xfrm>
        </p:spPr>
        <p:txBody>
          <a:bodyPr>
            <a:normAutofit/>
          </a:bodyPr>
          <a:lstStyle/>
          <a:p>
            <a:pPr>
              <a:lnSpc>
                <a:spcPct val="150000"/>
              </a:lnSpc>
            </a:pPr>
            <a:r>
              <a:rPr kumimoji="1" lang="ja-JP" altLang="en-US" sz="2400" dirty="0" smtClean="0"/>
              <a:t>要求水準の規定のしかた</a:t>
            </a:r>
            <a:endParaRPr kumimoji="1" lang="en-US" altLang="ja-JP" sz="2400" dirty="0" smtClean="0"/>
          </a:p>
          <a:p>
            <a:pPr>
              <a:lnSpc>
                <a:spcPct val="150000"/>
              </a:lnSpc>
            </a:pPr>
            <a:r>
              <a:rPr kumimoji="1" lang="ja-JP" altLang="en-US" sz="2400" dirty="0" smtClean="0"/>
              <a:t>設計、監理、建設、維持管理の企業の資格要件</a:t>
            </a:r>
            <a:endParaRPr kumimoji="1" lang="en-US" altLang="ja-JP" sz="2400" dirty="0" smtClean="0"/>
          </a:p>
          <a:p>
            <a:pPr>
              <a:lnSpc>
                <a:spcPct val="150000"/>
              </a:lnSpc>
            </a:pPr>
            <a:r>
              <a:rPr lang="ja-JP" altLang="en-US" sz="2400" dirty="0"/>
              <a:t>技術者の資格要件</a:t>
            </a:r>
            <a:endParaRPr kumimoji="1" lang="en-US" altLang="ja-JP" sz="2400" dirty="0" smtClean="0"/>
          </a:p>
          <a:p>
            <a:pPr>
              <a:lnSpc>
                <a:spcPct val="150000"/>
              </a:lnSpc>
            </a:pPr>
            <a:r>
              <a:rPr lang="ja-JP" altLang="en-US" sz="2400" dirty="0"/>
              <a:t>予定価格の</a:t>
            </a:r>
            <a:r>
              <a:rPr lang="ja-JP" altLang="en-US" sz="2400" dirty="0" smtClean="0"/>
              <a:t>算定方法</a:t>
            </a:r>
            <a:endParaRPr lang="en-US" altLang="ja-JP" sz="2400" dirty="0" smtClean="0"/>
          </a:p>
          <a:p>
            <a:pPr>
              <a:lnSpc>
                <a:spcPct val="150000"/>
              </a:lnSpc>
            </a:pPr>
            <a:r>
              <a:rPr kumimoji="1" lang="ja-JP" altLang="en-US" sz="2400" dirty="0" smtClean="0"/>
              <a:t>業績監視（モニタリング）の方法</a:t>
            </a:r>
            <a:endParaRPr kumimoji="1" lang="en-US" altLang="ja-JP" sz="2400" dirty="0" smtClean="0"/>
          </a:p>
          <a:p>
            <a:pPr>
              <a:lnSpc>
                <a:spcPct val="150000"/>
              </a:lnSpc>
            </a:pPr>
            <a:r>
              <a:rPr lang="ja-JP" altLang="en-US" sz="2400" dirty="0"/>
              <a:t>業務改善</a:t>
            </a:r>
            <a:r>
              <a:rPr lang="ja-JP" altLang="en-US" sz="2400" dirty="0" smtClean="0"/>
              <a:t>要求と減額措置</a:t>
            </a:r>
            <a:endParaRPr lang="en-US" altLang="ja-JP" sz="2400" dirty="0" smtClean="0"/>
          </a:p>
          <a:p>
            <a:pPr>
              <a:lnSpc>
                <a:spcPct val="150000"/>
              </a:lnSpc>
            </a:pPr>
            <a:r>
              <a:rPr kumimoji="1" lang="ja-JP" altLang="en-US" sz="2400" dirty="0"/>
              <a:t>民間収益施設に</a:t>
            </a:r>
            <a:r>
              <a:rPr kumimoji="1" lang="ja-JP" altLang="en-US" sz="2400" dirty="0" smtClean="0"/>
              <a:t>関する取り扱い</a:t>
            </a:r>
            <a:endParaRPr kumimoji="1" lang="en-US" altLang="ja-JP" sz="2400" dirty="0" smtClean="0"/>
          </a:p>
          <a:p>
            <a:endParaRPr kumimoji="1" lang="ja-JP" altLang="en-US" sz="2800" dirty="0"/>
          </a:p>
        </p:txBody>
      </p:sp>
    </p:spTree>
    <p:extLst>
      <p:ext uri="{BB962C8B-B14F-4D97-AF65-F5344CB8AC3E}">
        <p14:creationId xmlns:p14="http://schemas.microsoft.com/office/powerpoint/2010/main" val="2706858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145427217"/>
              </p:ext>
            </p:extLst>
          </p:nvPr>
        </p:nvGraphicFramePr>
        <p:xfrm>
          <a:off x="539552" y="1340768"/>
          <a:ext cx="5256584" cy="4320485"/>
        </p:xfrm>
        <a:graphic>
          <a:graphicData uri="http://schemas.openxmlformats.org/drawingml/2006/table">
            <a:tbl>
              <a:tblPr>
                <a:tableStyleId>{5C22544A-7EE6-4342-B048-85BDC9FD1C3A}</a:tableStyleId>
              </a:tblPr>
              <a:tblGrid>
                <a:gridCol w="1117465"/>
                <a:gridCol w="2726231"/>
                <a:gridCol w="1412888"/>
              </a:tblGrid>
              <a:tr h="332345">
                <a:tc>
                  <a:txBody>
                    <a:bodyPr/>
                    <a:lstStyle/>
                    <a:p>
                      <a:pPr algn="ctr" fontAlgn="ctr"/>
                      <a:r>
                        <a:rPr lang="ja-JP" altLang="en-US" sz="1200" b="1" u="none" strike="noStrike" dirty="0">
                          <a:solidFill>
                            <a:schemeClr val="tx1"/>
                          </a:solidFill>
                          <a:effectLst/>
                          <a:latin typeface="+mn-ea"/>
                          <a:ea typeface="+mn-ea"/>
                        </a:rPr>
                        <a:t>氏名</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ctr" fontAlgn="ctr"/>
                      <a:r>
                        <a:rPr lang="ja-JP" altLang="en-US" sz="1200" b="1" u="none" strike="noStrike">
                          <a:solidFill>
                            <a:schemeClr val="tx1"/>
                          </a:solidFill>
                          <a:effectLst/>
                          <a:latin typeface="+mn-ea"/>
                          <a:ea typeface="+mn-ea"/>
                        </a:rPr>
                        <a:t>所属</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ctr" fontAlgn="ctr"/>
                      <a:r>
                        <a:rPr lang="ja-JP" altLang="en-US" sz="1200" b="1" u="none" strike="noStrike">
                          <a:solidFill>
                            <a:schemeClr val="tx1"/>
                          </a:solidFill>
                          <a:effectLst/>
                          <a:latin typeface="+mn-ea"/>
                          <a:ea typeface="+mn-ea"/>
                        </a:rPr>
                        <a:t>部会</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dirty="0">
                          <a:solidFill>
                            <a:schemeClr val="tx1"/>
                          </a:solidFill>
                          <a:effectLst/>
                          <a:latin typeface="+mn-ea"/>
                          <a:ea typeface="+mn-ea"/>
                        </a:rPr>
                        <a:t>山内　弘隆</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一橋大学教授（委員長</a:t>
                      </a:r>
                      <a:r>
                        <a:rPr lang="zh-TW" altLang="en-US" sz="1200" b="1" u="none" strike="noStrike" dirty="0">
                          <a:solidFill>
                            <a:schemeClr val="tx1"/>
                          </a:solidFill>
                          <a:effectLst/>
                          <a:latin typeface="+mn-ea"/>
                          <a:ea typeface="+mn-ea"/>
                        </a:rPr>
                        <a:t>）</a:t>
                      </a:r>
                      <a:endParaRPr lang="zh-TW"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solidFill>
                            <a:schemeClr val="tx1"/>
                          </a:solidFill>
                          <a:effectLst/>
                          <a:latin typeface="+mn-ea"/>
                          <a:ea typeface="+mn-ea"/>
                        </a:rPr>
                        <a:t>事業計画</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dirty="0">
                          <a:solidFill>
                            <a:schemeClr val="tx1"/>
                          </a:solidFill>
                          <a:effectLst/>
                          <a:latin typeface="+mn-ea"/>
                          <a:ea typeface="+mn-ea"/>
                        </a:rPr>
                        <a:t>光多　長温</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dirty="0">
                          <a:solidFill>
                            <a:schemeClr val="tx1"/>
                          </a:solidFill>
                          <a:effectLst/>
                          <a:latin typeface="+mn-ea"/>
                          <a:ea typeface="+mn-ea"/>
                        </a:rPr>
                        <a:t>鳥取大学教授</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solidFill>
                            <a:schemeClr val="tx1"/>
                          </a:solidFill>
                          <a:effectLst/>
                          <a:latin typeface="+mn-ea"/>
                          <a:ea typeface="+mn-ea"/>
                        </a:rPr>
                        <a:t>事業計画</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dirty="0">
                          <a:solidFill>
                            <a:schemeClr val="tx1"/>
                          </a:solidFill>
                          <a:effectLst/>
                          <a:latin typeface="+mn-ea"/>
                          <a:ea typeface="+mn-ea"/>
                        </a:rPr>
                        <a:t>緒方　瑞穂</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日本不動産鑑定協会理事</a:t>
                      </a:r>
                      <a:endParaRPr lang="zh-TW"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solidFill>
                            <a:schemeClr val="tx1"/>
                          </a:solidFill>
                          <a:effectLst/>
                          <a:latin typeface="+mn-ea"/>
                          <a:ea typeface="+mn-ea"/>
                        </a:rPr>
                        <a:t>事業計画</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dirty="0">
                          <a:solidFill>
                            <a:schemeClr val="tx1"/>
                          </a:solidFill>
                          <a:effectLst/>
                          <a:latin typeface="+mn-ea"/>
                          <a:ea typeface="+mn-ea"/>
                        </a:rPr>
                        <a:t>古谷　誠章</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CN"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早稲田大学教授</a:t>
                      </a:r>
                      <a:endParaRPr lang="zh-CN"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solidFill>
                            <a:schemeClr val="tx1"/>
                          </a:solidFill>
                          <a:effectLst/>
                          <a:latin typeface="+mn-ea"/>
                          <a:ea typeface="+mn-ea"/>
                        </a:rPr>
                        <a:t>施設整備・維持管理</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dirty="0">
                          <a:solidFill>
                            <a:schemeClr val="tx1"/>
                          </a:solidFill>
                          <a:effectLst/>
                          <a:latin typeface="+mn-ea"/>
                          <a:ea typeface="+mn-ea"/>
                        </a:rPr>
                        <a:t>高橋　志保彦</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CN"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神奈川大学教授</a:t>
                      </a:r>
                      <a:endParaRPr lang="zh-CN"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solidFill>
                            <a:schemeClr val="tx1"/>
                          </a:solidFill>
                          <a:effectLst/>
                          <a:latin typeface="+mn-ea"/>
                          <a:ea typeface="+mn-ea"/>
                        </a:rPr>
                        <a:t>施設整備・維持管理</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a:solidFill>
                            <a:schemeClr val="tx1"/>
                          </a:solidFill>
                          <a:effectLst/>
                          <a:latin typeface="+mn-ea"/>
                          <a:ea typeface="+mn-ea"/>
                        </a:rPr>
                        <a:t>坂本　雄三</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dirty="0">
                          <a:solidFill>
                            <a:schemeClr val="tx1"/>
                          </a:solidFill>
                          <a:effectLst/>
                          <a:latin typeface="+mn-ea"/>
                          <a:ea typeface="+mn-ea"/>
                        </a:rPr>
                        <a:t>東京大学教授</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solidFill>
                            <a:schemeClr val="tx1"/>
                          </a:solidFill>
                          <a:effectLst/>
                          <a:latin typeface="+mn-ea"/>
                          <a:ea typeface="+mn-ea"/>
                        </a:rPr>
                        <a:t>施設整備・維持管理</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a:solidFill>
                            <a:schemeClr val="tx1"/>
                          </a:solidFill>
                          <a:effectLst/>
                          <a:latin typeface="+mn-ea"/>
                          <a:ea typeface="+mn-ea"/>
                        </a:rPr>
                        <a:t>野城　智也</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dirty="0">
                          <a:solidFill>
                            <a:schemeClr val="tx1"/>
                          </a:solidFill>
                          <a:effectLst/>
                          <a:latin typeface="+mn-ea"/>
                          <a:ea typeface="+mn-ea"/>
                        </a:rPr>
                        <a:t>東京大学教授</a:t>
                      </a: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ja-JP" altLang="en-US" sz="1200" b="1" u="none" strike="noStrike">
                          <a:solidFill>
                            <a:schemeClr val="tx1"/>
                          </a:solidFill>
                          <a:effectLst/>
                          <a:latin typeface="+mn-ea"/>
                          <a:ea typeface="+mn-ea"/>
                        </a:rPr>
                        <a:t>施設整備・維持管理</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a:solidFill>
                            <a:schemeClr val="tx1"/>
                          </a:solidFill>
                          <a:effectLst/>
                          <a:latin typeface="+mn-ea"/>
                          <a:ea typeface="+mn-ea"/>
                        </a:rPr>
                        <a:t>石田　和成</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国土交通省官庁営繕部管理課長</a:t>
                      </a:r>
                      <a:endParaRPr lang="zh-TW"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a:solidFill>
                            <a:schemeClr val="tx1"/>
                          </a:solidFill>
                          <a:effectLst/>
                          <a:latin typeface="+mn-ea"/>
                          <a:ea typeface="+mn-ea"/>
                        </a:rPr>
                        <a:t>奥田　修一</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国土交通省官庁営繕部営繕計画課長</a:t>
                      </a:r>
                      <a:endParaRPr lang="zh-TW"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a:solidFill>
                            <a:schemeClr val="tx1"/>
                          </a:solidFill>
                          <a:effectLst/>
                          <a:latin typeface="+mn-ea"/>
                          <a:ea typeface="+mn-ea"/>
                        </a:rPr>
                        <a:t>島田　正寛</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文部科学省会計課政府調達企画官</a:t>
                      </a:r>
                      <a:endParaRPr lang="zh-TW"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a:solidFill>
                            <a:schemeClr val="tx1"/>
                          </a:solidFill>
                          <a:effectLst/>
                          <a:latin typeface="+mn-ea"/>
                          <a:ea typeface="+mn-ea"/>
                        </a:rPr>
                        <a:t>堀口　清</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会計検査院会計課会計管理官</a:t>
                      </a:r>
                      <a:endParaRPr lang="zh-TW"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r>
              <a:tr h="332345">
                <a:tc>
                  <a:txBody>
                    <a:bodyPr/>
                    <a:lstStyle/>
                    <a:p>
                      <a:pPr algn="l" fontAlgn="ctr"/>
                      <a:r>
                        <a:rPr lang="ja-JP" altLang="en-US" sz="1200" b="1" u="none" strike="noStrike">
                          <a:solidFill>
                            <a:schemeClr val="tx1"/>
                          </a:solidFill>
                          <a:effectLst/>
                          <a:latin typeface="+mn-ea"/>
                          <a:ea typeface="+mn-ea"/>
                        </a:rPr>
                        <a:t>三井　秀範</a:t>
                      </a:r>
                      <a:endParaRPr lang="ja-JP" altLang="en-US" sz="1200" b="1" i="0" u="none" strike="noStrike">
                        <a:solidFill>
                          <a:schemeClr val="tx1"/>
                        </a:solidFill>
                        <a:effectLst/>
                        <a:latin typeface="+mn-ea"/>
                        <a:ea typeface="+mn-ea"/>
                      </a:endParaRPr>
                    </a:p>
                  </a:txBody>
                  <a:tcPr marL="9525" marR="9525" marT="9525" marB="0" anchor="ctr">
                    <a:solidFill>
                      <a:schemeClr val="tx2">
                        <a:lumMod val="40000"/>
                        <a:lumOff val="60000"/>
                      </a:schemeClr>
                    </a:solidFill>
                  </a:tcPr>
                </a:tc>
                <a:tc>
                  <a:txBody>
                    <a:bodyPr/>
                    <a:lstStyle/>
                    <a:p>
                      <a:pPr algn="l" fontAlgn="ctr"/>
                      <a:r>
                        <a:rPr lang="zh-TW" altLang="en-US" sz="1200" b="1" u="none" strike="noStrike" dirty="0">
                          <a:solidFill>
                            <a:schemeClr val="tx1"/>
                          </a:solidFill>
                          <a:effectLst/>
                          <a:latin typeface="ＭＳ Ｐゴシック" panose="020B0600070205080204" pitchFamily="50" charset="-128"/>
                          <a:ea typeface="ＭＳ Ｐゴシック" panose="020B0600070205080204" pitchFamily="50" charset="-128"/>
                        </a:rPr>
                        <a:t>金融庁総務課管理室長</a:t>
                      </a:r>
                      <a:endParaRPr lang="zh-TW"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40000"/>
                        <a:lumOff val="60000"/>
                      </a:schemeClr>
                    </a:solidFill>
                  </a:tcPr>
                </a:tc>
                <a:tc>
                  <a:txBody>
                    <a:bodyPr/>
                    <a:lstStyle/>
                    <a:p>
                      <a:pPr algn="l" fontAlgn="ctr"/>
                      <a:endParaRPr lang="ja-JP" altLang="en-US" sz="1200" b="1" i="0" u="none" strike="noStrike" dirty="0">
                        <a:solidFill>
                          <a:schemeClr val="tx1"/>
                        </a:solidFill>
                        <a:effectLst/>
                        <a:latin typeface="+mn-ea"/>
                        <a:ea typeface="+mn-ea"/>
                      </a:endParaRPr>
                    </a:p>
                  </a:txBody>
                  <a:tcPr marL="9525" marR="9525" marT="9525" marB="0" anchor="ctr">
                    <a:solidFill>
                      <a:schemeClr val="tx2">
                        <a:lumMod val="40000"/>
                        <a:lumOff val="60000"/>
                      </a:schemeClr>
                    </a:solid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33891094"/>
              </p:ext>
            </p:extLst>
          </p:nvPr>
        </p:nvGraphicFramePr>
        <p:xfrm>
          <a:off x="6372200" y="1340768"/>
          <a:ext cx="1676400" cy="2576843"/>
        </p:xfrm>
        <a:graphic>
          <a:graphicData uri="http://schemas.openxmlformats.org/drawingml/2006/table">
            <a:tbl>
              <a:tblPr>
                <a:tableStyleId>{5C22544A-7EE6-4342-B048-85BDC9FD1C3A}</a:tableStyleId>
              </a:tblPr>
              <a:tblGrid>
                <a:gridCol w="1676400"/>
              </a:tblGrid>
              <a:tr h="504055">
                <a:tc>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審査基準審議</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40000"/>
                        <a:lumOff val="60000"/>
                      </a:schemeClr>
                    </a:solidFill>
                  </a:tcPr>
                </a:tc>
              </a:tr>
              <a:tr h="794434">
                <a:tc>
                  <a:txBody>
                    <a:bodyPr/>
                    <a:lstStyle/>
                    <a:p>
                      <a:pPr algn="l" fontAlgn="ctr"/>
                      <a:r>
                        <a:rPr lang="ja-JP" altLang="en-US" sz="1200" b="1" u="none" strike="noStrike" dirty="0">
                          <a:effectLst/>
                        </a:rPr>
                        <a:t>委員会</a:t>
                      </a:r>
                      <a:r>
                        <a:rPr lang="ja-JP" altLang="en-US" sz="1200" b="1" u="none" strike="noStrike" dirty="0" smtClean="0">
                          <a:effectLst/>
                        </a:rPr>
                        <a:t>２回</a:t>
                      </a:r>
                      <a:endParaRPr lang="en-US" altLang="ja-JP" sz="1200" b="1" u="none" strike="noStrike" dirty="0" smtClean="0">
                        <a:effectLst/>
                      </a:endParaRPr>
                    </a:p>
                    <a:p>
                      <a:pPr algn="l" fontAlgn="ctr"/>
                      <a:endParaRPr lang="en-US" altLang="ja-JP" sz="1200" b="1" u="none" strike="noStrike" dirty="0" smtClean="0">
                        <a:effectLst/>
                      </a:endParaRPr>
                    </a:p>
                    <a:p>
                      <a:pPr algn="l" fontAlgn="ctr"/>
                      <a:r>
                        <a:rPr lang="ja-JP" altLang="en-US" sz="1200" b="1" u="none" strike="noStrike" dirty="0" smtClean="0">
                          <a:effectLst/>
                        </a:rPr>
                        <a:t>部会</a:t>
                      </a:r>
                      <a:r>
                        <a:rPr lang="ja-JP" altLang="en-US" sz="1200" b="1" u="none" strike="noStrike" dirty="0">
                          <a:effectLst/>
                        </a:rPr>
                        <a:t>各１回開催</a:t>
                      </a:r>
                      <a:endParaRPr lang="ja-JP" altLang="en-US" sz="1200" b="1" i="0" u="none" strike="noStrike" dirty="0">
                        <a:solidFill>
                          <a:srgbClr val="000000"/>
                        </a:solidFill>
                        <a:effectLst/>
                        <a:latin typeface="ＭＳ Ｐゴシック"/>
                      </a:endParaRPr>
                    </a:p>
                  </a:txBody>
                  <a:tcPr marL="9525" marR="9525" marT="9525" marB="0" anchor="ctr">
                    <a:solidFill>
                      <a:schemeClr val="accent2">
                        <a:lumMod val="40000"/>
                        <a:lumOff val="60000"/>
                      </a:schemeClr>
                    </a:solidFill>
                  </a:tcPr>
                </a:tc>
              </a:tr>
              <a:tr h="483920">
                <a:tc>
                  <a:txBody>
                    <a:bodyPr/>
                    <a:lstStyle/>
                    <a:p>
                      <a:pPr algn="l" fontAlgn="ctr"/>
                      <a:r>
                        <a:rPr lang="ja-JP" altLang="en-US" sz="1200" b="1" u="none" strike="noStrike" dirty="0">
                          <a:effectLst/>
                        </a:rPr>
                        <a:t>第二次審査</a:t>
                      </a:r>
                      <a:endParaRPr lang="ja-JP" altLang="en-US" sz="1200" b="1" i="0" u="none" strike="noStrike" dirty="0">
                        <a:solidFill>
                          <a:srgbClr val="000000"/>
                        </a:solidFill>
                        <a:effectLst/>
                        <a:latin typeface="ＭＳ Ｐゴシック"/>
                      </a:endParaRPr>
                    </a:p>
                  </a:txBody>
                  <a:tcPr marL="9525" marR="9525" marT="9525" marB="0" anchor="ctr">
                    <a:solidFill>
                      <a:schemeClr val="accent2">
                        <a:lumMod val="40000"/>
                        <a:lumOff val="60000"/>
                      </a:schemeClr>
                    </a:solidFill>
                  </a:tcPr>
                </a:tc>
              </a:tr>
              <a:tr h="794434">
                <a:tc>
                  <a:txBody>
                    <a:bodyPr/>
                    <a:lstStyle/>
                    <a:p>
                      <a:pPr algn="l" fontAlgn="ctr"/>
                      <a:r>
                        <a:rPr lang="ja-JP" altLang="en-US" sz="1200" b="1" u="none" strike="noStrike" dirty="0">
                          <a:effectLst/>
                        </a:rPr>
                        <a:t>委員会</a:t>
                      </a:r>
                      <a:r>
                        <a:rPr lang="ja-JP" altLang="en-US" sz="1200" b="1" u="none" strike="noStrike" dirty="0" smtClean="0">
                          <a:effectLst/>
                        </a:rPr>
                        <a:t>２回</a:t>
                      </a:r>
                      <a:endParaRPr lang="en-US" altLang="ja-JP" sz="1200" b="1" u="none" strike="noStrike" dirty="0" smtClean="0">
                        <a:effectLst/>
                      </a:endParaRPr>
                    </a:p>
                    <a:p>
                      <a:pPr algn="l" fontAlgn="ctr"/>
                      <a:endParaRPr lang="en-US" altLang="ja-JP" sz="1200" b="1" u="none" strike="noStrike" dirty="0" smtClean="0">
                        <a:effectLst/>
                      </a:endParaRPr>
                    </a:p>
                    <a:p>
                      <a:pPr algn="l" fontAlgn="ctr"/>
                      <a:r>
                        <a:rPr lang="ja-JP" altLang="en-US" sz="1200" b="1" u="none" strike="noStrike" dirty="0" smtClean="0">
                          <a:effectLst/>
                        </a:rPr>
                        <a:t>部会</a:t>
                      </a:r>
                      <a:r>
                        <a:rPr lang="ja-JP" altLang="en-US" sz="1200" b="1" u="none" strike="noStrike" dirty="0">
                          <a:effectLst/>
                        </a:rPr>
                        <a:t>各３回開催</a:t>
                      </a:r>
                      <a:endParaRPr lang="ja-JP" altLang="en-US" sz="1200" b="1" i="0" u="none" strike="noStrike" dirty="0">
                        <a:solidFill>
                          <a:srgbClr val="000000"/>
                        </a:solidFill>
                        <a:effectLst/>
                        <a:latin typeface="ＭＳ Ｐゴシック"/>
                      </a:endParaRPr>
                    </a:p>
                  </a:txBody>
                  <a:tcPr marL="9525" marR="9525" marT="9525" marB="0" anchor="ctr">
                    <a:solidFill>
                      <a:schemeClr val="accent2">
                        <a:lumMod val="40000"/>
                        <a:lumOff val="60000"/>
                      </a:schemeClr>
                    </a:solidFill>
                  </a:tcPr>
                </a:tc>
              </a:tr>
            </a:tbl>
          </a:graphicData>
        </a:graphic>
      </p:graphicFrame>
      <p:sp>
        <p:nvSpPr>
          <p:cNvPr id="7" name="テキスト ボックス 6"/>
          <p:cNvSpPr txBox="1"/>
          <p:nvPr/>
        </p:nvSpPr>
        <p:spPr>
          <a:xfrm>
            <a:off x="1979712" y="692696"/>
            <a:ext cx="2339102" cy="461665"/>
          </a:xfrm>
          <a:prstGeom prst="rect">
            <a:avLst/>
          </a:prstGeom>
          <a:noFill/>
        </p:spPr>
        <p:txBody>
          <a:bodyPr wrap="none" rtlCol="0">
            <a:spAutoFit/>
          </a:bodyPr>
          <a:lstStyle/>
          <a:p>
            <a:r>
              <a:rPr kumimoji="1" lang="ja-JP" altLang="en-US" sz="2400" dirty="0" smtClean="0"/>
              <a:t>審査委員会構成</a:t>
            </a:r>
            <a:endParaRPr kumimoji="1" lang="ja-JP" altLang="en-US" sz="2400" dirty="0"/>
          </a:p>
        </p:txBody>
      </p:sp>
      <p:sp>
        <p:nvSpPr>
          <p:cNvPr id="8" name="テキスト ボックス 7"/>
          <p:cNvSpPr txBox="1"/>
          <p:nvPr/>
        </p:nvSpPr>
        <p:spPr>
          <a:xfrm>
            <a:off x="6372200" y="692695"/>
            <a:ext cx="1415772" cy="461665"/>
          </a:xfrm>
          <a:prstGeom prst="rect">
            <a:avLst/>
          </a:prstGeom>
          <a:noFill/>
        </p:spPr>
        <p:txBody>
          <a:bodyPr wrap="none" rtlCol="0">
            <a:spAutoFit/>
          </a:bodyPr>
          <a:lstStyle/>
          <a:p>
            <a:r>
              <a:rPr kumimoji="1" lang="ja-JP" altLang="en-US" sz="2400" dirty="0" smtClean="0"/>
              <a:t>審査経緯</a:t>
            </a:r>
            <a:endParaRPr kumimoji="1" lang="ja-JP" altLang="en-US" sz="2400" dirty="0"/>
          </a:p>
        </p:txBody>
      </p:sp>
    </p:spTree>
    <p:extLst>
      <p:ext uri="{BB962C8B-B14F-4D97-AF65-F5344CB8AC3E}">
        <p14:creationId xmlns:p14="http://schemas.microsoft.com/office/powerpoint/2010/main" val="779598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710031484"/>
              </p:ext>
            </p:extLst>
          </p:nvPr>
        </p:nvGraphicFramePr>
        <p:xfrm>
          <a:off x="1043608" y="692696"/>
          <a:ext cx="6984775" cy="4464502"/>
        </p:xfrm>
        <a:graphic>
          <a:graphicData uri="http://schemas.openxmlformats.org/drawingml/2006/table">
            <a:tbl>
              <a:tblPr>
                <a:tableStyleId>{5C22544A-7EE6-4342-B048-85BDC9FD1C3A}</a:tableStyleId>
              </a:tblPr>
              <a:tblGrid>
                <a:gridCol w="1292401"/>
                <a:gridCol w="1539264"/>
                <a:gridCol w="667984"/>
                <a:gridCol w="1161709"/>
                <a:gridCol w="1161709"/>
                <a:gridCol w="1161708"/>
              </a:tblGrid>
              <a:tr h="421180">
                <a:tc>
                  <a:txBody>
                    <a:bodyPr/>
                    <a:lstStyle/>
                    <a:p>
                      <a:pPr algn="l" fontAlgn="ctr"/>
                      <a:r>
                        <a:rPr lang="ja-JP" altLang="en-US" sz="1200" b="1" u="none" strike="noStrike" dirty="0">
                          <a:effectLst/>
                        </a:rPr>
                        <a:t>大項目</a:t>
                      </a: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dirty="0">
                          <a:effectLst/>
                        </a:rPr>
                        <a:t>中項目</a:t>
                      </a: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配点</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新日鉄</a:t>
                      </a:r>
                      <a:r>
                        <a:rPr lang="en-US" sz="1200" b="1" u="none" strike="noStrike">
                          <a:effectLst/>
                        </a:rPr>
                        <a:t>Ｇ</a:t>
                      </a:r>
                      <a:endParaRPr 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zh-TW" altLang="en-US" sz="1200" b="1" u="none" strike="noStrike">
                          <a:effectLst/>
                          <a:latin typeface="ＭＳ Ｐゴシック" panose="020B0600070205080204" pitchFamily="50" charset="-128"/>
                          <a:ea typeface="ＭＳ Ｐゴシック" panose="020B0600070205080204" pitchFamily="50" charset="-128"/>
                        </a:rPr>
                        <a:t>三井不動産･大林･清水Ｇ</a:t>
                      </a:r>
                      <a:endParaRPr lang="zh-TW"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488" marR="9488" marT="9488" marB="0" anchor="ctr">
                    <a:solidFill>
                      <a:schemeClr val="tx2">
                        <a:lumMod val="40000"/>
                        <a:lumOff val="60000"/>
                      </a:schemeClr>
                    </a:solidFill>
                  </a:tcPr>
                </a:tc>
                <a:tc>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竹中工務店Ｇ</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488" marR="9488" marT="9488" marB="0" anchor="ctr">
                    <a:solidFill>
                      <a:schemeClr val="tx2">
                        <a:lumMod val="40000"/>
                        <a:lumOff val="60000"/>
                      </a:schemeClr>
                    </a:solidFill>
                  </a:tcPr>
                </a:tc>
              </a:tr>
              <a:tr h="224629">
                <a:tc rowSpan="3">
                  <a:txBody>
                    <a:bodyPr/>
                    <a:lstStyle/>
                    <a:p>
                      <a:pPr algn="l" fontAlgn="ctr"/>
                      <a:r>
                        <a:rPr lang="ja-JP" altLang="en-US" sz="1200" b="1" u="none" strike="noStrike" dirty="0">
                          <a:effectLst/>
                        </a:rPr>
                        <a:t>事業計画</a:t>
                      </a: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事業主体</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16</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zh-TW" altLang="en-US" sz="1200" b="1" u="none" strike="noStrike">
                          <a:effectLst/>
                          <a:latin typeface="ＭＳ Ｐゴシック" panose="020B0600070205080204" pitchFamily="50" charset="-128"/>
                          <a:ea typeface="ＭＳ Ｐゴシック" panose="020B0600070205080204" pitchFamily="50" charset="-128"/>
                        </a:rPr>
                        <a:t>収支･資金計画</a:t>
                      </a:r>
                      <a:endParaRPr lang="zh-TW"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14</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17</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資金調達計画</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17</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13</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18</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rowSpan="2">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民間収益施設</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dirty="0">
                          <a:effectLst/>
                        </a:rPr>
                        <a:t>整備計画</a:t>
                      </a: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事業計画</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6</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8</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rowSpan="9">
                  <a:txBody>
                    <a:bodyPr/>
                    <a:lstStyle/>
                    <a:p>
                      <a:pPr algn="l" fontAlgn="ctr"/>
                      <a:r>
                        <a:rPr lang="ja-JP" altLang="en-US" sz="1200" b="1" u="none" strike="noStrike" dirty="0">
                          <a:effectLst/>
                        </a:rPr>
                        <a:t>施設整備</a:t>
                      </a: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地域性</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7</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19</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景観性</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6</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8</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環境負荷低減</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dirty="0">
                          <a:effectLst/>
                        </a:rPr>
                        <a:t>18</a:t>
                      </a:r>
                      <a:endParaRPr lang="en-US" altLang="ja-JP" sz="14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18</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周辺環境保全</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6</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機能維持</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5</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利便性</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6</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バリアフリー</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室内環境</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16</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dirty="0">
                          <a:effectLst/>
                        </a:rPr>
                        <a:t>5</a:t>
                      </a:r>
                      <a:endParaRPr lang="en-US" altLang="ja-JP" sz="14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8</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9</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経済性</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17</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rowSpan="2">
                  <a:txBody>
                    <a:bodyPr/>
                    <a:lstStyle/>
                    <a:p>
                      <a:pPr algn="l" fontAlgn="ctr"/>
                      <a:r>
                        <a:rPr lang="ja-JP" altLang="en-US" sz="1200" b="1" u="none" strike="noStrike" dirty="0">
                          <a:effectLst/>
                        </a:rPr>
                        <a:t>維持管理</a:t>
                      </a: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修繕計画</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4</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8</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vMerge="1">
                  <a:txBody>
                    <a:bodyPr/>
                    <a:lstStyle/>
                    <a:p>
                      <a:pPr algn="l" fontAlgn="ct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業務計画</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a:txBody>
                    <a:bodyPr/>
                    <a:lstStyle/>
                    <a:p>
                      <a:pPr algn="l" fontAlgn="ctr"/>
                      <a:r>
                        <a:rPr lang="ja-JP" altLang="en-US" sz="1200" b="1" u="none" strike="noStrike">
                          <a:effectLst/>
                        </a:rPr>
                        <a:t>運営</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r>
                        <a:rPr lang="ja-JP" altLang="en-US" sz="1200" b="1" u="none" strike="noStrike">
                          <a:effectLst/>
                        </a:rPr>
                        <a:t>運営体制</a:t>
                      </a: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2</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r>
              <a:tr h="224629">
                <a:tc>
                  <a:txBody>
                    <a:bodyPr/>
                    <a:lstStyle/>
                    <a:p>
                      <a:pPr algn="l" fontAlgn="ctr"/>
                      <a:r>
                        <a:rPr lang="ja-JP" altLang="en-US" sz="1200" b="1" i="0" u="none" strike="noStrike" dirty="0" smtClean="0">
                          <a:solidFill>
                            <a:srgbClr val="000000"/>
                          </a:solidFill>
                          <a:effectLst/>
                          <a:latin typeface="ＭＳ Ｐゴシック"/>
                        </a:rPr>
                        <a:t>合計</a:t>
                      </a:r>
                      <a:endParaRPr lang="ja-JP" altLang="en-US" sz="12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l" fontAlgn="ctr"/>
                      <a:endParaRPr lang="ja-JP" altLang="en-US" sz="12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300</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139</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a:effectLst/>
                        </a:rPr>
                        <a:t>147</a:t>
                      </a:r>
                      <a:endParaRPr lang="en-US" altLang="ja-JP" sz="1400" b="1" i="0" u="none" strike="noStrike">
                        <a:solidFill>
                          <a:srgbClr val="000000"/>
                        </a:solidFill>
                        <a:effectLst/>
                        <a:latin typeface="ＭＳ Ｐゴシック"/>
                      </a:endParaRPr>
                    </a:p>
                  </a:txBody>
                  <a:tcPr marL="9488" marR="9488" marT="9488" marB="0" anchor="ctr">
                    <a:solidFill>
                      <a:schemeClr val="tx2">
                        <a:lumMod val="40000"/>
                        <a:lumOff val="60000"/>
                      </a:schemeClr>
                    </a:solidFill>
                  </a:tcPr>
                </a:tc>
                <a:tc>
                  <a:txBody>
                    <a:bodyPr/>
                    <a:lstStyle/>
                    <a:p>
                      <a:pPr algn="r" fontAlgn="ctr"/>
                      <a:r>
                        <a:rPr lang="en-US" altLang="ja-JP" sz="1400" b="1" u="none" strike="noStrike" dirty="0">
                          <a:effectLst/>
                        </a:rPr>
                        <a:t>185</a:t>
                      </a:r>
                      <a:endParaRPr lang="en-US" altLang="ja-JP" sz="1400" b="1" i="0" u="none" strike="noStrike" dirty="0">
                        <a:solidFill>
                          <a:srgbClr val="000000"/>
                        </a:solidFill>
                        <a:effectLst/>
                        <a:latin typeface="ＭＳ Ｐゴシック"/>
                      </a:endParaRPr>
                    </a:p>
                  </a:txBody>
                  <a:tcPr marL="9488" marR="9488" marT="9488" marB="0" anchor="ctr">
                    <a:solidFill>
                      <a:schemeClr val="tx2">
                        <a:lumMod val="40000"/>
                        <a:lumOff val="60000"/>
                      </a:schemeClr>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943063386"/>
              </p:ext>
            </p:extLst>
          </p:nvPr>
        </p:nvGraphicFramePr>
        <p:xfrm>
          <a:off x="1043608" y="5373216"/>
          <a:ext cx="6984777" cy="901437"/>
        </p:xfrm>
        <a:graphic>
          <a:graphicData uri="http://schemas.openxmlformats.org/drawingml/2006/table">
            <a:tbl>
              <a:tblPr>
                <a:tableStyleId>{5C22544A-7EE6-4342-B048-85BDC9FD1C3A}</a:tableStyleId>
              </a:tblPr>
              <a:tblGrid>
                <a:gridCol w="1746195"/>
                <a:gridCol w="2088870"/>
                <a:gridCol w="1049904"/>
                <a:gridCol w="1049904"/>
                <a:gridCol w="1049904"/>
              </a:tblGrid>
              <a:tr h="216024">
                <a:tc>
                  <a:txBody>
                    <a:bodyPr/>
                    <a:lstStyle/>
                    <a:p>
                      <a:pPr algn="ctr" fontAlgn="ctr"/>
                      <a:r>
                        <a:rPr lang="ja-JP" altLang="en-US" sz="1200" b="1" u="none" strike="noStrike" dirty="0">
                          <a:effectLst/>
                        </a:rPr>
                        <a:t>入札参加者</a:t>
                      </a:r>
                      <a:endParaRPr lang="ja-JP" altLang="en-US" sz="12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ctr" fontAlgn="ctr"/>
                      <a:r>
                        <a:rPr lang="zh-CN" altLang="en-US" sz="1200" b="1" u="none" strike="noStrike" dirty="0" smtClean="0">
                          <a:effectLst/>
                          <a:latin typeface="ＭＳ Ｐゴシック" panose="020B0600070205080204" pitchFamily="50" charset="-128"/>
                          <a:ea typeface="ＭＳ Ｐゴシック" panose="020B0600070205080204" pitchFamily="50" charset="-128"/>
                        </a:rPr>
                        <a:t>得点</a:t>
                      </a:r>
                      <a:r>
                        <a:rPr lang="ja-JP" altLang="en-US" sz="1200" b="1" u="none" strike="noStrike" dirty="0" smtClean="0">
                          <a:effectLst/>
                          <a:latin typeface="ＭＳ Ｐゴシック" panose="020B0600070205080204" pitchFamily="50" charset="-128"/>
                          <a:ea typeface="ＭＳ Ｐゴシック" panose="020B0600070205080204" pitchFamily="50" charset="-128"/>
                        </a:rPr>
                        <a:t>（</a:t>
                      </a:r>
                      <a:r>
                        <a:rPr lang="zh-CN" altLang="en-US" sz="1200" b="1" u="none" strike="noStrike" dirty="0" smtClean="0">
                          <a:effectLst/>
                          <a:latin typeface="ＭＳ Ｐゴシック" panose="020B0600070205080204" pitchFamily="50" charset="-128"/>
                          <a:ea typeface="ＭＳ Ｐゴシック" panose="020B0600070205080204" pitchFamily="50" charset="-128"/>
                        </a:rPr>
                        <a:t>基礎点</a:t>
                      </a:r>
                      <a:r>
                        <a:rPr lang="en-US" altLang="zh-CN" sz="1200" b="1" u="none" strike="noStrike" dirty="0">
                          <a:effectLst/>
                          <a:latin typeface="ＭＳ Ｐゴシック" panose="020B0600070205080204" pitchFamily="50" charset="-128"/>
                          <a:ea typeface="ＭＳ Ｐゴシック" panose="020B0600070205080204" pitchFamily="50" charset="-128"/>
                        </a:rPr>
                        <a:t>700</a:t>
                      </a:r>
                      <a:r>
                        <a:rPr lang="zh-CN" altLang="en-US" sz="1200" b="1" u="none" strike="noStrike" dirty="0">
                          <a:effectLst/>
                          <a:latin typeface="ＭＳ Ｐゴシック" panose="020B0600070205080204" pitchFamily="50" charset="-128"/>
                          <a:ea typeface="ＭＳ Ｐゴシック" panose="020B0600070205080204" pitchFamily="50" charset="-128"/>
                        </a:rPr>
                        <a:t>＋</a:t>
                      </a:r>
                      <a:r>
                        <a:rPr lang="zh-CN" altLang="en-US" sz="1200" b="1" u="none" strike="noStrike" dirty="0" smtClean="0">
                          <a:effectLst/>
                          <a:latin typeface="ＭＳ Ｐゴシック" panose="020B0600070205080204" pitchFamily="50" charset="-128"/>
                          <a:ea typeface="ＭＳ Ｐゴシック" panose="020B0600070205080204" pitchFamily="50" charset="-128"/>
                        </a:rPr>
                        <a:t>加算</a:t>
                      </a:r>
                      <a:r>
                        <a:rPr lang="ja-JP" altLang="en-US" sz="1200" b="1" u="none" strike="noStrike" dirty="0" smtClean="0">
                          <a:effectLst/>
                          <a:latin typeface="ＭＳ Ｐゴシック" panose="020B0600070205080204" pitchFamily="50" charset="-128"/>
                          <a:ea typeface="ＭＳ Ｐゴシック" panose="020B0600070205080204" pitchFamily="50" charset="-128"/>
                        </a:rPr>
                        <a:t>点）</a:t>
                      </a:r>
                      <a:endParaRPr lang="zh-CN"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6">
                        <a:lumMod val="60000"/>
                        <a:lumOff val="40000"/>
                      </a:schemeClr>
                    </a:solidFill>
                  </a:tcPr>
                </a:tc>
                <a:tc>
                  <a:txBody>
                    <a:bodyPr/>
                    <a:lstStyle/>
                    <a:p>
                      <a:pPr algn="ctr" fontAlgn="ctr"/>
                      <a:r>
                        <a:rPr lang="zh-TW" altLang="en-US" sz="1200" b="1" u="none" strike="noStrike" dirty="0">
                          <a:effectLst/>
                          <a:latin typeface="ＭＳ Ｐゴシック" panose="020B0600070205080204" pitchFamily="50" charset="-128"/>
                          <a:ea typeface="ＭＳ Ｐゴシック" panose="020B0600070205080204" pitchFamily="50" charset="-128"/>
                        </a:rPr>
                        <a:t>入札</a:t>
                      </a:r>
                      <a:r>
                        <a:rPr lang="zh-TW" altLang="en-US" sz="1200" b="1" u="none" strike="noStrike" dirty="0" smtClean="0">
                          <a:effectLst/>
                          <a:latin typeface="ＭＳ Ｐゴシック" panose="020B0600070205080204" pitchFamily="50" charset="-128"/>
                          <a:ea typeface="ＭＳ Ｐゴシック" panose="020B0600070205080204" pitchFamily="50" charset="-128"/>
                        </a:rPr>
                        <a:t>価格</a:t>
                      </a:r>
                      <a:r>
                        <a:rPr lang="en-US" altLang="zh-TW" sz="1200" b="1" u="none" strike="noStrike" dirty="0" smtClean="0">
                          <a:effectLst/>
                          <a:latin typeface="ＭＳ Ｐゴシック" panose="020B0600070205080204" pitchFamily="50" charset="-128"/>
                          <a:ea typeface="ＭＳ Ｐゴシック" panose="020B0600070205080204" pitchFamily="50" charset="-128"/>
                        </a:rPr>
                        <a:t>(</a:t>
                      </a:r>
                      <a:r>
                        <a:rPr lang="zh-TW" altLang="en-US" sz="1200" b="1" u="none" strike="noStrike" dirty="0">
                          <a:effectLst/>
                          <a:latin typeface="ＭＳ Ｐゴシック" panose="020B0600070205080204" pitchFamily="50" charset="-128"/>
                          <a:ea typeface="ＭＳ Ｐゴシック" panose="020B0600070205080204" pitchFamily="50" charset="-128"/>
                        </a:rPr>
                        <a:t>億円</a:t>
                      </a:r>
                      <a:r>
                        <a:rPr lang="en-US" altLang="zh-TW" sz="1200" b="1" u="none" strike="noStrike" dirty="0">
                          <a:effectLst/>
                          <a:latin typeface="ＭＳ Ｐゴシック" panose="020B0600070205080204" pitchFamily="50" charset="-128"/>
                          <a:ea typeface="ＭＳ Ｐゴシック" panose="020B0600070205080204" pitchFamily="50" charset="-128"/>
                        </a:rPr>
                        <a:t>)</a:t>
                      </a:r>
                      <a:endParaRPr lang="en-US" altLang="zh-TW"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6">
                        <a:lumMod val="60000"/>
                        <a:lumOff val="40000"/>
                      </a:schemeClr>
                    </a:solidFill>
                  </a:tcPr>
                </a:tc>
                <a:tc>
                  <a:txBody>
                    <a:bodyPr/>
                    <a:lstStyle/>
                    <a:p>
                      <a:pPr algn="ctr" fontAlgn="ctr"/>
                      <a:r>
                        <a:rPr lang="ja-JP" altLang="en-US" sz="1200" b="1" u="none" strike="noStrike" dirty="0">
                          <a:effectLst/>
                        </a:rPr>
                        <a:t>評価値</a:t>
                      </a:r>
                      <a:endParaRPr lang="ja-JP" altLang="en-US" sz="12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ctr" fontAlgn="ctr"/>
                      <a:r>
                        <a:rPr lang="ja-JP" altLang="en-US" sz="1200" b="1" u="none" strike="noStrike">
                          <a:effectLst/>
                        </a:rPr>
                        <a:t>順位</a:t>
                      </a:r>
                      <a:endParaRPr lang="ja-JP" altLang="en-US" sz="1200" b="1" i="0" u="none" strike="noStrike">
                        <a:solidFill>
                          <a:srgbClr val="000000"/>
                        </a:solidFill>
                        <a:effectLst/>
                        <a:latin typeface="ＭＳ Ｐゴシック"/>
                      </a:endParaRPr>
                    </a:p>
                  </a:txBody>
                  <a:tcPr marL="9525" marR="9525" marT="9525" marB="0" anchor="ctr">
                    <a:solidFill>
                      <a:schemeClr val="accent6">
                        <a:lumMod val="60000"/>
                        <a:lumOff val="40000"/>
                      </a:schemeClr>
                    </a:solidFill>
                  </a:tcPr>
                </a:tc>
              </a:tr>
              <a:tr h="144016">
                <a:tc>
                  <a:txBody>
                    <a:bodyPr/>
                    <a:lstStyle/>
                    <a:p>
                      <a:pPr algn="l" fontAlgn="ctr"/>
                      <a:r>
                        <a:rPr lang="ja-JP" altLang="en-US" sz="1200" b="1" u="none" strike="noStrike" dirty="0">
                          <a:effectLst/>
                        </a:rPr>
                        <a:t>新日鉄</a:t>
                      </a:r>
                      <a:r>
                        <a:rPr lang="en-US" sz="1200" b="1" u="none" strike="noStrike" dirty="0">
                          <a:effectLst/>
                        </a:rPr>
                        <a:t>Ｇ</a:t>
                      </a:r>
                      <a:endParaRPr lang="en-US" sz="12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dirty="0">
                          <a:effectLst/>
                        </a:rPr>
                        <a:t>833</a:t>
                      </a:r>
                      <a:endParaRPr lang="en-US" altLang="ja-JP" sz="14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i="0" u="none" strike="noStrike" dirty="0" smtClean="0">
                          <a:solidFill>
                            <a:srgbClr val="000000"/>
                          </a:solidFill>
                          <a:effectLst/>
                          <a:latin typeface="ＭＳ Ｐゴシック"/>
                        </a:rPr>
                        <a:t>883</a:t>
                      </a:r>
                    </a:p>
                  </a:txBody>
                  <a:tcPr marL="9525" marR="9525" marT="9525" marB="0" anchor="ctr">
                    <a:solidFill>
                      <a:schemeClr val="accent6">
                        <a:lumMod val="60000"/>
                        <a:lumOff val="40000"/>
                      </a:schemeClr>
                    </a:solidFill>
                  </a:tcPr>
                </a:tc>
                <a:tc>
                  <a:txBody>
                    <a:bodyPr/>
                    <a:lstStyle/>
                    <a:p>
                      <a:pPr algn="r" fontAlgn="ctr"/>
                      <a:r>
                        <a:rPr lang="en-US" altLang="ja-JP" sz="1400" b="1" u="none" strike="noStrike">
                          <a:effectLst/>
                        </a:rPr>
                        <a:t>0.944</a:t>
                      </a:r>
                      <a:endParaRPr lang="en-US" altLang="ja-JP" sz="1400" b="1" i="0" u="none" strike="noStrike">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dirty="0">
                          <a:effectLst/>
                        </a:rPr>
                        <a:t>1</a:t>
                      </a:r>
                      <a:endParaRPr lang="en-US" altLang="ja-JP" sz="14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r>
              <a:tr h="239643">
                <a:tc>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三井不動産･大林･清水Ｇ</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dirty="0">
                          <a:effectLst/>
                        </a:rPr>
                        <a:t>847</a:t>
                      </a:r>
                      <a:endParaRPr lang="en-US" altLang="ja-JP" sz="14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i="0" u="none" strike="noStrike" dirty="0" smtClean="0">
                          <a:solidFill>
                            <a:srgbClr val="000000"/>
                          </a:solidFill>
                          <a:effectLst/>
                          <a:latin typeface="ＭＳ Ｐゴシック"/>
                        </a:rPr>
                        <a:t>1102</a:t>
                      </a:r>
                      <a:endParaRPr lang="ja-JP" altLang="en-US" sz="14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a:effectLst/>
                        </a:rPr>
                        <a:t>0.768</a:t>
                      </a:r>
                      <a:endParaRPr lang="en-US" altLang="ja-JP" sz="1400" b="1" i="0" u="none" strike="noStrike">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a:effectLst/>
                        </a:rPr>
                        <a:t>3</a:t>
                      </a:r>
                      <a:endParaRPr lang="en-US" altLang="ja-JP" sz="1400" b="1" i="0" u="none" strike="noStrike">
                        <a:solidFill>
                          <a:srgbClr val="000000"/>
                        </a:solidFill>
                        <a:effectLst/>
                        <a:latin typeface="ＭＳ Ｐゴシック"/>
                      </a:endParaRPr>
                    </a:p>
                  </a:txBody>
                  <a:tcPr marL="9525" marR="9525" marT="9525" marB="0" anchor="ctr">
                    <a:solidFill>
                      <a:schemeClr val="accent6">
                        <a:lumMod val="60000"/>
                        <a:lumOff val="40000"/>
                      </a:schemeClr>
                    </a:solidFill>
                  </a:tcPr>
                </a:tc>
              </a:tr>
              <a:tr h="0">
                <a:tc>
                  <a:txBody>
                    <a:bodyPr/>
                    <a:lstStyle/>
                    <a:p>
                      <a:pPr algn="l" fontAlgn="ctr"/>
                      <a:r>
                        <a:rPr lang="zh-TW" altLang="en-US" sz="1200" b="1" u="none" strike="noStrike" dirty="0">
                          <a:effectLst/>
                          <a:latin typeface="ＭＳ Ｐゴシック" panose="020B0600070205080204" pitchFamily="50" charset="-128"/>
                          <a:ea typeface="ＭＳ Ｐゴシック" panose="020B0600070205080204" pitchFamily="50" charset="-128"/>
                        </a:rPr>
                        <a:t>竹中工務店Ｇ</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a:effectLst/>
                        </a:rPr>
                        <a:t>885</a:t>
                      </a:r>
                      <a:endParaRPr lang="en-US" altLang="ja-JP" sz="1400" b="1" i="0" u="none" strike="noStrike">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i="0" u="none" strike="noStrike" dirty="0" smtClean="0">
                          <a:solidFill>
                            <a:srgbClr val="000000"/>
                          </a:solidFill>
                          <a:effectLst/>
                          <a:latin typeface="ＭＳ Ｐゴシック"/>
                        </a:rPr>
                        <a:t>967</a:t>
                      </a:r>
                      <a:endParaRPr lang="ja-JP" altLang="en-US" sz="14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dirty="0">
                          <a:effectLst/>
                        </a:rPr>
                        <a:t>0.915</a:t>
                      </a:r>
                      <a:endParaRPr lang="en-US" altLang="ja-JP" sz="14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c>
                  <a:txBody>
                    <a:bodyPr/>
                    <a:lstStyle/>
                    <a:p>
                      <a:pPr algn="r" fontAlgn="ctr"/>
                      <a:r>
                        <a:rPr lang="en-US" altLang="ja-JP" sz="1400" b="1" u="none" strike="noStrike" dirty="0">
                          <a:effectLst/>
                        </a:rPr>
                        <a:t>2</a:t>
                      </a:r>
                      <a:endParaRPr lang="en-US" altLang="ja-JP" sz="1400" b="1" i="0" u="none" strike="noStrike" dirty="0">
                        <a:solidFill>
                          <a:srgbClr val="000000"/>
                        </a:solidFill>
                        <a:effectLst/>
                        <a:latin typeface="ＭＳ Ｐゴシック"/>
                      </a:endParaRPr>
                    </a:p>
                  </a:txBody>
                  <a:tcPr marL="9525" marR="9525" marT="9525" marB="0" anchor="ctr">
                    <a:solidFill>
                      <a:schemeClr val="accent6">
                        <a:lumMod val="60000"/>
                        <a:lumOff val="40000"/>
                      </a:schemeClr>
                    </a:solidFill>
                  </a:tcPr>
                </a:tc>
              </a:tr>
            </a:tbl>
          </a:graphicData>
        </a:graphic>
      </p:graphicFrame>
      <p:sp>
        <p:nvSpPr>
          <p:cNvPr id="10" name="テキスト ボックス 9"/>
          <p:cNvSpPr txBox="1"/>
          <p:nvPr/>
        </p:nvSpPr>
        <p:spPr>
          <a:xfrm>
            <a:off x="3851920" y="238529"/>
            <a:ext cx="1415772" cy="461665"/>
          </a:xfrm>
          <a:prstGeom prst="rect">
            <a:avLst/>
          </a:prstGeom>
          <a:noFill/>
        </p:spPr>
        <p:txBody>
          <a:bodyPr wrap="none" rtlCol="0">
            <a:spAutoFit/>
          </a:bodyPr>
          <a:lstStyle/>
          <a:p>
            <a:r>
              <a:rPr kumimoji="1" lang="ja-JP" altLang="en-US" sz="2400" dirty="0" smtClean="0"/>
              <a:t>入札結果</a:t>
            </a:r>
            <a:endParaRPr kumimoji="1" lang="en-US" altLang="ja-JP" sz="2400" dirty="0" smtClean="0"/>
          </a:p>
        </p:txBody>
      </p:sp>
    </p:spTree>
    <p:extLst>
      <p:ext uri="{BB962C8B-B14F-4D97-AF65-F5344CB8AC3E}">
        <p14:creationId xmlns:p14="http://schemas.microsoft.com/office/powerpoint/2010/main" val="446260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5"/>
            <a:ext cx="8784976"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856476" y="6351612"/>
            <a:ext cx="216024" cy="24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872603" y="6490908"/>
            <a:ext cx="954107" cy="276999"/>
          </a:xfrm>
          <a:prstGeom prst="rect">
            <a:avLst/>
          </a:prstGeom>
          <a:noFill/>
        </p:spPr>
        <p:txBody>
          <a:bodyPr wrap="none" rtlCol="0">
            <a:spAutoFit/>
          </a:bodyPr>
          <a:lstStyle/>
          <a:p>
            <a:r>
              <a:rPr kumimoji="1" lang="ja-JP" altLang="en-US" sz="1200" dirty="0" smtClean="0"/>
              <a:t>総務省資料</a:t>
            </a:r>
            <a:endParaRPr kumimoji="1" lang="en-US" altLang="ja-JP" sz="1200" dirty="0" smtClean="0"/>
          </a:p>
        </p:txBody>
      </p:sp>
    </p:spTree>
    <p:extLst>
      <p:ext uri="{BB962C8B-B14F-4D97-AF65-F5344CB8AC3E}">
        <p14:creationId xmlns:p14="http://schemas.microsoft.com/office/powerpoint/2010/main" val="3806939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3354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7872603" y="6490908"/>
            <a:ext cx="954107" cy="276999"/>
          </a:xfrm>
          <a:prstGeom prst="rect">
            <a:avLst/>
          </a:prstGeom>
          <a:noFill/>
        </p:spPr>
        <p:txBody>
          <a:bodyPr wrap="none" rtlCol="0">
            <a:spAutoFit/>
          </a:bodyPr>
          <a:lstStyle/>
          <a:p>
            <a:r>
              <a:rPr kumimoji="1" lang="ja-JP" altLang="en-US" sz="1200" dirty="0" smtClean="0"/>
              <a:t>総務省資料</a:t>
            </a:r>
            <a:endParaRPr kumimoji="1" lang="en-US" altLang="ja-JP" sz="1200" dirty="0" smtClean="0"/>
          </a:p>
        </p:txBody>
      </p:sp>
    </p:spTree>
    <p:extLst>
      <p:ext uri="{BB962C8B-B14F-4D97-AF65-F5344CB8AC3E}">
        <p14:creationId xmlns:p14="http://schemas.microsoft.com/office/powerpoint/2010/main" val="380693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548680"/>
            <a:ext cx="6408712" cy="648072"/>
          </a:xfrm>
          <a:noFill/>
        </p:spPr>
        <p:txBody>
          <a:bodyPr>
            <a:normAutofit/>
          </a:bodyPr>
          <a:lstStyle/>
          <a:p>
            <a:r>
              <a:rPr kumimoji="1" lang="ja-JP" altLang="en-US" sz="3600" dirty="0" smtClean="0"/>
              <a:t>ＰＦＩの事業方式</a:t>
            </a:r>
            <a:endParaRPr kumimoji="1" lang="ja-JP" altLang="en-US" sz="3600" dirty="0"/>
          </a:p>
        </p:txBody>
      </p:sp>
      <p:sp>
        <p:nvSpPr>
          <p:cNvPr id="4" name="角丸四角形 3"/>
          <p:cNvSpPr/>
          <p:nvPr/>
        </p:nvSpPr>
        <p:spPr>
          <a:xfrm>
            <a:off x="539552" y="1786172"/>
            <a:ext cx="18002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ＢＯＴ</a:t>
            </a:r>
            <a:endParaRPr kumimoji="1" lang="ja-JP" altLang="en-US" sz="3600" dirty="0"/>
          </a:p>
        </p:txBody>
      </p:sp>
      <p:sp>
        <p:nvSpPr>
          <p:cNvPr id="5" name="角丸四角形 4"/>
          <p:cNvSpPr/>
          <p:nvPr/>
        </p:nvSpPr>
        <p:spPr>
          <a:xfrm>
            <a:off x="539756" y="2924944"/>
            <a:ext cx="1800199"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ＢＴＯ</a:t>
            </a:r>
            <a:endParaRPr kumimoji="1" lang="ja-JP" altLang="en-US" sz="3600" dirty="0"/>
          </a:p>
        </p:txBody>
      </p:sp>
      <p:sp>
        <p:nvSpPr>
          <p:cNvPr id="6" name="角丸四角形 5"/>
          <p:cNvSpPr/>
          <p:nvPr/>
        </p:nvSpPr>
        <p:spPr>
          <a:xfrm>
            <a:off x="539755" y="4077072"/>
            <a:ext cx="18002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ＢＯＯ</a:t>
            </a:r>
            <a:endParaRPr kumimoji="1" lang="ja-JP" altLang="en-US" sz="3600" dirty="0"/>
          </a:p>
        </p:txBody>
      </p:sp>
      <p:sp>
        <p:nvSpPr>
          <p:cNvPr id="7" name="角丸四角形 6"/>
          <p:cNvSpPr/>
          <p:nvPr/>
        </p:nvSpPr>
        <p:spPr>
          <a:xfrm>
            <a:off x="539756" y="5157192"/>
            <a:ext cx="1800199"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ＲＯ</a:t>
            </a:r>
            <a:endParaRPr kumimoji="1" lang="ja-JP" altLang="en-US" sz="3600" dirty="0"/>
          </a:p>
        </p:txBody>
      </p:sp>
      <p:sp>
        <p:nvSpPr>
          <p:cNvPr id="9" name="テキスト ボックス 8"/>
          <p:cNvSpPr txBox="1"/>
          <p:nvPr/>
        </p:nvSpPr>
        <p:spPr>
          <a:xfrm>
            <a:off x="2843807" y="1782255"/>
            <a:ext cx="4608513" cy="646331"/>
          </a:xfrm>
          <a:prstGeom prst="rect">
            <a:avLst/>
          </a:prstGeom>
          <a:noFill/>
        </p:spPr>
        <p:txBody>
          <a:bodyPr wrap="square" rtlCol="0">
            <a:spAutoFit/>
          </a:bodyPr>
          <a:lstStyle/>
          <a:p>
            <a:r>
              <a:rPr kumimoji="1" lang="en-US" altLang="ja-JP" sz="3600" dirty="0" smtClean="0">
                <a:latin typeface="+mn-ea"/>
              </a:rPr>
              <a:t>Build</a:t>
            </a:r>
            <a:r>
              <a:rPr kumimoji="1" lang="en-US" altLang="ja-JP" sz="3600" dirty="0" smtClean="0"/>
              <a:t>  Operate  Transfer </a:t>
            </a:r>
            <a:endParaRPr kumimoji="1" lang="ja-JP" altLang="en-US" sz="3600" dirty="0"/>
          </a:p>
        </p:txBody>
      </p:sp>
      <p:sp>
        <p:nvSpPr>
          <p:cNvPr id="10" name="テキスト ボックス 9"/>
          <p:cNvSpPr txBox="1"/>
          <p:nvPr/>
        </p:nvSpPr>
        <p:spPr>
          <a:xfrm>
            <a:off x="2843807" y="2924944"/>
            <a:ext cx="4824537" cy="646331"/>
          </a:xfrm>
          <a:prstGeom prst="rect">
            <a:avLst/>
          </a:prstGeom>
          <a:noFill/>
        </p:spPr>
        <p:txBody>
          <a:bodyPr wrap="square" rtlCol="0">
            <a:spAutoFit/>
          </a:bodyPr>
          <a:lstStyle/>
          <a:p>
            <a:r>
              <a:rPr kumimoji="1" lang="en-US" altLang="ja-JP" sz="3600" dirty="0" smtClean="0">
                <a:latin typeface="+mj-ea"/>
                <a:ea typeface="+mj-ea"/>
              </a:rPr>
              <a:t>Build</a:t>
            </a:r>
            <a:r>
              <a:rPr kumimoji="1" lang="en-US" altLang="ja-JP" sz="3600" dirty="0" smtClean="0"/>
              <a:t>  Transfer  Operate</a:t>
            </a:r>
            <a:endParaRPr kumimoji="1" lang="ja-JP" altLang="en-US" sz="3600" dirty="0"/>
          </a:p>
        </p:txBody>
      </p:sp>
      <p:sp>
        <p:nvSpPr>
          <p:cNvPr id="11" name="テキスト ボックス 10"/>
          <p:cNvSpPr txBox="1"/>
          <p:nvPr/>
        </p:nvSpPr>
        <p:spPr>
          <a:xfrm>
            <a:off x="2951819" y="4078813"/>
            <a:ext cx="4608512" cy="646331"/>
          </a:xfrm>
          <a:prstGeom prst="rect">
            <a:avLst/>
          </a:prstGeom>
          <a:noFill/>
        </p:spPr>
        <p:txBody>
          <a:bodyPr wrap="square" rtlCol="0">
            <a:spAutoFit/>
          </a:bodyPr>
          <a:lstStyle/>
          <a:p>
            <a:r>
              <a:rPr lang="en-US" altLang="ja-JP" sz="3600" dirty="0" smtClean="0">
                <a:latin typeface="+mj-ea"/>
                <a:ea typeface="+mj-ea"/>
              </a:rPr>
              <a:t>Build</a:t>
            </a:r>
            <a:r>
              <a:rPr lang="ja-JP" altLang="en-US" sz="3600" dirty="0" smtClean="0">
                <a:latin typeface="+mj-ea"/>
                <a:ea typeface="+mj-ea"/>
              </a:rPr>
              <a:t>  </a:t>
            </a:r>
            <a:r>
              <a:rPr lang="en-US" altLang="ja-JP" sz="3600" dirty="0" smtClean="0">
                <a:latin typeface="+mj-ea"/>
                <a:ea typeface="+mj-ea"/>
              </a:rPr>
              <a:t>Own  Operate</a:t>
            </a:r>
          </a:p>
        </p:txBody>
      </p:sp>
      <p:sp>
        <p:nvSpPr>
          <p:cNvPr id="12" name="テキスト ボックス 11"/>
          <p:cNvSpPr txBox="1"/>
          <p:nvPr/>
        </p:nvSpPr>
        <p:spPr>
          <a:xfrm>
            <a:off x="2951819" y="5158933"/>
            <a:ext cx="4428491" cy="646331"/>
          </a:xfrm>
          <a:prstGeom prst="rect">
            <a:avLst/>
          </a:prstGeom>
          <a:noFill/>
        </p:spPr>
        <p:txBody>
          <a:bodyPr wrap="square" rtlCol="0">
            <a:spAutoFit/>
          </a:bodyPr>
          <a:lstStyle/>
          <a:p>
            <a:r>
              <a:rPr kumimoji="1" lang="en-US" altLang="ja-JP" sz="3600" dirty="0" smtClean="0"/>
              <a:t>Renovate  Operate</a:t>
            </a:r>
          </a:p>
        </p:txBody>
      </p:sp>
    </p:spTree>
    <p:extLst>
      <p:ext uri="{BB962C8B-B14F-4D97-AF65-F5344CB8AC3E}">
        <p14:creationId xmlns:p14="http://schemas.microsoft.com/office/powerpoint/2010/main" val="395394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en-US" altLang="ja-JP" dirty="0" smtClean="0"/>
              <a:t>PFI</a:t>
            </a:r>
            <a:r>
              <a:rPr kumimoji="1" lang="ja-JP" altLang="en-US" dirty="0" smtClean="0"/>
              <a:t>　</a:t>
            </a:r>
            <a:r>
              <a:rPr kumimoji="1" lang="en-US" altLang="ja-JP" dirty="0" smtClean="0"/>
              <a:t>PPP</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441328" y="980728"/>
            <a:ext cx="8307136" cy="5828496"/>
          </a:xfrm>
          <a:prstGeom prst="rect">
            <a:avLst/>
          </a:prstGeom>
        </p:spPr>
      </p:pic>
    </p:spTree>
    <p:extLst>
      <p:ext uri="{BB962C8B-B14F-4D97-AF65-F5344CB8AC3E}">
        <p14:creationId xmlns:p14="http://schemas.microsoft.com/office/powerpoint/2010/main" val="183631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332656"/>
            <a:ext cx="7416824" cy="720080"/>
          </a:xfrm>
          <a:noFill/>
        </p:spPr>
        <p:txBody>
          <a:bodyPr>
            <a:normAutofit/>
          </a:bodyPr>
          <a:lstStyle/>
          <a:p>
            <a:r>
              <a:rPr kumimoji="1" lang="ja-JP" altLang="en-US" sz="3600" dirty="0" smtClean="0"/>
              <a:t>従来型公共事業とＰＦＩ事業の違い</a:t>
            </a:r>
            <a:endParaRPr kumimoji="1" lang="ja-JP" altLang="en-US"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655852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四角形吹き出し 3"/>
          <p:cNvSpPr/>
          <p:nvPr/>
        </p:nvSpPr>
        <p:spPr>
          <a:xfrm>
            <a:off x="7464288" y="1700808"/>
            <a:ext cx="1212168" cy="936104"/>
          </a:xfrm>
          <a:prstGeom prst="wedgeRectCallout">
            <a:avLst>
              <a:gd name="adj1" fmla="val -184344"/>
              <a:gd name="adj2" fmla="val 4455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一括発注</a:t>
            </a:r>
            <a:endParaRPr kumimoji="1" lang="en-US" altLang="ja-JP" sz="1600" b="1" dirty="0" smtClean="0">
              <a:solidFill>
                <a:schemeClr val="tx1"/>
              </a:solidFill>
            </a:endParaRPr>
          </a:p>
          <a:p>
            <a:pPr algn="ctr"/>
            <a:r>
              <a:rPr lang="ja-JP" altLang="en-US" sz="1600" b="1" dirty="0">
                <a:solidFill>
                  <a:schemeClr val="tx1"/>
                </a:solidFill>
              </a:rPr>
              <a:t>性能</a:t>
            </a:r>
            <a:r>
              <a:rPr lang="ja-JP" altLang="en-US" sz="1600" b="1" dirty="0" smtClean="0">
                <a:solidFill>
                  <a:schemeClr val="tx1"/>
                </a:solidFill>
              </a:rPr>
              <a:t>発注</a:t>
            </a:r>
            <a:endParaRPr lang="en-US" altLang="ja-JP" sz="1600" b="1" dirty="0" smtClean="0">
              <a:solidFill>
                <a:schemeClr val="tx1"/>
              </a:solidFill>
            </a:endParaRPr>
          </a:p>
          <a:p>
            <a:pPr algn="ctr"/>
            <a:r>
              <a:rPr kumimoji="1" lang="ja-JP" altLang="en-US" sz="1600" b="1" dirty="0">
                <a:solidFill>
                  <a:schemeClr val="tx1"/>
                </a:solidFill>
              </a:rPr>
              <a:t>長期契約</a:t>
            </a:r>
          </a:p>
        </p:txBody>
      </p:sp>
      <p:sp>
        <p:nvSpPr>
          <p:cNvPr id="3" name="テキスト ボックス 2"/>
          <p:cNvSpPr txBox="1"/>
          <p:nvPr/>
        </p:nvSpPr>
        <p:spPr>
          <a:xfrm>
            <a:off x="7308048"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3855207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620688"/>
            <a:ext cx="6120680" cy="648072"/>
          </a:xfrm>
          <a:noFill/>
        </p:spPr>
        <p:txBody>
          <a:bodyPr>
            <a:normAutofit/>
          </a:bodyPr>
          <a:lstStyle/>
          <a:p>
            <a:r>
              <a:rPr kumimoji="1" lang="ja-JP" altLang="en-US" sz="3600" dirty="0" smtClean="0"/>
              <a:t>ＶＦＭの説明</a:t>
            </a:r>
            <a:endParaRPr kumimoji="1" lang="ja-JP" alt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7848872" cy="471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四角形吹き出し 3"/>
          <p:cNvSpPr/>
          <p:nvPr/>
        </p:nvSpPr>
        <p:spPr>
          <a:xfrm>
            <a:off x="7020272" y="2780928"/>
            <a:ext cx="1368152" cy="792088"/>
          </a:xfrm>
          <a:prstGeom prst="wedgeRectCallout">
            <a:avLst>
              <a:gd name="adj1" fmla="val -89032"/>
              <a:gd name="adj2" fmla="val -700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リスクを最もよく管理出来るものに分配</a:t>
            </a:r>
            <a:endParaRPr kumimoji="1" lang="ja-JP" altLang="en-US" sz="1600" dirty="0">
              <a:solidFill>
                <a:schemeClr val="tx1"/>
              </a:solidFill>
            </a:endParaRPr>
          </a:p>
        </p:txBody>
      </p:sp>
      <p:sp>
        <p:nvSpPr>
          <p:cNvPr id="5" name="テキスト ボックス 4"/>
          <p:cNvSpPr txBox="1"/>
          <p:nvPr/>
        </p:nvSpPr>
        <p:spPr>
          <a:xfrm>
            <a:off x="7308048" y="6340678"/>
            <a:ext cx="1202573" cy="276999"/>
          </a:xfrm>
          <a:prstGeom prst="rect">
            <a:avLst/>
          </a:prstGeom>
          <a:noFill/>
        </p:spPr>
        <p:txBody>
          <a:bodyPr wrap="none" rtlCol="0">
            <a:spAutoFit/>
          </a:bodyPr>
          <a:lstStyle/>
          <a:p>
            <a:r>
              <a:rPr kumimoji="1" lang="ja-JP" altLang="en-US" sz="1200" dirty="0" smtClean="0"/>
              <a:t>内閣府資料より</a:t>
            </a:r>
            <a:endParaRPr kumimoji="1" lang="ja-JP" altLang="en-US" sz="1200" dirty="0"/>
          </a:p>
        </p:txBody>
      </p:sp>
    </p:spTree>
    <p:extLst>
      <p:ext uri="{BB962C8B-B14F-4D97-AF65-F5344CB8AC3E}">
        <p14:creationId xmlns:p14="http://schemas.microsoft.com/office/powerpoint/2010/main" val="121714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4659</TotalTime>
  <Words>3077</Words>
  <Application>Microsoft Office PowerPoint</Application>
  <PresentationFormat>画面に合わせる (4:3)</PresentationFormat>
  <Paragraphs>1108</Paragraphs>
  <Slides>58</Slides>
  <Notes>2</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Office ​​テーマ</vt:lpstr>
      <vt:lpstr>ＰＦＩ方式による官庁施設の整備</vt:lpstr>
      <vt:lpstr>本日の説明内容</vt:lpstr>
      <vt:lpstr>ＰＦＩとは</vt:lpstr>
      <vt:lpstr>対象となる公共施設等</vt:lpstr>
      <vt:lpstr>ＰＦＩ事業の類型</vt:lpstr>
      <vt:lpstr>ＰＦＩの事業方式</vt:lpstr>
      <vt:lpstr>PFI　PPP</vt:lpstr>
      <vt:lpstr>従来型公共事業とＰＦＩ事業の違い</vt:lpstr>
      <vt:lpstr>ＶＦＭの説明</vt:lpstr>
      <vt:lpstr>ＰＦＩ実施までの流れ</vt:lpstr>
      <vt:lpstr>英国におけるＰＦＩの導入</vt:lpstr>
      <vt:lpstr>我が国でのＰＦＩの導入</vt:lpstr>
      <vt:lpstr>建設投資の推移</vt:lpstr>
      <vt:lpstr>これまでのＰＦＩ事業の実績</vt:lpstr>
      <vt:lpstr>PFI法改正の経緯</vt:lpstr>
      <vt:lpstr>民間資金等活用推進委員会作成資料</vt:lpstr>
      <vt:lpstr>PowerPoint プレゼンテーション</vt:lpstr>
      <vt:lpstr>PowerPoint プレゼンテーション</vt:lpstr>
      <vt:lpstr>PowerPoint プレゼンテーション</vt:lpstr>
      <vt:lpstr>分野別実施状況</vt:lpstr>
      <vt:lpstr>PowerPoint プレゼンテーション</vt:lpstr>
      <vt:lpstr>地域別実施状況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ＶＦＭの推移（単純平均％)</vt:lpstr>
      <vt:lpstr>PowerPoint プレゼンテーション</vt:lpstr>
      <vt:lpstr>平均応募グループ数</vt:lpstr>
      <vt:lpstr>PowerPoint プレゼンテーション</vt:lpstr>
      <vt:lpstr>リスクの顕在化</vt:lpstr>
      <vt:lpstr>事業実施に至らなかった事例</vt:lpstr>
      <vt:lpstr>需要予測に関する課題事例</vt:lpstr>
      <vt:lpstr>PowerPoint プレゼンテーション</vt:lpstr>
      <vt:lpstr>病院PFI解約事例</vt:lpstr>
      <vt:lpstr>スポパーク松森天井崩落事故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官庁営繕部実施のPFI事業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要求水準、応募条件及び業績監視</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ＰＦＩ方式による官庁施設の整備</dc:title>
  <dc:creator>takenaka</dc:creator>
  <cp:lastModifiedBy>takenaka</cp:lastModifiedBy>
  <cp:revision>119</cp:revision>
  <cp:lastPrinted>2015-03-18T08:38:13Z</cp:lastPrinted>
  <dcterms:created xsi:type="dcterms:W3CDTF">2015-03-09T05:31:31Z</dcterms:created>
  <dcterms:modified xsi:type="dcterms:W3CDTF">2015-03-18T08:40:01Z</dcterms:modified>
</cp:coreProperties>
</file>