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handoutMasterIdLst>
    <p:handoutMasterId r:id="rId34"/>
  </p:handoutMasterIdLst>
  <p:sldIdLst>
    <p:sldId id="256" r:id="rId2"/>
    <p:sldId id="257" r:id="rId3"/>
    <p:sldId id="260" r:id="rId4"/>
    <p:sldId id="290" r:id="rId5"/>
    <p:sldId id="295" r:id="rId6"/>
    <p:sldId id="291" r:id="rId7"/>
    <p:sldId id="292" r:id="rId8"/>
    <p:sldId id="294" r:id="rId9"/>
    <p:sldId id="286" r:id="rId10"/>
    <p:sldId id="261" r:id="rId11"/>
    <p:sldId id="278" r:id="rId12"/>
    <p:sldId id="262" r:id="rId13"/>
    <p:sldId id="263" r:id="rId14"/>
    <p:sldId id="283" r:id="rId15"/>
    <p:sldId id="284" r:id="rId16"/>
    <p:sldId id="285" r:id="rId17"/>
    <p:sldId id="296" r:id="rId18"/>
    <p:sldId id="280" r:id="rId19"/>
    <p:sldId id="264" r:id="rId20"/>
    <p:sldId id="297" r:id="rId21"/>
    <p:sldId id="281" r:id="rId22"/>
    <p:sldId id="275" r:id="rId23"/>
    <p:sldId id="282" r:id="rId24"/>
    <p:sldId id="289" r:id="rId25"/>
    <p:sldId id="265" r:id="rId26"/>
    <p:sldId id="276" r:id="rId27"/>
    <p:sldId id="266" r:id="rId28"/>
    <p:sldId id="267" r:id="rId29"/>
    <p:sldId id="268" r:id="rId30"/>
    <p:sldId id="279" r:id="rId31"/>
    <p:sldId id="269" r:id="rId3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5" d="100"/>
          <a:sy n="55" d="100"/>
        </p:scale>
        <p:origin x="-1992" y="-10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263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kirarokuhara\Documents\&#24066;&#22580;&#27083;&#36896;&#12392;&#12523;&#12540;&#12523;&#38306;&#20418;\&#24314;&#35373;&#24066;&#22580;&#12398;&#27083;&#36896;&#12392;&#12523;&#12540;&#12523;&#22259;&#34920;&#12456;&#12463;&#12475;&#12523;&#36039;&#26009;\&#33853;&#26413;&#29575;.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kirarokuhara\Documents\&#24066;&#22580;&#27083;&#36896;&#12392;&#12523;&#12540;&#12523;&#38306;&#20418;\&#24314;&#35373;&#24066;&#22580;&#12398;&#27083;&#36896;&#12392;&#12523;&#12540;&#12523;&#22259;&#34920;&#12456;&#12463;&#12475;&#12523;&#36039;&#26009;\&#22259;&#34920;1-16&#12288;&#33509;&#24180;&#23652;&#12392;&#39640;&#40802;&#23652;&#12398;&#27604;&#29575;&#12398;&#22793;&#2127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672836226429546"/>
          <c:y val="1.4730349838224889E-2"/>
          <c:w val="0.81509335930310123"/>
          <c:h val="0.82354968062531664"/>
        </c:manualLayout>
      </c:layout>
      <c:lineChart>
        <c:grouping val="standard"/>
        <c:varyColors val="0"/>
        <c:ser>
          <c:idx val="0"/>
          <c:order val="0"/>
          <c:tx>
            <c:v>国土交通省発注工事</c:v>
          </c:tx>
          <c:spPr>
            <a:ln w="25400">
              <a:solidFill>
                <a:srgbClr val="000080"/>
              </a:solidFill>
              <a:prstDash val="solid"/>
            </a:ln>
          </c:spPr>
          <c:marker>
            <c:symbol val="diamond"/>
            <c:size val="7"/>
            <c:spPr>
              <a:solidFill>
                <a:srgbClr val="000080"/>
              </a:solidFill>
              <a:ln>
                <a:solidFill>
                  <a:srgbClr val="000080"/>
                </a:solidFill>
                <a:prstDash val="solid"/>
              </a:ln>
            </c:spPr>
          </c:marker>
          <c:cat>
            <c:numRef>
              <c:f>[落札率.xls]Sheet1!$A$4:$A$14</c:f>
              <c:numCache>
                <c:formatCode>General</c:formatCode>
                <c:ptCount val="11"/>
                <c:pt idx="0">
                  <c:v>1999</c:v>
                </c:pt>
                <c:pt idx="1">
                  <c:v>2000</c:v>
                </c:pt>
                <c:pt idx="2">
                  <c:v>2001</c:v>
                </c:pt>
                <c:pt idx="3">
                  <c:v>2002</c:v>
                </c:pt>
                <c:pt idx="4">
                  <c:v>2003</c:v>
                </c:pt>
                <c:pt idx="5">
                  <c:v>2004</c:v>
                </c:pt>
                <c:pt idx="6">
                  <c:v>2005</c:v>
                </c:pt>
                <c:pt idx="7">
                  <c:v>2006</c:v>
                </c:pt>
                <c:pt idx="8">
                  <c:v>2007</c:v>
                </c:pt>
                <c:pt idx="9">
                  <c:v>2008</c:v>
                </c:pt>
                <c:pt idx="10">
                  <c:v>2009</c:v>
                </c:pt>
              </c:numCache>
            </c:numRef>
          </c:cat>
          <c:val>
            <c:numRef>
              <c:f>[落札率.xls]Sheet1!$B$4:$B$14</c:f>
              <c:numCache>
                <c:formatCode>_(* #,##0.00_);_(* \(#,##0.00\);_(* "-"??_);_(@_)</c:formatCode>
                <c:ptCount val="11"/>
                <c:pt idx="0">
                  <c:v>96.93</c:v>
                </c:pt>
                <c:pt idx="1">
                  <c:v>96.7</c:v>
                </c:pt>
                <c:pt idx="2">
                  <c:v>96.02</c:v>
                </c:pt>
                <c:pt idx="3">
                  <c:v>95.28</c:v>
                </c:pt>
                <c:pt idx="4">
                  <c:v>94.26</c:v>
                </c:pt>
                <c:pt idx="5">
                  <c:v>93.910000000000025</c:v>
                </c:pt>
                <c:pt idx="6">
                  <c:v>91.9</c:v>
                </c:pt>
                <c:pt idx="7">
                  <c:v>89.6</c:v>
                </c:pt>
                <c:pt idx="8">
                  <c:v>89.8</c:v>
                </c:pt>
                <c:pt idx="9">
                  <c:v>89.9</c:v>
                </c:pt>
                <c:pt idx="10">
                  <c:v>89.9</c:v>
                </c:pt>
              </c:numCache>
            </c:numRef>
          </c:val>
          <c:smooth val="0"/>
        </c:ser>
        <c:ser>
          <c:idx val="1"/>
          <c:order val="1"/>
          <c:tx>
            <c:v>都道府県（国の調査）</c:v>
          </c:tx>
          <c:spPr>
            <a:ln w="25400">
              <a:solidFill>
                <a:srgbClr val="FF00FF"/>
              </a:solidFill>
              <a:prstDash val="lgDashDot"/>
            </a:ln>
          </c:spPr>
          <c:marker>
            <c:symbol val="square"/>
            <c:size val="7"/>
            <c:spPr>
              <a:solidFill>
                <a:srgbClr val="FF00FF"/>
              </a:solidFill>
              <a:ln>
                <a:solidFill>
                  <a:srgbClr val="FF00FF"/>
                </a:solidFill>
                <a:prstDash val="solid"/>
              </a:ln>
            </c:spPr>
          </c:marker>
          <c:cat>
            <c:numRef>
              <c:f>[落札率.xls]Sheet1!$A$4:$A$14</c:f>
              <c:numCache>
                <c:formatCode>General</c:formatCode>
                <c:ptCount val="11"/>
                <c:pt idx="0">
                  <c:v>1999</c:v>
                </c:pt>
                <c:pt idx="1">
                  <c:v>2000</c:v>
                </c:pt>
                <c:pt idx="2">
                  <c:v>2001</c:v>
                </c:pt>
                <c:pt idx="3">
                  <c:v>2002</c:v>
                </c:pt>
                <c:pt idx="4">
                  <c:v>2003</c:v>
                </c:pt>
                <c:pt idx="5">
                  <c:v>2004</c:v>
                </c:pt>
                <c:pt idx="6">
                  <c:v>2005</c:v>
                </c:pt>
                <c:pt idx="7">
                  <c:v>2006</c:v>
                </c:pt>
                <c:pt idx="8">
                  <c:v>2007</c:v>
                </c:pt>
                <c:pt idx="9">
                  <c:v>2008</c:v>
                </c:pt>
                <c:pt idx="10">
                  <c:v>2009</c:v>
                </c:pt>
              </c:numCache>
            </c:numRef>
          </c:cat>
          <c:val>
            <c:numRef>
              <c:f>[落札率.xls]Sheet1!$E$4:$E$14</c:f>
              <c:numCache>
                <c:formatCode>General</c:formatCode>
                <c:ptCount val="11"/>
                <c:pt idx="4" formatCode="_ * #,##0.0_ ;_ * \-#,##0.0_ ;_ * &quot;-&quot;?_ ;_ @_ ">
                  <c:v>93.6</c:v>
                </c:pt>
                <c:pt idx="5" formatCode="_ * #,##0.0_ ;_ * \-#,##0.0_ ;_ * &quot;-&quot;?_ ;_ @_ ">
                  <c:v>93.3</c:v>
                </c:pt>
                <c:pt idx="6" formatCode="_ * #,##0.0_ ;_ * \-#,##0.0_ ;_ * &quot;-&quot;?_ ;_ @_ ">
                  <c:v>92.2</c:v>
                </c:pt>
                <c:pt idx="7" formatCode="_ * #,##0.0_ ;_ * \-#,##0.0_ ;_ * &quot;-&quot;?_ ;_ @_ ">
                  <c:v>90.4</c:v>
                </c:pt>
                <c:pt idx="8" formatCode="_ * #,##0.0_ ;_ * \-#,##0.0_ ;_ * &quot;-&quot;?_ ;_ @_ ">
                  <c:v>88.5</c:v>
                </c:pt>
                <c:pt idx="9" formatCode="_ * #,##0.0_ ;_ * \-#,##0.0_ ;_ * &quot;-&quot;?_ ;_ @_ ">
                  <c:v>88.2</c:v>
                </c:pt>
              </c:numCache>
            </c:numRef>
          </c:val>
          <c:smooth val="0"/>
        </c:ser>
        <c:ser>
          <c:idx val="2"/>
          <c:order val="2"/>
          <c:tx>
            <c:v>都道府県（市民オンブズマン調査）</c:v>
          </c:tx>
          <c:spPr>
            <a:ln w="25400">
              <a:solidFill>
                <a:srgbClr val="339966"/>
              </a:solidFill>
              <a:prstDash val="solid"/>
            </a:ln>
          </c:spPr>
          <c:marker>
            <c:symbol val="triangle"/>
            <c:size val="7"/>
            <c:spPr>
              <a:solidFill>
                <a:srgbClr val="339966"/>
              </a:solidFill>
              <a:ln>
                <a:solidFill>
                  <a:srgbClr val="339966"/>
                </a:solidFill>
                <a:prstDash val="solid"/>
              </a:ln>
            </c:spPr>
          </c:marker>
          <c:cat>
            <c:numRef>
              <c:f>[落札率.xls]Sheet1!$A$4:$A$14</c:f>
              <c:numCache>
                <c:formatCode>General</c:formatCode>
                <c:ptCount val="11"/>
                <c:pt idx="0">
                  <c:v>1999</c:v>
                </c:pt>
                <c:pt idx="1">
                  <c:v>2000</c:v>
                </c:pt>
                <c:pt idx="2">
                  <c:v>2001</c:v>
                </c:pt>
                <c:pt idx="3">
                  <c:v>2002</c:v>
                </c:pt>
                <c:pt idx="4">
                  <c:v>2003</c:v>
                </c:pt>
                <c:pt idx="5">
                  <c:v>2004</c:v>
                </c:pt>
                <c:pt idx="6">
                  <c:v>2005</c:v>
                </c:pt>
                <c:pt idx="7">
                  <c:v>2006</c:v>
                </c:pt>
                <c:pt idx="8">
                  <c:v>2007</c:v>
                </c:pt>
                <c:pt idx="9">
                  <c:v>2008</c:v>
                </c:pt>
                <c:pt idx="10">
                  <c:v>2009</c:v>
                </c:pt>
              </c:numCache>
            </c:numRef>
          </c:cat>
          <c:val>
            <c:numRef>
              <c:f>[落札率.xls]Sheet1!$F$4:$F$14</c:f>
              <c:numCache>
                <c:formatCode>General</c:formatCode>
                <c:ptCount val="11"/>
                <c:pt idx="3" formatCode="_ * #,##0.0_ ;_ * \-#,##0.0_ ;_ * &quot;-&quot;?_ ;_ @_ ">
                  <c:v>95.3</c:v>
                </c:pt>
                <c:pt idx="4" formatCode="_ * #,##0.0_ ;_ * \-#,##0.0_ ;_ * &quot;-&quot;?_ ;_ @_ ">
                  <c:v>94</c:v>
                </c:pt>
                <c:pt idx="5" formatCode="_ * #,##0.0_ ;_ * \-#,##0.0_ ;_ * &quot;-&quot;?_ ;_ @_ ">
                  <c:v>94</c:v>
                </c:pt>
                <c:pt idx="6" formatCode="_ * #,##0.0_ ;_ * \-#,##0.0_ ;_ * &quot;-&quot;?_ ;_ @_ ">
                  <c:v>91.1</c:v>
                </c:pt>
                <c:pt idx="7" formatCode="_ * #,##0.0_ ;_ * \-#,##0.0_ ;_ * &quot;-&quot;?_ ;_ @_ ">
                  <c:v>83.5</c:v>
                </c:pt>
                <c:pt idx="8" formatCode="_ * #,##0.0_ ;_ * \-#,##0.0_ ;_ * &quot;-&quot;?_ ;_ @_ ">
                  <c:v>83.5</c:v>
                </c:pt>
                <c:pt idx="9" formatCode="_ * #,##0.0_ ;_ * \-#,##0.0_ ;_ * &quot;-&quot;?_ ;_ @_ ">
                  <c:v>85.4</c:v>
                </c:pt>
                <c:pt idx="10" formatCode="_ * #,##0.0_ ;_ * \-#,##0.0_ ;_ * &quot;-&quot;?_ ;_ @_ ">
                  <c:v>84.2</c:v>
                </c:pt>
              </c:numCache>
            </c:numRef>
          </c:val>
          <c:smooth val="0"/>
        </c:ser>
        <c:dLbls>
          <c:showLegendKey val="0"/>
          <c:showVal val="0"/>
          <c:showCatName val="0"/>
          <c:showSerName val="0"/>
          <c:showPercent val="0"/>
          <c:showBubbleSize val="0"/>
        </c:dLbls>
        <c:marker val="1"/>
        <c:smooth val="0"/>
        <c:axId val="76470144"/>
        <c:axId val="78647680"/>
      </c:lineChart>
      <c:catAx>
        <c:axId val="76470144"/>
        <c:scaling>
          <c:orientation val="minMax"/>
        </c:scaling>
        <c:delete val="0"/>
        <c:axPos val="b"/>
        <c:title>
          <c:tx>
            <c:rich>
              <a:bodyPr/>
              <a:lstStyle/>
              <a:p>
                <a:pPr>
                  <a:defRPr sz="1200" b="0" i="0" u="none" strike="noStrike" baseline="0">
                    <a:solidFill>
                      <a:srgbClr val="000000"/>
                    </a:solidFill>
                    <a:latin typeface="ＭＳ Ｐゴシック"/>
                    <a:ea typeface="ＭＳ Ｐゴシック"/>
                    <a:cs typeface="ＭＳ Ｐゴシック"/>
                  </a:defRPr>
                </a:pPr>
                <a:r>
                  <a:rPr lang="ja-JP" altLang="en-US"/>
                  <a:t>年度</a:t>
                </a:r>
              </a:p>
            </c:rich>
          </c:tx>
          <c:layout>
            <c:manualLayout>
              <c:xMode val="edge"/>
              <c:yMode val="edge"/>
              <c:x val="0.93327515374945003"/>
              <c:y val="0.84920029635572736"/>
            </c:manualLayout>
          </c:layout>
          <c:overlay val="0"/>
          <c:spPr>
            <a:noFill/>
            <a:ln w="25400">
              <a:noFill/>
            </a:ln>
          </c:spPr>
        </c:title>
        <c:numFmt formatCode="General" sourceLinked="1"/>
        <c:majorTickMark val="in"/>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ＭＳ Ｐゴシック"/>
                <a:ea typeface="ＭＳ Ｐゴシック"/>
                <a:cs typeface="ＭＳ Ｐゴシック"/>
              </a:defRPr>
            </a:pPr>
            <a:endParaRPr lang="ja-JP"/>
          </a:p>
        </c:txPr>
        <c:crossAx val="78647680"/>
        <c:crosses val="autoZero"/>
        <c:auto val="1"/>
        <c:lblAlgn val="ctr"/>
        <c:lblOffset val="100"/>
        <c:tickLblSkip val="2"/>
        <c:tickMarkSkip val="1"/>
        <c:noMultiLvlLbl val="0"/>
      </c:catAx>
      <c:valAx>
        <c:axId val="78647680"/>
        <c:scaling>
          <c:orientation val="minMax"/>
        </c:scaling>
        <c:delete val="0"/>
        <c:axPos val="l"/>
        <c:majorGridlines>
          <c:spPr>
            <a:ln w="3175">
              <a:solidFill>
                <a:srgbClr val="000000"/>
              </a:solidFill>
              <a:prstDash val="solid"/>
            </a:ln>
          </c:spPr>
        </c:majorGridlines>
        <c:title>
          <c:tx>
            <c:rich>
              <a:bodyPr/>
              <a:lstStyle/>
              <a:p>
                <a:pPr>
                  <a:defRPr sz="1200" b="0" i="0" u="none" strike="noStrike" baseline="0">
                    <a:solidFill>
                      <a:srgbClr val="000000"/>
                    </a:solidFill>
                    <a:latin typeface="ＭＳ Ｐゴシック"/>
                    <a:ea typeface="ＭＳ Ｐゴシック"/>
                    <a:cs typeface="ＭＳ Ｐゴシック"/>
                  </a:defRPr>
                </a:pPr>
                <a:r>
                  <a:rPr lang="ja-JP" altLang="en-US"/>
                  <a:t>落札率（％）</a:t>
                </a:r>
              </a:p>
            </c:rich>
          </c:tx>
          <c:layout>
            <c:manualLayout>
              <c:xMode val="edge"/>
              <c:yMode val="edge"/>
              <c:x val="5.7962770288117728E-2"/>
              <c:y val="0.41123353787493244"/>
            </c:manualLayout>
          </c:layout>
          <c:overlay val="0"/>
          <c:spPr>
            <a:noFill/>
            <a:ln w="25400">
              <a:noFill/>
            </a:ln>
          </c:spPr>
        </c:title>
        <c:numFmt formatCode="_(* #,##0_);_(* \(#,##0\);_(* &quot;-&quot;_);_(@_)" sourceLinked="0"/>
        <c:majorTickMark val="in"/>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ＭＳ Ｐゴシック"/>
                <a:ea typeface="ＭＳ Ｐゴシック"/>
                <a:cs typeface="ＭＳ Ｐゴシック"/>
              </a:defRPr>
            </a:pPr>
            <a:endParaRPr lang="ja-JP"/>
          </a:p>
        </c:txPr>
        <c:crossAx val="76470144"/>
        <c:crosses val="autoZero"/>
        <c:crossBetween val="between"/>
      </c:valAx>
      <c:spPr>
        <a:solidFill>
          <a:srgbClr val="C0C0C0"/>
        </a:solidFill>
        <a:ln w="12700">
          <a:solidFill>
            <a:srgbClr val="808080"/>
          </a:solidFill>
          <a:prstDash val="solid"/>
        </a:ln>
      </c:spPr>
    </c:plotArea>
    <c:legend>
      <c:legendPos val="b"/>
      <c:layout>
        <c:manualLayout>
          <c:xMode val="edge"/>
          <c:yMode val="edge"/>
          <c:x val="9.7763048881524525E-2"/>
          <c:y val="0.88451086956521696"/>
          <c:w val="0.78458989229494613"/>
          <c:h val="7.6086956521739482E-2"/>
        </c:manualLayout>
      </c:layout>
      <c:overlay val="0"/>
      <c:spPr>
        <a:solidFill>
          <a:srgbClr val="FFFFFF"/>
        </a:solidFill>
        <a:ln w="3175">
          <a:solidFill>
            <a:srgbClr val="000000"/>
          </a:solidFill>
          <a:prstDash val="solid"/>
        </a:ln>
      </c:spPr>
      <c:txPr>
        <a:bodyPr/>
        <a:lstStyle/>
        <a:p>
          <a:pPr>
            <a:defRPr sz="1100" b="0" i="0" u="none" strike="noStrike" baseline="0">
              <a:solidFill>
                <a:srgbClr val="000000"/>
              </a:solidFill>
              <a:latin typeface="ＭＳ Ｐゴシック"/>
              <a:ea typeface="ＭＳ Ｐゴシック"/>
              <a:cs typeface="ＭＳ Ｐゴシック"/>
            </a:defRPr>
          </a:pPr>
          <a:endParaRPr lang="ja-JP"/>
        </a:p>
      </c:txPr>
    </c:legend>
    <c:plotVisOnly val="1"/>
    <c:dispBlanksAs val="gap"/>
    <c:showDLblsOverMax val="0"/>
  </c:chart>
  <c:spPr>
    <a:noFill/>
    <a:ln w="9525">
      <a:noFill/>
    </a:ln>
  </c:spPr>
  <c:txPr>
    <a:bodyPr/>
    <a:lstStyle/>
    <a:p>
      <a:pPr>
        <a:defRPr sz="1100" b="0" i="0" u="none" strike="noStrike" baseline="0">
          <a:solidFill>
            <a:srgbClr val="000000"/>
          </a:solidFill>
          <a:latin typeface="ＭＳ Ｐゴシック"/>
          <a:ea typeface="ＭＳ Ｐゴシック"/>
          <a:cs typeface="ＭＳ Ｐゴシック"/>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latin typeface="AR P丸ゴシック体M" panose="020B0600010101010101" pitchFamily="50" charset="-128"/>
                <a:ea typeface="AR P丸ゴシック体M" panose="020B0600010101010101" pitchFamily="50" charset="-128"/>
              </a:defRPr>
            </a:pPr>
            <a:r>
              <a:rPr lang="ja-JP" altLang="en-US" sz="2000">
                <a:latin typeface="AR P丸ゴシック体M" panose="020B0600010101010101" pitchFamily="50" charset="-128"/>
                <a:ea typeface="AR P丸ゴシック体M" panose="020B0600010101010101" pitchFamily="50" charset="-128"/>
              </a:rPr>
              <a:t>図表</a:t>
            </a:r>
            <a:r>
              <a:rPr lang="en-US" altLang="ja-JP" sz="2000">
                <a:latin typeface="AR P丸ゴシック体M" panose="020B0600010101010101" pitchFamily="50" charset="-128"/>
                <a:ea typeface="AR P丸ゴシック体M" panose="020B0600010101010101" pitchFamily="50" charset="-128"/>
              </a:rPr>
              <a:t>4</a:t>
            </a:r>
            <a:r>
              <a:rPr lang="ja-JP" altLang="en-US" sz="2000">
                <a:latin typeface="AR P丸ゴシック体M" panose="020B0600010101010101" pitchFamily="50" charset="-128"/>
                <a:ea typeface="AR P丸ゴシック体M" panose="020B0600010101010101" pitchFamily="50" charset="-128"/>
              </a:rPr>
              <a:t>　若年層と高齢層の比率の推移</a:t>
            </a:r>
            <a:endParaRPr lang="en-US" altLang="ja-JP" sz="2000">
              <a:latin typeface="AR P丸ゴシック体M" panose="020B0600010101010101" pitchFamily="50" charset="-128"/>
              <a:ea typeface="AR P丸ゴシック体M" panose="020B0600010101010101" pitchFamily="50" charset="-128"/>
            </a:endParaRPr>
          </a:p>
          <a:p>
            <a:pPr>
              <a:defRPr sz="2000">
                <a:latin typeface="AR P丸ゴシック体M" panose="020B0600010101010101" pitchFamily="50" charset="-128"/>
                <a:ea typeface="AR P丸ゴシック体M" panose="020B0600010101010101" pitchFamily="50" charset="-128"/>
              </a:defRPr>
            </a:pPr>
            <a:r>
              <a:rPr lang="ja-JP" altLang="en-US" sz="2000">
                <a:latin typeface="AR P丸ゴシック体M" panose="020B0600010101010101" pitchFamily="50" charset="-128"/>
                <a:ea typeface="AR P丸ゴシック体M" panose="020B0600010101010101" pitchFamily="50" charset="-128"/>
              </a:rPr>
              <a:t>　　　　　　　　　全産業就業者と建設業就業者の比較</a:t>
            </a:r>
            <a:endParaRPr lang="en-US" altLang="ja-JP" sz="2000">
              <a:latin typeface="AR P丸ゴシック体M" panose="020B0600010101010101" pitchFamily="50" charset="-128"/>
              <a:ea typeface="AR P丸ゴシック体M" panose="020B0600010101010101" pitchFamily="50" charset="-128"/>
            </a:endParaRPr>
          </a:p>
        </c:rich>
      </c:tx>
      <c:layout>
        <c:manualLayout>
          <c:xMode val="edge"/>
          <c:yMode val="edge"/>
          <c:x val="0.14465467188216771"/>
          <c:y val="6.7790317876932127E-2"/>
        </c:manualLayout>
      </c:layout>
      <c:overlay val="0"/>
    </c:title>
    <c:autoTitleDeleted val="0"/>
    <c:plotArea>
      <c:layout>
        <c:manualLayout>
          <c:layoutTarget val="inner"/>
          <c:xMode val="edge"/>
          <c:yMode val="edge"/>
          <c:x val="0.15430796150481191"/>
          <c:y val="0.16737649588792874"/>
          <c:w val="0.56674100514934844"/>
          <c:h val="0.67548846537802865"/>
        </c:manualLayout>
      </c:layout>
      <c:lineChart>
        <c:grouping val="standard"/>
        <c:varyColors val="0"/>
        <c:ser>
          <c:idx val="0"/>
          <c:order val="0"/>
          <c:tx>
            <c:strRef>
              <c:f>'[図表1-16　若年層と高齢層の比率の変化.xlsx]Sheet1'!$AL$3</c:f>
              <c:strCache>
                <c:ptCount val="1"/>
                <c:pt idx="0">
                  <c:v>全産業29歳以下</c:v>
                </c:pt>
              </c:strCache>
            </c:strRef>
          </c:tx>
          <c:spPr>
            <a:ln w="28575">
              <a:solidFill>
                <a:schemeClr val="accent2">
                  <a:lumMod val="75000"/>
                </a:schemeClr>
              </a:solidFill>
              <a:prstDash val="sysDot"/>
            </a:ln>
          </c:spPr>
          <c:marker>
            <c:symbol val="none"/>
          </c:marker>
          <c:cat>
            <c:numRef>
              <c:f>'[図表1-16　若年層と高齢層の比率の変化.xlsx]Sheet1'!$AJ$4:$AJ$48</c:f>
              <c:numCache>
                <c:formatCode>General</c:formatCode>
                <c:ptCount val="45"/>
                <c:pt idx="0">
                  <c:v>1972</c:v>
                </c:pt>
                <c:pt idx="1">
                  <c:v>1973</c:v>
                </c:pt>
                <c:pt idx="2">
                  <c:v>1974</c:v>
                </c:pt>
                <c:pt idx="3">
                  <c:v>1975</c:v>
                </c:pt>
                <c:pt idx="4">
                  <c:v>1976</c:v>
                </c:pt>
                <c:pt idx="5">
                  <c:v>1977</c:v>
                </c:pt>
                <c:pt idx="6">
                  <c:v>1978</c:v>
                </c:pt>
                <c:pt idx="7">
                  <c:v>1979</c:v>
                </c:pt>
                <c:pt idx="8">
                  <c:v>1980</c:v>
                </c:pt>
                <c:pt idx="9">
                  <c:v>1981</c:v>
                </c:pt>
                <c:pt idx="10">
                  <c:v>1982</c:v>
                </c:pt>
                <c:pt idx="11">
                  <c:v>1983</c:v>
                </c:pt>
                <c:pt idx="12">
                  <c:v>1984</c:v>
                </c:pt>
                <c:pt idx="13">
                  <c:v>1985</c:v>
                </c:pt>
                <c:pt idx="14">
                  <c:v>1986</c:v>
                </c:pt>
                <c:pt idx="15">
                  <c:v>1987</c:v>
                </c:pt>
                <c:pt idx="16">
                  <c:v>1988</c:v>
                </c:pt>
                <c:pt idx="17">
                  <c:v>1989</c:v>
                </c:pt>
                <c:pt idx="18">
                  <c:v>1990</c:v>
                </c:pt>
                <c:pt idx="19">
                  <c:v>1991</c:v>
                </c:pt>
                <c:pt idx="20">
                  <c:v>1992</c:v>
                </c:pt>
                <c:pt idx="21">
                  <c:v>1993</c:v>
                </c:pt>
                <c:pt idx="22">
                  <c:v>1994</c:v>
                </c:pt>
                <c:pt idx="23">
                  <c:v>1995</c:v>
                </c:pt>
                <c:pt idx="24">
                  <c:v>1996</c:v>
                </c:pt>
                <c:pt idx="25">
                  <c:v>1997</c:v>
                </c:pt>
                <c:pt idx="26">
                  <c:v>1998</c:v>
                </c:pt>
                <c:pt idx="27">
                  <c:v>1999</c:v>
                </c:pt>
                <c:pt idx="28">
                  <c:v>2000</c:v>
                </c:pt>
                <c:pt idx="29">
                  <c:v>2001</c:v>
                </c:pt>
                <c:pt idx="30">
                  <c:v>2002</c:v>
                </c:pt>
                <c:pt idx="31">
                  <c:v>2003</c:v>
                </c:pt>
                <c:pt idx="32">
                  <c:v>2004</c:v>
                </c:pt>
                <c:pt idx="33">
                  <c:v>2005</c:v>
                </c:pt>
                <c:pt idx="34">
                  <c:v>2006</c:v>
                </c:pt>
                <c:pt idx="35">
                  <c:v>2007</c:v>
                </c:pt>
                <c:pt idx="36">
                  <c:v>2008</c:v>
                </c:pt>
                <c:pt idx="37">
                  <c:v>2009</c:v>
                </c:pt>
                <c:pt idx="38">
                  <c:v>2010</c:v>
                </c:pt>
                <c:pt idx="39">
                  <c:v>2011</c:v>
                </c:pt>
                <c:pt idx="40">
                  <c:v>2012</c:v>
                </c:pt>
                <c:pt idx="41">
                  <c:v>2013</c:v>
                </c:pt>
                <c:pt idx="42">
                  <c:v>2014</c:v>
                </c:pt>
                <c:pt idx="43">
                  <c:v>2015</c:v>
                </c:pt>
                <c:pt idx="44">
                  <c:v>2016</c:v>
                </c:pt>
              </c:numCache>
            </c:numRef>
          </c:cat>
          <c:val>
            <c:numRef>
              <c:f>'[図表1-16　若年層と高齢層の比率の変化.xlsx]Sheet1'!$AL$4:$AL$48</c:f>
              <c:numCache>
                <c:formatCode>0.0</c:formatCode>
                <c:ptCount val="45"/>
                <c:pt idx="0">
                  <c:v>31.876706984003103</c:v>
                </c:pt>
                <c:pt idx="1">
                  <c:v>30.918425556189369</c:v>
                </c:pt>
                <c:pt idx="2">
                  <c:v>29.826236394882567</c:v>
                </c:pt>
                <c:pt idx="3">
                  <c:v>29.216925138809131</c:v>
                </c:pt>
                <c:pt idx="4">
                  <c:v>28.969834945930543</c:v>
                </c:pt>
                <c:pt idx="5">
                  <c:v>27.742418569824029</c:v>
                </c:pt>
                <c:pt idx="6">
                  <c:v>26.201923076923059</c:v>
                </c:pt>
                <c:pt idx="7">
                  <c:v>24.858550830443512</c:v>
                </c:pt>
                <c:pt idx="8">
                  <c:v>23.861994219653191</c:v>
                </c:pt>
                <c:pt idx="9">
                  <c:v>23.096219315534828</c:v>
                </c:pt>
                <c:pt idx="10">
                  <c:v>22.437034409365022</c:v>
                </c:pt>
                <c:pt idx="11">
                  <c:v>22.291993720565149</c:v>
                </c:pt>
                <c:pt idx="12">
                  <c:v>22.112382934443289</c:v>
                </c:pt>
                <c:pt idx="13">
                  <c:v>21.818494919924227</c:v>
                </c:pt>
                <c:pt idx="14">
                  <c:v>21.937467965146091</c:v>
                </c:pt>
                <c:pt idx="15">
                  <c:v>22.009812214515293</c:v>
                </c:pt>
                <c:pt idx="16">
                  <c:v>22.159374480119791</c:v>
                </c:pt>
                <c:pt idx="17">
                  <c:v>22.389033942558729</c:v>
                </c:pt>
                <c:pt idx="18">
                  <c:v>22.755640902544386</c:v>
                </c:pt>
                <c:pt idx="19">
                  <c:v>23.064845344638091</c:v>
                </c:pt>
                <c:pt idx="20">
                  <c:v>23.213175885643256</c:v>
                </c:pt>
                <c:pt idx="21">
                  <c:v>23.395348837209276</c:v>
                </c:pt>
                <c:pt idx="22">
                  <c:v>23.570432357043213</c:v>
                </c:pt>
                <c:pt idx="23">
                  <c:v>23.509369676320244</c:v>
                </c:pt>
                <c:pt idx="24">
                  <c:v>23.835954363243928</c:v>
                </c:pt>
                <c:pt idx="25">
                  <c:v>23.532103095928019</c:v>
                </c:pt>
                <c:pt idx="26">
                  <c:v>23.349708320540373</c:v>
                </c:pt>
                <c:pt idx="27">
                  <c:v>22.918601052305789</c:v>
                </c:pt>
                <c:pt idx="28">
                  <c:v>22.758299720757059</c:v>
                </c:pt>
                <c:pt idx="29">
                  <c:v>22.333125389893947</c:v>
                </c:pt>
                <c:pt idx="30">
                  <c:v>21.500789889415479</c:v>
                </c:pt>
                <c:pt idx="31">
                  <c:v>20.883470550981613</c:v>
                </c:pt>
                <c:pt idx="32">
                  <c:v>20.224364038552693</c:v>
                </c:pt>
                <c:pt idx="33">
                  <c:v>19.745122718690986</c:v>
                </c:pt>
                <c:pt idx="34">
                  <c:v>19.366969602005639</c:v>
                </c:pt>
                <c:pt idx="35">
                  <c:v>18.59014348097314</c:v>
                </c:pt>
                <c:pt idx="36">
                  <c:v>18.277212216131538</c:v>
                </c:pt>
                <c:pt idx="37">
                  <c:v>17.844635466411987</c:v>
                </c:pt>
                <c:pt idx="38" formatCode="General">
                  <c:v>17.5</c:v>
                </c:pt>
                <c:pt idx="40" formatCode="General">
                  <c:v>16.7</c:v>
                </c:pt>
                <c:pt idx="41" formatCode="General">
                  <c:v>16.600000000000001</c:v>
                </c:pt>
                <c:pt idx="42" formatCode="General">
                  <c:v>16.399999999999999</c:v>
                </c:pt>
                <c:pt idx="43" formatCode="General">
                  <c:v>16.2</c:v>
                </c:pt>
                <c:pt idx="44" formatCode="General">
                  <c:v>16.399999999999999</c:v>
                </c:pt>
              </c:numCache>
            </c:numRef>
          </c:val>
          <c:smooth val="0"/>
        </c:ser>
        <c:ser>
          <c:idx val="1"/>
          <c:order val="1"/>
          <c:tx>
            <c:strRef>
              <c:f>'[図表1-16　若年層と高齢層の比率の変化.xlsx]Sheet1'!$AN$3</c:f>
              <c:strCache>
                <c:ptCount val="1"/>
                <c:pt idx="0">
                  <c:v>全産業55歳以上</c:v>
                </c:pt>
              </c:strCache>
            </c:strRef>
          </c:tx>
          <c:spPr>
            <a:ln w="28575">
              <a:solidFill>
                <a:schemeClr val="accent2"/>
              </a:solidFill>
              <a:prstDash val="dash"/>
            </a:ln>
          </c:spPr>
          <c:marker>
            <c:symbol val="none"/>
          </c:marker>
          <c:cat>
            <c:numRef>
              <c:f>'[図表1-16　若年層と高齢層の比率の変化.xlsx]Sheet1'!$AJ$4:$AJ$48</c:f>
              <c:numCache>
                <c:formatCode>General</c:formatCode>
                <c:ptCount val="45"/>
                <c:pt idx="0">
                  <c:v>1972</c:v>
                </c:pt>
                <c:pt idx="1">
                  <c:v>1973</c:v>
                </c:pt>
                <c:pt idx="2">
                  <c:v>1974</c:v>
                </c:pt>
                <c:pt idx="3">
                  <c:v>1975</c:v>
                </c:pt>
                <c:pt idx="4">
                  <c:v>1976</c:v>
                </c:pt>
                <c:pt idx="5">
                  <c:v>1977</c:v>
                </c:pt>
                <c:pt idx="6">
                  <c:v>1978</c:v>
                </c:pt>
                <c:pt idx="7">
                  <c:v>1979</c:v>
                </c:pt>
                <c:pt idx="8">
                  <c:v>1980</c:v>
                </c:pt>
                <c:pt idx="9">
                  <c:v>1981</c:v>
                </c:pt>
                <c:pt idx="10">
                  <c:v>1982</c:v>
                </c:pt>
                <c:pt idx="11">
                  <c:v>1983</c:v>
                </c:pt>
                <c:pt idx="12">
                  <c:v>1984</c:v>
                </c:pt>
                <c:pt idx="13">
                  <c:v>1985</c:v>
                </c:pt>
                <c:pt idx="14">
                  <c:v>1986</c:v>
                </c:pt>
                <c:pt idx="15">
                  <c:v>1987</c:v>
                </c:pt>
                <c:pt idx="16">
                  <c:v>1988</c:v>
                </c:pt>
                <c:pt idx="17">
                  <c:v>1989</c:v>
                </c:pt>
                <c:pt idx="18">
                  <c:v>1990</c:v>
                </c:pt>
                <c:pt idx="19">
                  <c:v>1991</c:v>
                </c:pt>
                <c:pt idx="20">
                  <c:v>1992</c:v>
                </c:pt>
                <c:pt idx="21">
                  <c:v>1993</c:v>
                </c:pt>
                <c:pt idx="22">
                  <c:v>1994</c:v>
                </c:pt>
                <c:pt idx="23">
                  <c:v>1995</c:v>
                </c:pt>
                <c:pt idx="24">
                  <c:v>1996</c:v>
                </c:pt>
                <c:pt idx="25">
                  <c:v>1997</c:v>
                </c:pt>
                <c:pt idx="26">
                  <c:v>1998</c:v>
                </c:pt>
                <c:pt idx="27">
                  <c:v>1999</c:v>
                </c:pt>
                <c:pt idx="28">
                  <c:v>2000</c:v>
                </c:pt>
                <c:pt idx="29">
                  <c:v>2001</c:v>
                </c:pt>
                <c:pt idx="30">
                  <c:v>2002</c:v>
                </c:pt>
                <c:pt idx="31">
                  <c:v>2003</c:v>
                </c:pt>
                <c:pt idx="32">
                  <c:v>2004</c:v>
                </c:pt>
                <c:pt idx="33">
                  <c:v>2005</c:v>
                </c:pt>
                <c:pt idx="34">
                  <c:v>2006</c:v>
                </c:pt>
                <c:pt idx="35">
                  <c:v>2007</c:v>
                </c:pt>
                <c:pt idx="36">
                  <c:v>2008</c:v>
                </c:pt>
                <c:pt idx="37">
                  <c:v>2009</c:v>
                </c:pt>
                <c:pt idx="38">
                  <c:v>2010</c:v>
                </c:pt>
                <c:pt idx="39">
                  <c:v>2011</c:v>
                </c:pt>
                <c:pt idx="40">
                  <c:v>2012</c:v>
                </c:pt>
                <c:pt idx="41">
                  <c:v>2013</c:v>
                </c:pt>
                <c:pt idx="42">
                  <c:v>2014</c:v>
                </c:pt>
                <c:pt idx="43">
                  <c:v>2015</c:v>
                </c:pt>
                <c:pt idx="44">
                  <c:v>2016</c:v>
                </c:pt>
              </c:numCache>
            </c:numRef>
          </c:cat>
          <c:val>
            <c:numRef>
              <c:f>'[図表1-16　若年層と高齢層の比率の変化.xlsx]Sheet1'!$AN$4:$AN$48</c:f>
              <c:numCache>
                <c:formatCode>0.0</c:formatCode>
                <c:ptCount val="45"/>
                <c:pt idx="0">
                  <c:v>14.6898166211471</c:v>
                </c:pt>
                <c:pt idx="1">
                  <c:v>14.869747100209175</c:v>
                </c:pt>
                <c:pt idx="2">
                  <c:v>14.894023295780027</c:v>
                </c:pt>
                <c:pt idx="3">
                  <c:v>15.01053034654414</c:v>
                </c:pt>
                <c:pt idx="4">
                  <c:v>15.101498766837413</c:v>
                </c:pt>
                <c:pt idx="5">
                  <c:v>15.144140771246718</c:v>
                </c:pt>
                <c:pt idx="6">
                  <c:v>15.4215976331361</c:v>
                </c:pt>
                <c:pt idx="7">
                  <c:v>15.641540427085236</c:v>
                </c:pt>
                <c:pt idx="8">
                  <c:v>16.040462427745663</c:v>
                </c:pt>
                <c:pt idx="9">
                  <c:v>16.430747177925063</c:v>
                </c:pt>
                <c:pt idx="10">
                  <c:v>16.814473217453013</c:v>
                </c:pt>
                <c:pt idx="11">
                  <c:v>17.251002965288691</c:v>
                </c:pt>
                <c:pt idx="12">
                  <c:v>17.499132847728017</c:v>
                </c:pt>
                <c:pt idx="13">
                  <c:v>17.961081453418291</c:v>
                </c:pt>
                <c:pt idx="14">
                  <c:v>18.212882282590126</c:v>
                </c:pt>
                <c:pt idx="15">
                  <c:v>18.81238369142277</c:v>
                </c:pt>
                <c:pt idx="16">
                  <c:v>19.281317584428528</c:v>
                </c:pt>
                <c:pt idx="17">
                  <c:v>19.663838120104455</c:v>
                </c:pt>
                <c:pt idx="18">
                  <c:v>20.211233797407591</c:v>
                </c:pt>
                <c:pt idx="19">
                  <c:v>20.913801224682071</c:v>
                </c:pt>
                <c:pt idx="20">
                  <c:v>21.333126165320074</c:v>
                </c:pt>
                <c:pt idx="21">
                  <c:v>21.565891472868216</c:v>
                </c:pt>
                <c:pt idx="22">
                  <c:v>21.61785216178524</c:v>
                </c:pt>
                <c:pt idx="23">
                  <c:v>21.945175778225163</c:v>
                </c:pt>
                <c:pt idx="24">
                  <c:v>22.201665124884386</c:v>
                </c:pt>
                <c:pt idx="25">
                  <c:v>22.78481012658229</c:v>
                </c:pt>
                <c:pt idx="26">
                  <c:v>23.134786613447957</c:v>
                </c:pt>
                <c:pt idx="27">
                  <c:v>23.676880222841231</c:v>
                </c:pt>
                <c:pt idx="28">
                  <c:v>23.487434067638826</c:v>
                </c:pt>
                <c:pt idx="29">
                  <c:v>23.097317529631926</c:v>
                </c:pt>
                <c:pt idx="30">
                  <c:v>23.712480252764593</c:v>
                </c:pt>
                <c:pt idx="31">
                  <c:v>24.55668144395187</c:v>
                </c:pt>
                <c:pt idx="32">
                  <c:v>25.643861589508628</c:v>
                </c:pt>
                <c:pt idx="33">
                  <c:v>26.478917558212711</c:v>
                </c:pt>
                <c:pt idx="34">
                  <c:v>27.060482607333089</c:v>
                </c:pt>
                <c:pt idx="35">
                  <c:v>27.869619463505909</c:v>
                </c:pt>
                <c:pt idx="36">
                  <c:v>28.222396241190257</c:v>
                </c:pt>
                <c:pt idx="37">
                  <c:v>28.366762177650433</c:v>
                </c:pt>
                <c:pt idx="38" formatCode="General">
                  <c:v>28.5</c:v>
                </c:pt>
                <c:pt idx="40" formatCode="General">
                  <c:v>28.7</c:v>
                </c:pt>
                <c:pt idx="41" formatCode="General">
                  <c:v>28.6</c:v>
                </c:pt>
                <c:pt idx="42" formatCode="General">
                  <c:v>28.9</c:v>
                </c:pt>
                <c:pt idx="43" formatCode="General">
                  <c:v>29.2</c:v>
                </c:pt>
                <c:pt idx="44" formatCode="General">
                  <c:v>29.3</c:v>
                </c:pt>
              </c:numCache>
            </c:numRef>
          </c:val>
          <c:smooth val="0"/>
        </c:ser>
        <c:ser>
          <c:idx val="2"/>
          <c:order val="2"/>
          <c:tx>
            <c:strRef>
              <c:f>'[図表1-16　若年層と高齢層の比率の変化.xlsx]Sheet1'!$AP$3</c:f>
              <c:strCache>
                <c:ptCount val="1"/>
                <c:pt idx="0">
                  <c:v>建設業29歳以下</c:v>
                </c:pt>
              </c:strCache>
            </c:strRef>
          </c:tx>
          <c:spPr>
            <a:ln w="28575">
              <a:solidFill>
                <a:schemeClr val="tx1">
                  <a:lumMod val="50000"/>
                  <a:lumOff val="50000"/>
                </a:schemeClr>
              </a:solidFill>
              <a:prstDash val="solid"/>
            </a:ln>
          </c:spPr>
          <c:marker>
            <c:symbol val="none"/>
          </c:marker>
          <c:cat>
            <c:numRef>
              <c:f>'[図表1-16　若年層と高齢層の比率の変化.xlsx]Sheet1'!$AJ$4:$AJ$48</c:f>
              <c:numCache>
                <c:formatCode>General</c:formatCode>
                <c:ptCount val="45"/>
                <c:pt idx="0">
                  <c:v>1972</c:v>
                </c:pt>
                <c:pt idx="1">
                  <c:v>1973</c:v>
                </c:pt>
                <c:pt idx="2">
                  <c:v>1974</c:v>
                </c:pt>
                <c:pt idx="3">
                  <c:v>1975</c:v>
                </c:pt>
                <c:pt idx="4">
                  <c:v>1976</c:v>
                </c:pt>
                <c:pt idx="5">
                  <c:v>1977</c:v>
                </c:pt>
                <c:pt idx="6">
                  <c:v>1978</c:v>
                </c:pt>
                <c:pt idx="7">
                  <c:v>1979</c:v>
                </c:pt>
                <c:pt idx="8">
                  <c:v>1980</c:v>
                </c:pt>
                <c:pt idx="9">
                  <c:v>1981</c:v>
                </c:pt>
                <c:pt idx="10">
                  <c:v>1982</c:v>
                </c:pt>
                <c:pt idx="11">
                  <c:v>1983</c:v>
                </c:pt>
                <c:pt idx="12">
                  <c:v>1984</c:v>
                </c:pt>
                <c:pt idx="13">
                  <c:v>1985</c:v>
                </c:pt>
                <c:pt idx="14">
                  <c:v>1986</c:v>
                </c:pt>
                <c:pt idx="15">
                  <c:v>1987</c:v>
                </c:pt>
                <c:pt idx="16">
                  <c:v>1988</c:v>
                </c:pt>
                <c:pt idx="17">
                  <c:v>1989</c:v>
                </c:pt>
                <c:pt idx="18">
                  <c:v>1990</c:v>
                </c:pt>
                <c:pt idx="19">
                  <c:v>1991</c:v>
                </c:pt>
                <c:pt idx="20">
                  <c:v>1992</c:v>
                </c:pt>
                <c:pt idx="21">
                  <c:v>1993</c:v>
                </c:pt>
                <c:pt idx="22">
                  <c:v>1994</c:v>
                </c:pt>
                <c:pt idx="23">
                  <c:v>1995</c:v>
                </c:pt>
                <c:pt idx="24">
                  <c:v>1996</c:v>
                </c:pt>
                <c:pt idx="25">
                  <c:v>1997</c:v>
                </c:pt>
                <c:pt idx="26">
                  <c:v>1998</c:v>
                </c:pt>
                <c:pt idx="27">
                  <c:v>1999</c:v>
                </c:pt>
                <c:pt idx="28">
                  <c:v>2000</c:v>
                </c:pt>
                <c:pt idx="29">
                  <c:v>2001</c:v>
                </c:pt>
                <c:pt idx="30">
                  <c:v>2002</c:v>
                </c:pt>
                <c:pt idx="31">
                  <c:v>2003</c:v>
                </c:pt>
                <c:pt idx="32">
                  <c:v>2004</c:v>
                </c:pt>
                <c:pt idx="33">
                  <c:v>2005</c:v>
                </c:pt>
                <c:pt idx="34">
                  <c:v>2006</c:v>
                </c:pt>
                <c:pt idx="35">
                  <c:v>2007</c:v>
                </c:pt>
                <c:pt idx="36">
                  <c:v>2008</c:v>
                </c:pt>
                <c:pt idx="37">
                  <c:v>2009</c:v>
                </c:pt>
                <c:pt idx="38">
                  <c:v>2010</c:v>
                </c:pt>
                <c:pt idx="39">
                  <c:v>2011</c:v>
                </c:pt>
                <c:pt idx="40">
                  <c:v>2012</c:v>
                </c:pt>
                <c:pt idx="41">
                  <c:v>2013</c:v>
                </c:pt>
                <c:pt idx="42">
                  <c:v>2014</c:v>
                </c:pt>
                <c:pt idx="43">
                  <c:v>2015</c:v>
                </c:pt>
                <c:pt idx="44">
                  <c:v>2016</c:v>
                </c:pt>
              </c:numCache>
            </c:numRef>
          </c:cat>
          <c:val>
            <c:numRef>
              <c:f>'[図表1-16　若年層と高齢層の比率の変化.xlsx]Sheet1'!$AP$4:$AP$48</c:f>
              <c:numCache>
                <c:formatCode>0.0</c:formatCode>
                <c:ptCount val="45"/>
                <c:pt idx="0">
                  <c:v>31.408775981524222</c:v>
                </c:pt>
                <c:pt idx="1">
                  <c:v>29.978586723768718</c:v>
                </c:pt>
                <c:pt idx="2">
                  <c:v>28.879310344827587</c:v>
                </c:pt>
                <c:pt idx="3">
                  <c:v>27.974947807933169</c:v>
                </c:pt>
                <c:pt idx="4">
                  <c:v>28.252032520325162</c:v>
                </c:pt>
                <c:pt idx="5">
                  <c:v>26.452905811623229</c:v>
                </c:pt>
                <c:pt idx="6">
                  <c:v>25.576923076923055</c:v>
                </c:pt>
                <c:pt idx="7">
                  <c:v>23.694029850746269</c:v>
                </c:pt>
                <c:pt idx="8">
                  <c:v>22.080291970802904</c:v>
                </c:pt>
                <c:pt idx="9">
                  <c:v>20.95588235294116</c:v>
                </c:pt>
                <c:pt idx="10">
                  <c:v>19.778188539741187</c:v>
                </c:pt>
                <c:pt idx="11">
                  <c:v>19.22365988909425</c:v>
                </c:pt>
                <c:pt idx="12">
                  <c:v>18.406072106261842</c:v>
                </c:pt>
                <c:pt idx="13">
                  <c:v>16.981132075471663</c:v>
                </c:pt>
                <c:pt idx="14">
                  <c:v>16.666666666666664</c:v>
                </c:pt>
                <c:pt idx="15">
                  <c:v>16.69793621013131</c:v>
                </c:pt>
                <c:pt idx="16">
                  <c:v>16.60714285714284</c:v>
                </c:pt>
                <c:pt idx="17">
                  <c:v>16.435986159169531</c:v>
                </c:pt>
                <c:pt idx="18">
                  <c:v>16.836734693877549</c:v>
                </c:pt>
                <c:pt idx="19">
                  <c:v>17.880794701986737</c:v>
                </c:pt>
                <c:pt idx="20">
                  <c:v>18.416801292407108</c:v>
                </c:pt>
                <c:pt idx="21">
                  <c:v>19.84375</c:v>
                </c:pt>
                <c:pt idx="22">
                  <c:v>20.458015267175572</c:v>
                </c:pt>
                <c:pt idx="23">
                  <c:v>21.116138763197608</c:v>
                </c:pt>
                <c:pt idx="24">
                  <c:v>21.791044776119403</c:v>
                </c:pt>
                <c:pt idx="25">
                  <c:v>22.043795620437937</c:v>
                </c:pt>
                <c:pt idx="26">
                  <c:v>21.60120845921454</c:v>
                </c:pt>
                <c:pt idx="27">
                  <c:v>21.00456621004566</c:v>
                </c:pt>
                <c:pt idx="28">
                  <c:v>20.52067381316995</c:v>
                </c:pt>
                <c:pt idx="29">
                  <c:v>19.620253164556978</c:v>
                </c:pt>
                <c:pt idx="30">
                  <c:v>19.093851132686105</c:v>
                </c:pt>
                <c:pt idx="31">
                  <c:v>17.715231788079468</c:v>
                </c:pt>
                <c:pt idx="32">
                  <c:v>16.095890410958905</c:v>
                </c:pt>
                <c:pt idx="33">
                  <c:v>15.492957746478869</c:v>
                </c:pt>
                <c:pt idx="34">
                  <c:v>15.0268336314848</c:v>
                </c:pt>
                <c:pt idx="35">
                  <c:v>13.768115942028983</c:v>
                </c:pt>
                <c:pt idx="36">
                  <c:v>13.035381750465548</c:v>
                </c:pt>
                <c:pt idx="37">
                  <c:v>12.76595744680851</c:v>
                </c:pt>
                <c:pt idx="38" formatCode="General">
                  <c:v>11.7</c:v>
                </c:pt>
                <c:pt idx="40" formatCode="General">
                  <c:v>11.1</c:v>
                </c:pt>
                <c:pt idx="41" formatCode="General">
                  <c:v>10.6</c:v>
                </c:pt>
                <c:pt idx="42" formatCode="General">
                  <c:v>10.7</c:v>
                </c:pt>
                <c:pt idx="43" formatCode="General">
                  <c:v>10.8</c:v>
                </c:pt>
                <c:pt idx="44" formatCode="General">
                  <c:v>11.4</c:v>
                </c:pt>
              </c:numCache>
            </c:numRef>
          </c:val>
          <c:smooth val="0"/>
        </c:ser>
        <c:ser>
          <c:idx val="3"/>
          <c:order val="3"/>
          <c:tx>
            <c:strRef>
              <c:f>'[図表1-16　若年層と高齢層の比率の変化.xlsx]Sheet1'!$AR$3</c:f>
              <c:strCache>
                <c:ptCount val="1"/>
                <c:pt idx="0">
                  <c:v>建設業55歳以上</c:v>
                </c:pt>
              </c:strCache>
            </c:strRef>
          </c:tx>
          <c:spPr>
            <a:ln>
              <a:solidFill>
                <a:srgbClr val="002060"/>
              </a:solidFill>
            </a:ln>
          </c:spPr>
          <c:marker>
            <c:symbol val="none"/>
          </c:marker>
          <c:cat>
            <c:numRef>
              <c:f>'[図表1-16　若年層と高齢層の比率の変化.xlsx]Sheet1'!$AJ$4:$AJ$48</c:f>
              <c:numCache>
                <c:formatCode>General</c:formatCode>
                <c:ptCount val="45"/>
                <c:pt idx="0">
                  <c:v>1972</c:v>
                </c:pt>
                <c:pt idx="1">
                  <c:v>1973</c:v>
                </c:pt>
                <c:pt idx="2">
                  <c:v>1974</c:v>
                </c:pt>
                <c:pt idx="3">
                  <c:v>1975</c:v>
                </c:pt>
                <c:pt idx="4">
                  <c:v>1976</c:v>
                </c:pt>
                <c:pt idx="5">
                  <c:v>1977</c:v>
                </c:pt>
                <c:pt idx="6">
                  <c:v>1978</c:v>
                </c:pt>
                <c:pt idx="7">
                  <c:v>1979</c:v>
                </c:pt>
                <c:pt idx="8">
                  <c:v>1980</c:v>
                </c:pt>
                <c:pt idx="9">
                  <c:v>1981</c:v>
                </c:pt>
                <c:pt idx="10">
                  <c:v>1982</c:v>
                </c:pt>
                <c:pt idx="11">
                  <c:v>1983</c:v>
                </c:pt>
                <c:pt idx="12">
                  <c:v>1984</c:v>
                </c:pt>
                <c:pt idx="13">
                  <c:v>1985</c:v>
                </c:pt>
                <c:pt idx="14">
                  <c:v>1986</c:v>
                </c:pt>
                <c:pt idx="15">
                  <c:v>1987</c:v>
                </c:pt>
                <c:pt idx="16">
                  <c:v>1988</c:v>
                </c:pt>
                <c:pt idx="17">
                  <c:v>1989</c:v>
                </c:pt>
                <c:pt idx="18">
                  <c:v>1990</c:v>
                </c:pt>
                <c:pt idx="19">
                  <c:v>1991</c:v>
                </c:pt>
                <c:pt idx="20">
                  <c:v>1992</c:v>
                </c:pt>
                <c:pt idx="21">
                  <c:v>1993</c:v>
                </c:pt>
                <c:pt idx="22">
                  <c:v>1994</c:v>
                </c:pt>
                <c:pt idx="23">
                  <c:v>1995</c:v>
                </c:pt>
                <c:pt idx="24">
                  <c:v>1996</c:v>
                </c:pt>
                <c:pt idx="25">
                  <c:v>1997</c:v>
                </c:pt>
                <c:pt idx="26">
                  <c:v>1998</c:v>
                </c:pt>
                <c:pt idx="27">
                  <c:v>1999</c:v>
                </c:pt>
                <c:pt idx="28">
                  <c:v>2000</c:v>
                </c:pt>
                <c:pt idx="29">
                  <c:v>2001</c:v>
                </c:pt>
                <c:pt idx="30">
                  <c:v>2002</c:v>
                </c:pt>
                <c:pt idx="31">
                  <c:v>2003</c:v>
                </c:pt>
                <c:pt idx="32">
                  <c:v>2004</c:v>
                </c:pt>
                <c:pt idx="33">
                  <c:v>2005</c:v>
                </c:pt>
                <c:pt idx="34">
                  <c:v>2006</c:v>
                </c:pt>
                <c:pt idx="35">
                  <c:v>2007</c:v>
                </c:pt>
                <c:pt idx="36">
                  <c:v>2008</c:v>
                </c:pt>
                <c:pt idx="37">
                  <c:v>2009</c:v>
                </c:pt>
                <c:pt idx="38">
                  <c:v>2010</c:v>
                </c:pt>
                <c:pt idx="39">
                  <c:v>2011</c:v>
                </c:pt>
                <c:pt idx="40">
                  <c:v>2012</c:v>
                </c:pt>
                <c:pt idx="41">
                  <c:v>2013</c:v>
                </c:pt>
                <c:pt idx="42">
                  <c:v>2014</c:v>
                </c:pt>
                <c:pt idx="43">
                  <c:v>2015</c:v>
                </c:pt>
                <c:pt idx="44">
                  <c:v>2016</c:v>
                </c:pt>
              </c:numCache>
            </c:numRef>
          </c:cat>
          <c:val>
            <c:numRef>
              <c:f>'[図表1-16　若年層と高齢層の比率の変化.xlsx]Sheet1'!$AR$4:$AR$48</c:f>
              <c:numCache>
                <c:formatCode>0.0</c:formatCode>
                <c:ptCount val="45"/>
                <c:pt idx="0">
                  <c:v>12.009237875288701</c:v>
                </c:pt>
                <c:pt idx="1">
                  <c:v>13.06209850107067</c:v>
                </c:pt>
                <c:pt idx="2">
                  <c:v>12.284482758620697</c:v>
                </c:pt>
                <c:pt idx="3">
                  <c:v>11.691022964509393</c:v>
                </c:pt>
                <c:pt idx="4">
                  <c:v>12.39837398373982</c:v>
                </c:pt>
                <c:pt idx="5">
                  <c:v>12.625250501002002</c:v>
                </c:pt>
                <c:pt idx="6">
                  <c:v>12.115384615384627</c:v>
                </c:pt>
                <c:pt idx="7">
                  <c:v>12.313432835820919</c:v>
                </c:pt>
                <c:pt idx="8">
                  <c:v>13.32116788321167</c:v>
                </c:pt>
                <c:pt idx="9">
                  <c:v>13.786764705882353</c:v>
                </c:pt>
                <c:pt idx="10">
                  <c:v>13.863216266173756</c:v>
                </c:pt>
                <c:pt idx="11">
                  <c:v>15.157116451016636</c:v>
                </c:pt>
                <c:pt idx="12">
                  <c:v>15.749525616698294</c:v>
                </c:pt>
                <c:pt idx="13">
                  <c:v>16.226415094339622</c:v>
                </c:pt>
                <c:pt idx="14">
                  <c:v>16.47940074906365</c:v>
                </c:pt>
                <c:pt idx="15">
                  <c:v>17.448405253283276</c:v>
                </c:pt>
                <c:pt idx="16">
                  <c:v>18.571428571428573</c:v>
                </c:pt>
                <c:pt idx="17">
                  <c:v>19.72318339100346</c:v>
                </c:pt>
                <c:pt idx="18">
                  <c:v>20.918367346938776</c:v>
                </c:pt>
                <c:pt idx="19">
                  <c:v>21.688741721854303</c:v>
                </c:pt>
                <c:pt idx="20">
                  <c:v>21.970920840064601</c:v>
                </c:pt>
                <c:pt idx="21">
                  <c:v>22.1875</c:v>
                </c:pt>
                <c:pt idx="22">
                  <c:v>22.900763358778626</c:v>
                </c:pt>
                <c:pt idx="23">
                  <c:v>23.076923076923059</c:v>
                </c:pt>
                <c:pt idx="24">
                  <c:v>23.880597014925335</c:v>
                </c:pt>
                <c:pt idx="25">
                  <c:v>24.087591240875895</c:v>
                </c:pt>
                <c:pt idx="26">
                  <c:v>24.320241691842899</c:v>
                </c:pt>
                <c:pt idx="27">
                  <c:v>24.657534246575317</c:v>
                </c:pt>
                <c:pt idx="28">
                  <c:v>24.655436447166906</c:v>
                </c:pt>
                <c:pt idx="29">
                  <c:v>24.050632911392402</c:v>
                </c:pt>
                <c:pt idx="30">
                  <c:v>24.757281553398077</c:v>
                </c:pt>
                <c:pt idx="31">
                  <c:v>25.993377483443709</c:v>
                </c:pt>
                <c:pt idx="32">
                  <c:v>27.910958904109595</c:v>
                </c:pt>
                <c:pt idx="33">
                  <c:v>29.225352112676056</c:v>
                </c:pt>
                <c:pt idx="34">
                  <c:v>30.053667262969586</c:v>
                </c:pt>
                <c:pt idx="35">
                  <c:v>31.521739130434767</c:v>
                </c:pt>
                <c:pt idx="36">
                  <c:v>32.216014897579178</c:v>
                </c:pt>
                <c:pt idx="37">
                  <c:v>32.495164410058031</c:v>
                </c:pt>
                <c:pt idx="38" formatCode="General">
                  <c:v>33.1</c:v>
                </c:pt>
                <c:pt idx="40" formatCode="General">
                  <c:v>33.6</c:v>
                </c:pt>
                <c:pt idx="41" formatCode="General">
                  <c:v>34.200000000000003</c:v>
                </c:pt>
                <c:pt idx="42" formatCode="General">
                  <c:v>34.300000000000004</c:v>
                </c:pt>
                <c:pt idx="43" formatCode="General">
                  <c:v>33.800000000000004</c:v>
                </c:pt>
                <c:pt idx="44" formatCode="General">
                  <c:v>33.9</c:v>
                </c:pt>
              </c:numCache>
            </c:numRef>
          </c:val>
          <c:smooth val="0"/>
        </c:ser>
        <c:dLbls>
          <c:showLegendKey val="0"/>
          <c:showVal val="0"/>
          <c:showCatName val="0"/>
          <c:showSerName val="0"/>
          <c:showPercent val="0"/>
          <c:showBubbleSize val="0"/>
        </c:dLbls>
        <c:marker val="1"/>
        <c:smooth val="0"/>
        <c:axId val="78703616"/>
        <c:axId val="84345984"/>
      </c:lineChart>
      <c:catAx>
        <c:axId val="78703616"/>
        <c:scaling>
          <c:orientation val="minMax"/>
        </c:scaling>
        <c:delete val="0"/>
        <c:axPos val="b"/>
        <c:title>
          <c:tx>
            <c:rich>
              <a:bodyPr/>
              <a:lstStyle/>
              <a:p>
                <a:pPr>
                  <a:defRPr sz="1200">
                    <a:latin typeface="AR P丸ゴシック体M" pitchFamily="50" charset="-128"/>
                    <a:ea typeface="AR P丸ゴシック体M" pitchFamily="50" charset="-128"/>
                  </a:defRPr>
                </a:pPr>
                <a:r>
                  <a:rPr lang="ja-JP" altLang="en-US" sz="1200">
                    <a:latin typeface="AR P丸ゴシック体M" pitchFamily="50" charset="-128"/>
                    <a:ea typeface="AR P丸ゴシック体M" pitchFamily="50" charset="-128"/>
                  </a:rPr>
                  <a:t>年</a:t>
                </a:r>
              </a:p>
            </c:rich>
          </c:tx>
          <c:layout>
            <c:manualLayout>
              <c:xMode val="edge"/>
              <c:yMode val="edge"/>
              <c:x val="0.73291617460484582"/>
              <c:y val="0.86211520055041668"/>
            </c:manualLayout>
          </c:layout>
          <c:overlay val="0"/>
        </c:title>
        <c:numFmt formatCode="General" sourceLinked="1"/>
        <c:majorTickMark val="out"/>
        <c:minorTickMark val="none"/>
        <c:tickLblPos val="nextTo"/>
        <c:txPr>
          <a:bodyPr/>
          <a:lstStyle/>
          <a:p>
            <a:pPr>
              <a:defRPr sz="1200"/>
            </a:pPr>
            <a:endParaRPr lang="ja-JP"/>
          </a:p>
        </c:txPr>
        <c:crossAx val="84345984"/>
        <c:crosses val="autoZero"/>
        <c:auto val="1"/>
        <c:lblAlgn val="ctr"/>
        <c:lblOffset val="100"/>
        <c:noMultiLvlLbl val="0"/>
      </c:catAx>
      <c:valAx>
        <c:axId val="84345984"/>
        <c:scaling>
          <c:orientation val="minMax"/>
        </c:scaling>
        <c:delete val="0"/>
        <c:axPos val="l"/>
        <c:majorGridlines/>
        <c:title>
          <c:tx>
            <c:rich>
              <a:bodyPr rot="0" vert="horz"/>
              <a:lstStyle/>
              <a:p>
                <a:pPr>
                  <a:defRPr sz="1200">
                    <a:latin typeface="AR P丸ゴシック体M" pitchFamily="50" charset="-128"/>
                    <a:ea typeface="AR P丸ゴシック体M" pitchFamily="50" charset="-128"/>
                  </a:defRPr>
                </a:pPr>
                <a:r>
                  <a:rPr lang="ja-JP" altLang="en-US" sz="1200">
                    <a:latin typeface="AR P丸ゴシック体M" pitchFamily="50" charset="-128"/>
                    <a:ea typeface="AR P丸ゴシック体M" pitchFamily="50" charset="-128"/>
                  </a:rPr>
                  <a:t>％</a:t>
                </a:r>
              </a:p>
            </c:rich>
          </c:tx>
          <c:layout>
            <c:manualLayout>
              <c:xMode val="edge"/>
              <c:yMode val="edge"/>
              <c:x val="0.12166854744425952"/>
              <c:y val="0.11793831028548714"/>
            </c:manualLayout>
          </c:layout>
          <c:overlay val="0"/>
        </c:title>
        <c:numFmt formatCode="0.0" sourceLinked="1"/>
        <c:majorTickMark val="out"/>
        <c:minorTickMark val="none"/>
        <c:tickLblPos val="nextTo"/>
        <c:txPr>
          <a:bodyPr/>
          <a:lstStyle/>
          <a:p>
            <a:pPr>
              <a:defRPr sz="1200"/>
            </a:pPr>
            <a:endParaRPr lang="ja-JP"/>
          </a:p>
        </c:txPr>
        <c:crossAx val="78703616"/>
        <c:crosses val="autoZero"/>
        <c:crossBetween val="between"/>
      </c:valAx>
    </c:plotArea>
    <c:legend>
      <c:legendPos val="r"/>
      <c:layout>
        <c:manualLayout>
          <c:xMode val="edge"/>
          <c:yMode val="edge"/>
          <c:x val="0.75054705301168789"/>
          <c:y val="0.47122389371572782"/>
          <c:w val="0.21940495731604576"/>
          <c:h val="0.32261421255043932"/>
        </c:manualLayout>
      </c:layout>
      <c:overlay val="0"/>
      <c:txPr>
        <a:bodyPr/>
        <a:lstStyle/>
        <a:p>
          <a:pPr>
            <a:defRPr sz="1400">
              <a:latin typeface="AR P丸ゴシック体M" panose="020B0600010101010101" pitchFamily="50" charset="-128"/>
              <a:ea typeface="AR P丸ゴシック体M" panose="020B0600010101010101" pitchFamily="50" charset="-128"/>
            </a:defRPr>
          </a:pPr>
          <a:endParaRPr lang="ja-JP"/>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kumimoji="1" lang="ja-JP" altLang="en-US" dirty="0"/>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9D4AA75-C957-4335-B615-D07784FC2818}" type="slidenum">
              <a:rPr kumimoji="1" lang="ja-JP" altLang="en-US" smtClean="0"/>
              <a:pPr/>
              <a:t>‹#›</a:t>
            </a:fld>
            <a:endParaRPr kumimoji="1" lang="ja-JP" altLang="en-US"/>
          </a:p>
        </p:txBody>
      </p:sp>
    </p:spTree>
    <p:extLst>
      <p:ext uri="{BB962C8B-B14F-4D97-AF65-F5344CB8AC3E}">
        <p14:creationId xmlns:p14="http://schemas.microsoft.com/office/powerpoint/2010/main" val="8404852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61D224-BC1D-4782-BCEC-12FCC183ADF4}" type="datetimeFigureOut">
              <a:rPr kumimoji="1" lang="ja-JP" altLang="en-US" smtClean="0"/>
              <a:pPr/>
              <a:t>2017/5/17</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7C96EA-3E9F-4E22-90D1-587656B36F6C}" type="slidenum">
              <a:rPr kumimoji="1" lang="ja-JP" altLang="en-US" smtClean="0"/>
              <a:pPr/>
              <a:t>‹#›</a:t>
            </a:fld>
            <a:endParaRPr kumimoji="1" lang="ja-JP" altLang="en-US"/>
          </a:p>
        </p:txBody>
      </p:sp>
    </p:spTree>
    <p:extLst>
      <p:ext uri="{BB962C8B-B14F-4D97-AF65-F5344CB8AC3E}">
        <p14:creationId xmlns:p14="http://schemas.microsoft.com/office/powerpoint/2010/main" val="5552027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WTO</a:t>
            </a:r>
            <a:r>
              <a:rPr kumimoji="1" lang="ja-JP" altLang="en-US" dirty="0" smtClean="0"/>
              <a:t>協定対象工事への外国企業の参入　</a:t>
            </a:r>
            <a:r>
              <a:rPr kumimoji="1" lang="en-US" altLang="ja-JP" dirty="0" smtClean="0"/>
              <a:t>2007</a:t>
            </a:r>
            <a:r>
              <a:rPr kumimoji="1" lang="ja-JP" altLang="en-US" dirty="0" smtClean="0"/>
              <a:t>年に国で</a:t>
            </a:r>
            <a:r>
              <a:rPr kumimoji="1" lang="en-US" altLang="ja-JP" dirty="0" smtClean="0"/>
              <a:t>1/330</a:t>
            </a:r>
            <a:r>
              <a:rPr kumimoji="1" lang="ja-JP" altLang="en-US" dirty="0" smtClean="0"/>
              <a:t>件、地方で</a:t>
            </a:r>
            <a:r>
              <a:rPr kumimoji="1" lang="en-US" altLang="ja-JP" dirty="0" smtClean="0"/>
              <a:t>3/91</a:t>
            </a:r>
            <a:r>
              <a:rPr kumimoji="1" lang="ja-JP" altLang="en-US" dirty="0" smtClean="0"/>
              <a:t>件のみ。</a:t>
            </a:r>
            <a:endParaRPr kumimoji="1" lang="ja-JP" altLang="en-US" dirty="0"/>
          </a:p>
        </p:txBody>
      </p:sp>
      <p:sp>
        <p:nvSpPr>
          <p:cNvPr id="4" name="スライド番号プレースホルダ 3"/>
          <p:cNvSpPr>
            <a:spLocks noGrp="1"/>
          </p:cNvSpPr>
          <p:nvPr>
            <p:ph type="sldNum" sz="quarter" idx="10"/>
          </p:nvPr>
        </p:nvSpPr>
        <p:spPr/>
        <p:txBody>
          <a:bodyPr/>
          <a:lstStyle/>
          <a:p>
            <a:fld id="{947C96EA-3E9F-4E22-90D1-587656B36F6C}" type="slidenum">
              <a:rPr kumimoji="1" lang="ja-JP" altLang="en-US" smtClean="0"/>
              <a:pPr/>
              <a:t>25</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47C96EA-3E9F-4E22-90D1-587656B36F6C}" type="slidenum">
              <a:rPr kumimoji="1" lang="ja-JP" altLang="en-US" smtClean="0"/>
              <a:pPr/>
              <a:t>31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FB6BBCF2-ED3C-460E-B6C4-EB8BA7CA56CC}" type="datetime1">
              <a:rPr kumimoji="1" lang="ja-JP" altLang="en-US" smtClean="0"/>
              <a:pPr/>
              <a:t>2017/5/17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23824D2-57B7-4FB7-82D6-3DA34C67D3B4}"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42EE3231-875B-4E59-8E08-98DD2EC97D91}" type="datetime1">
              <a:rPr kumimoji="1" lang="ja-JP" altLang="en-US" smtClean="0"/>
              <a:pPr/>
              <a:t>2017/5/17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323824D2-57B7-4FB7-82D6-3DA34C67D3B4}"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FDC4304C-6591-4141-AF85-9228AFDBC569}" type="datetime1">
              <a:rPr kumimoji="1" lang="ja-JP" altLang="en-US" smtClean="0"/>
              <a:pPr/>
              <a:t>2017/5/17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23824D2-57B7-4FB7-82D6-3DA34C67D3B4}"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76ACA941-E435-46AE-8121-77E1BB2B29ED}" type="datetime1">
              <a:rPr kumimoji="1" lang="ja-JP" altLang="en-US" smtClean="0"/>
              <a:pPr/>
              <a:t>2017/5/17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23824D2-57B7-4FB7-82D6-3DA34C67D3B4}" type="slidenum">
              <a:rPr kumimoji="1" lang="ja-JP" altLang="en-US" smtClean="0"/>
              <a:pPr/>
              <a:t>‹#›</a:t>
            </a:fld>
            <a:endParaRPr kumimoji="1" lang="ja-JP"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0E69285-6EB7-46D2-AB71-1B98050D9AFE}" type="datetime1">
              <a:rPr kumimoji="1" lang="ja-JP" altLang="en-US" smtClean="0"/>
              <a:pPr/>
              <a:t>2017/5/17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23824D2-57B7-4FB7-82D6-3DA34C67D3B4}" type="slidenum">
              <a:rPr kumimoji="1" lang="ja-JP" altLang="en-US" smtClean="0"/>
              <a:pPr/>
              <a:t>‹#›</a:t>
            </a:fld>
            <a:endParaRPr kumimoji="1" lang="ja-JP"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C999791-2989-4B7A-B40A-0604AE9BA0DF}" type="datetime1">
              <a:rPr kumimoji="1" lang="ja-JP" altLang="en-US" smtClean="0"/>
              <a:pPr/>
              <a:t>2017/5/17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23824D2-57B7-4FB7-82D6-3DA34C67D3B4}"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0E378AB-68CB-4C09-95D3-7D9CA2DB0104}" type="datetime1">
              <a:rPr kumimoji="1" lang="ja-JP" altLang="en-US" smtClean="0"/>
              <a:pPr/>
              <a:t>2017/5/17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23824D2-57B7-4FB7-82D6-3DA34C67D3B4}"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7C94EED-A01C-4FCD-868D-EBFB911DCA75}" type="datetime1">
              <a:rPr kumimoji="1" lang="ja-JP" altLang="en-US" smtClean="0"/>
              <a:pPr/>
              <a:t>2017/5/17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23824D2-57B7-4FB7-82D6-3DA34C67D3B4}"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5821E18C-66C3-43FC-AEA7-9EDFDFEAFC5A}" type="datetime1">
              <a:rPr kumimoji="1" lang="ja-JP" altLang="en-US" smtClean="0"/>
              <a:pPr/>
              <a:t>2017/5/17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23824D2-57B7-4FB7-82D6-3DA34C67D3B4}"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8DEE32B7-82F7-4FE2-A09C-A9B643294EA0}" type="datetime1">
              <a:rPr kumimoji="1" lang="ja-JP" altLang="en-US" smtClean="0"/>
              <a:pPr/>
              <a:t>2017/5/17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323824D2-57B7-4FB7-82D6-3DA34C67D3B4}"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C8EC2AC0-128F-4776-85AB-595BACDBB5F2}" type="datetime1">
              <a:rPr kumimoji="1" lang="ja-JP" altLang="en-US" smtClean="0"/>
              <a:pPr/>
              <a:t>2017/5/17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323824D2-57B7-4FB7-82D6-3DA34C67D3B4}"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7A801C4A-1E19-4EBC-8388-65663C3E2C06}" type="datetime1">
              <a:rPr kumimoji="1" lang="ja-JP" altLang="en-US" smtClean="0"/>
              <a:pPr/>
              <a:t>2017/5/17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323824D2-57B7-4FB7-82D6-3DA34C67D3B4}"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4ECB41C3-B731-4034-BE1D-8E016986C43B}" type="datetime1">
              <a:rPr kumimoji="1" lang="ja-JP" altLang="en-US" smtClean="0"/>
              <a:pPr/>
              <a:t>2017/5/17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323824D2-57B7-4FB7-82D6-3DA34C67D3B4}"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2BAD8855-AFE1-4092-BAAF-1CD7BCD53443}" type="datetime1">
              <a:rPr kumimoji="1" lang="ja-JP" altLang="en-US" smtClean="0"/>
              <a:pPr/>
              <a:t>2017/5/17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323824D2-57B7-4FB7-82D6-3DA34C67D3B4}"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lumMod val="90000"/>
              </a:schemeClr>
            </a:gs>
            <a:gs pos="53000">
              <a:srgbClr val="D4DEFF"/>
            </a:gs>
            <a:gs pos="83000">
              <a:srgbClr val="D4DEFF"/>
            </a:gs>
            <a:gs pos="100000">
              <a:srgbClr val="96AB94"/>
            </a:gs>
          </a:gsLst>
          <a:lin ang="5400000" scaled="1"/>
          <a:tileRect/>
        </a:gradFill>
        <a:effectLst/>
      </p:bgPr>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F82A35-3090-4CA6-B352-C4418F2D132D}" type="datetime1">
              <a:rPr kumimoji="1" lang="ja-JP" altLang="en-US" smtClean="0"/>
              <a:pPr/>
              <a:t>2017/5/17</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3824D2-57B7-4FB7-82D6-3DA34C67D3B4}"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61" r:id="rId8"/>
    <p:sldLayoutId id="2147483662" r:id="rId9"/>
    <p:sldLayoutId id="2147483655" r:id="rId10"/>
    <p:sldLayoutId id="2147483656" r:id="rId11"/>
    <p:sldLayoutId id="2147483657" r:id="rId12"/>
    <p:sldLayoutId id="2147483658" r:id="rId13"/>
    <p:sldLayoutId id="2147483659" r:id="rId14"/>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560" y="1196752"/>
            <a:ext cx="7772400" cy="1470025"/>
          </a:xfrm>
        </p:spPr>
        <p:txBody>
          <a:bodyPr/>
          <a:lstStyle/>
          <a:p>
            <a:pPr>
              <a:spcAft>
                <a:spcPts val="0"/>
              </a:spcAft>
            </a:pPr>
            <a:r>
              <a:rPr lang="en-US" altLang="ja-JP" b="1" kern="100" dirty="0" smtClean="0">
                <a:latin typeface="Century"/>
                <a:ea typeface="AR P丸ゴシック体M"/>
                <a:cs typeface="Times New Roman"/>
              </a:rPr>
              <a:t>  </a:t>
            </a:r>
            <a:r>
              <a:rPr lang="ja-JP" altLang="ja-JP" b="1" kern="100" dirty="0" smtClean="0">
                <a:latin typeface="Century"/>
                <a:ea typeface="AR P丸ゴシック体M"/>
                <a:cs typeface="Times New Roman"/>
              </a:rPr>
              <a:t>建設市場の</a:t>
            </a:r>
            <a:r>
              <a:rPr lang="ja-JP" altLang="en-US" b="1" kern="100" dirty="0" smtClean="0">
                <a:latin typeface="Century"/>
                <a:ea typeface="AR P丸ゴシック体M"/>
                <a:cs typeface="Times New Roman"/>
              </a:rPr>
              <a:t>行動規律</a:t>
            </a:r>
            <a:endParaRPr lang="ja-JP" altLang="ja-JP" kern="100" dirty="0">
              <a:latin typeface="Century"/>
              <a:ea typeface="ＭＳ 明朝"/>
              <a:cs typeface="Times New Roman"/>
            </a:endParaRPr>
          </a:p>
        </p:txBody>
      </p:sp>
      <p:sp>
        <p:nvSpPr>
          <p:cNvPr id="3" name="サブタイトル 2"/>
          <p:cNvSpPr>
            <a:spLocks noGrp="1"/>
          </p:cNvSpPr>
          <p:nvPr>
            <p:ph type="subTitle" idx="1"/>
          </p:nvPr>
        </p:nvSpPr>
        <p:spPr>
          <a:xfrm>
            <a:off x="755576" y="2852936"/>
            <a:ext cx="7560840" cy="3744416"/>
          </a:xfrm>
        </p:spPr>
        <p:txBody>
          <a:bodyPr>
            <a:normAutofit/>
          </a:bodyPr>
          <a:lstStyle/>
          <a:p>
            <a:r>
              <a:rPr lang="ja-JP" altLang="en-US" sz="3600" b="1" kern="100" dirty="0" err="1" smtClean="0">
                <a:solidFill>
                  <a:schemeClr val="tx1"/>
                </a:solidFill>
                <a:latin typeface="Century"/>
                <a:ea typeface="AR P丸ゴシック体M"/>
                <a:cs typeface="Times New Roman"/>
              </a:rPr>
              <a:t>ー</a:t>
            </a:r>
            <a:r>
              <a:rPr lang="ja-JP" altLang="en-US" sz="3600" b="1" kern="100" dirty="0" smtClean="0">
                <a:solidFill>
                  <a:schemeClr val="tx1"/>
                </a:solidFill>
                <a:latin typeface="Century"/>
                <a:ea typeface="AR P丸ゴシック体M"/>
                <a:cs typeface="Times New Roman"/>
              </a:rPr>
              <a:t>制度的規制と市場行動</a:t>
            </a:r>
            <a:r>
              <a:rPr lang="ja-JP" altLang="en-US" sz="3600" b="1" kern="100" dirty="0" err="1" smtClean="0">
                <a:solidFill>
                  <a:schemeClr val="tx1"/>
                </a:solidFill>
                <a:latin typeface="Century"/>
                <a:ea typeface="AR P丸ゴシック体M"/>
                <a:cs typeface="Times New Roman"/>
              </a:rPr>
              <a:t>ー</a:t>
            </a:r>
            <a:endParaRPr lang="en-US" altLang="ja-JP" sz="3600" b="1" kern="100" dirty="0" smtClean="0">
              <a:solidFill>
                <a:schemeClr val="tx1"/>
              </a:solidFill>
              <a:latin typeface="Century"/>
              <a:ea typeface="AR P丸ゴシック体M"/>
              <a:cs typeface="Times New Roman"/>
            </a:endParaRPr>
          </a:p>
          <a:p>
            <a:endParaRPr lang="en-US" altLang="ja-JP" sz="3600" b="1" kern="100" dirty="0" smtClean="0">
              <a:solidFill>
                <a:schemeClr val="tx1"/>
              </a:solidFill>
              <a:latin typeface="Century"/>
              <a:ea typeface="AR P丸ゴシック体M"/>
              <a:cs typeface="Times New Roman"/>
            </a:endParaRPr>
          </a:p>
          <a:p>
            <a:r>
              <a:rPr lang="ja-JP" altLang="ja-JP" sz="2400" kern="100" dirty="0" smtClean="0">
                <a:solidFill>
                  <a:schemeClr val="tx1"/>
                </a:solidFill>
                <a:latin typeface="Century"/>
                <a:ea typeface="AR P丸ゴシック体M"/>
                <a:cs typeface="Times New Roman"/>
              </a:rPr>
              <a:t>（</a:t>
            </a:r>
            <a:r>
              <a:rPr lang="ja-JP" altLang="en-US" sz="2400" kern="100" dirty="0" smtClean="0">
                <a:solidFill>
                  <a:schemeClr val="tx1"/>
                </a:solidFill>
                <a:latin typeface="Century"/>
                <a:ea typeface="AR P丸ゴシック体M"/>
                <a:cs typeface="Times New Roman"/>
              </a:rPr>
              <a:t>第</a:t>
            </a:r>
            <a:r>
              <a:rPr lang="en-US" altLang="ja-JP" sz="2400" kern="100" dirty="0" smtClean="0">
                <a:solidFill>
                  <a:schemeClr val="tx1"/>
                </a:solidFill>
                <a:latin typeface="Century"/>
                <a:ea typeface="AR P丸ゴシック体M"/>
                <a:cs typeface="Times New Roman"/>
              </a:rPr>
              <a:t>90</a:t>
            </a:r>
            <a:r>
              <a:rPr lang="ja-JP" altLang="en-US" sz="2400" kern="100" dirty="0" smtClean="0">
                <a:solidFill>
                  <a:schemeClr val="tx1"/>
                </a:solidFill>
                <a:latin typeface="Century"/>
                <a:ea typeface="AR P丸ゴシック体M"/>
                <a:cs typeface="Times New Roman"/>
              </a:rPr>
              <a:t>回</a:t>
            </a:r>
            <a:r>
              <a:rPr lang="ja-JP" altLang="ja-JP" sz="2400" kern="100" dirty="0" smtClean="0">
                <a:solidFill>
                  <a:schemeClr val="tx1"/>
                </a:solidFill>
                <a:latin typeface="Century"/>
                <a:ea typeface="AR P丸ゴシック体M"/>
                <a:cs typeface="Times New Roman"/>
              </a:rPr>
              <a:t>建設</a:t>
            </a:r>
            <a:r>
              <a:rPr lang="ja-JP" altLang="en-US" sz="2400" kern="100" dirty="0" smtClean="0">
                <a:solidFill>
                  <a:schemeClr val="tx1"/>
                </a:solidFill>
                <a:latin typeface="Century"/>
                <a:ea typeface="AR P丸ゴシック体M"/>
                <a:cs typeface="Times New Roman"/>
              </a:rPr>
              <a:t>産業史研究会</a:t>
            </a:r>
            <a:r>
              <a:rPr lang="ja-JP" altLang="ja-JP" sz="2400" kern="100" dirty="0" smtClean="0">
                <a:solidFill>
                  <a:schemeClr val="tx1"/>
                </a:solidFill>
                <a:latin typeface="Century"/>
                <a:ea typeface="AR P丸ゴシック体M"/>
                <a:cs typeface="Times New Roman"/>
              </a:rPr>
              <a:t>）</a:t>
            </a:r>
            <a:endParaRPr lang="en-US" altLang="ja-JP" sz="2400" kern="100" dirty="0" smtClean="0">
              <a:solidFill>
                <a:schemeClr val="tx1"/>
              </a:solidFill>
              <a:latin typeface="Century"/>
              <a:ea typeface="AR P丸ゴシック体M"/>
              <a:cs typeface="Times New Roman"/>
            </a:endParaRPr>
          </a:p>
          <a:p>
            <a:endParaRPr lang="en-US" altLang="ja-JP" sz="2400" kern="100" dirty="0" smtClean="0">
              <a:solidFill>
                <a:schemeClr val="tx1"/>
              </a:solidFill>
              <a:latin typeface="Century"/>
              <a:ea typeface="AR P丸ゴシック体M"/>
              <a:cs typeface="Times New Roman"/>
            </a:endParaRPr>
          </a:p>
          <a:p>
            <a:r>
              <a:rPr lang="ja-JP" altLang="en-US" sz="2400" kern="100" dirty="0" smtClean="0">
                <a:solidFill>
                  <a:schemeClr val="tx1"/>
                </a:solidFill>
                <a:latin typeface="HGS明朝B" pitchFamily="18" charset="-128"/>
                <a:ea typeface="HGS明朝B" pitchFamily="18" charset="-128"/>
                <a:cs typeface="Times New Roman"/>
              </a:rPr>
              <a:t>六波羅　昭</a:t>
            </a:r>
            <a:endParaRPr lang="en-US" altLang="ja-JP" sz="2400" kern="100" dirty="0" smtClean="0">
              <a:solidFill>
                <a:schemeClr val="tx1"/>
              </a:solidFill>
              <a:latin typeface="HGS明朝B" pitchFamily="18" charset="-128"/>
              <a:ea typeface="HGS明朝B" pitchFamily="18" charset="-128"/>
              <a:cs typeface="Times New Roman"/>
            </a:endParaRPr>
          </a:p>
          <a:p>
            <a:endParaRPr lang="en-US" altLang="ja-JP" sz="2400" kern="100" dirty="0">
              <a:solidFill>
                <a:schemeClr val="tx1"/>
              </a:solidFill>
              <a:latin typeface="Century"/>
              <a:ea typeface="AR P丸ゴシック体M"/>
              <a:cs typeface="Times New Roman"/>
            </a:endParaRPr>
          </a:p>
          <a:p>
            <a:r>
              <a:rPr lang="en-US" altLang="ja-JP" sz="2400" dirty="0" smtClean="0">
                <a:solidFill>
                  <a:schemeClr val="tx1"/>
                </a:solidFill>
                <a:latin typeface="AR P丸ゴシック体M"/>
                <a:cs typeface="Times New Roman"/>
              </a:rPr>
              <a:t>2017.5.19</a:t>
            </a:r>
            <a:endParaRPr lang="en-US" altLang="ja-JP" sz="2400" kern="100" dirty="0" smtClean="0">
              <a:solidFill>
                <a:schemeClr val="tx1"/>
              </a:solidFill>
              <a:latin typeface="Century"/>
              <a:ea typeface="AR P丸ゴシック体M"/>
              <a:cs typeface="Times New Roman"/>
            </a:endParaRPr>
          </a:p>
          <a:p>
            <a:endParaRPr lang="en-US" altLang="ja-JP" sz="2400" kern="100" dirty="0">
              <a:latin typeface="Century"/>
              <a:ea typeface="AR P丸ゴシック体M"/>
              <a:cs typeface="Times New Roman"/>
            </a:endParaRPr>
          </a:p>
          <a:p>
            <a:endParaRPr lang="ja-JP" altLang="ja-JP" sz="2400" kern="100" dirty="0" smtClean="0">
              <a:latin typeface="Century"/>
              <a:ea typeface="ＭＳ 明朝"/>
              <a:cs typeface="Times New Roman"/>
            </a:endParaRPr>
          </a:p>
          <a:p>
            <a:endParaRPr lang="en-US" altLang="ja-JP" sz="3600" b="1" kern="100" dirty="0" smtClean="0">
              <a:latin typeface="Century"/>
              <a:ea typeface="AR P丸ゴシック体M"/>
              <a:cs typeface="Times New Roman"/>
            </a:endParaRPr>
          </a:p>
          <a:p>
            <a:endParaRPr kumimoji="1" lang="en-US" altLang="ja-JP" sz="3600" b="1" kern="100" dirty="0">
              <a:latin typeface="Century"/>
              <a:ea typeface="AR P丸ゴシック体M"/>
              <a:cs typeface="Times New Roman"/>
            </a:endParaRPr>
          </a:p>
          <a:p>
            <a:endParaRPr kumimoji="1" lang="ja-JP" alt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60648"/>
            <a:ext cx="8229600" cy="1143000"/>
          </a:xfrm>
        </p:spPr>
        <p:txBody>
          <a:bodyPr>
            <a:normAutofit/>
          </a:bodyPr>
          <a:lstStyle/>
          <a:p>
            <a:pPr algn="l">
              <a:spcAft>
                <a:spcPts val="0"/>
              </a:spcAft>
            </a:pPr>
            <a:r>
              <a:rPr lang="en-US" altLang="ja-JP" sz="2400" kern="100" dirty="0" smtClean="0">
                <a:latin typeface="Century"/>
                <a:ea typeface="AR P丸ゴシック体M"/>
                <a:cs typeface="Times New Roman"/>
              </a:rPr>
              <a:t>(2)  </a:t>
            </a:r>
            <a:r>
              <a:rPr lang="ja-JP" altLang="ja-JP" sz="2400" kern="100" dirty="0" smtClean="0">
                <a:latin typeface="Century"/>
                <a:ea typeface="AR P丸ゴシック体M"/>
                <a:cs typeface="Times New Roman"/>
              </a:rPr>
              <a:t>入札・落札方式の変遷</a:t>
            </a:r>
            <a:r>
              <a:rPr lang="ja-JP" altLang="en-US" sz="2400" kern="100" dirty="0" smtClean="0">
                <a:latin typeface="Century"/>
                <a:ea typeface="AR P丸ゴシック体M"/>
                <a:cs typeface="Times New Roman"/>
              </a:rPr>
              <a:t>　：</a:t>
            </a:r>
            <a:r>
              <a:rPr lang="en-US" altLang="ja-JP" sz="2400" kern="100" dirty="0" smtClean="0">
                <a:latin typeface="Century"/>
                <a:ea typeface="AR P丸ゴシック体M"/>
                <a:cs typeface="Times New Roman"/>
              </a:rPr>
              <a:t/>
            </a:r>
            <a:br>
              <a:rPr lang="en-US" altLang="ja-JP" sz="2400" kern="100" dirty="0" smtClean="0">
                <a:latin typeface="Century"/>
                <a:ea typeface="AR P丸ゴシック体M"/>
                <a:cs typeface="Times New Roman"/>
              </a:rPr>
            </a:br>
            <a:r>
              <a:rPr lang="en-US" altLang="ja-JP"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明治以来の硬直性と変化の兆し</a:t>
            </a:r>
            <a:endParaRPr lang="ja-JP" altLang="ja-JP" sz="2000" kern="100" dirty="0">
              <a:latin typeface="Century"/>
              <a:ea typeface="ＭＳ 明朝"/>
              <a:cs typeface="Times New Roman"/>
            </a:endParaRPr>
          </a:p>
        </p:txBody>
      </p:sp>
      <p:sp>
        <p:nvSpPr>
          <p:cNvPr id="3" name="正方形/長方形 2"/>
          <p:cNvSpPr/>
          <p:nvPr/>
        </p:nvSpPr>
        <p:spPr>
          <a:xfrm>
            <a:off x="251520" y="1340768"/>
            <a:ext cx="8424936" cy="5386090"/>
          </a:xfrm>
          <a:prstGeom prst="rect">
            <a:avLst/>
          </a:prstGeom>
        </p:spPr>
        <p:txBody>
          <a:bodyPr wrap="square">
            <a:spAutoFit/>
          </a:bodyPr>
          <a:lstStyle/>
          <a:p>
            <a:pPr algn="just">
              <a:spcAft>
                <a:spcPts val="0"/>
              </a:spcAft>
            </a:pPr>
            <a:r>
              <a:rPr lang="ja-JP" altLang="ja-JP" sz="2000" kern="100" dirty="0" smtClean="0">
                <a:latin typeface="Century"/>
                <a:ea typeface="AR P丸ゴシック体M"/>
                <a:cs typeface="Times New Roman"/>
              </a:rPr>
              <a:t>―明治会計法令の硬直的な運用</a:t>
            </a:r>
            <a:endParaRPr lang="en-US" altLang="ja-JP" sz="2000" kern="100" dirty="0" smtClean="0">
              <a:latin typeface="Century"/>
              <a:ea typeface="AR P丸ゴシック体M"/>
              <a:cs typeface="Times New Roman"/>
            </a:endParaRPr>
          </a:p>
          <a:p>
            <a:pPr algn="just">
              <a:spcAft>
                <a:spcPts val="0"/>
              </a:spcAft>
            </a:pPr>
            <a:endParaRPr lang="ja-JP" altLang="ja-JP" sz="2400" kern="100" dirty="0" smtClean="0">
              <a:latin typeface="Century"/>
              <a:ea typeface="ＭＳ 明朝"/>
              <a:cs typeface="Times New Roman"/>
            </a:endParaRPr>
          </a:p>
          <a:p>
            <a:pPr marL="333375" algn="just">
              <a:spcAft>
                <a:spcPts val="0"/>
              </a:spcAft>
            </a:pPr>
            <a:r>
              <a:rPr lang="ja-JP" altLang="ja-JP" sz="2000" kern="100" dirty="0" smtClean="0">
                <a:latin typeface="Century"/>
                <a:ea typeface="AR P丸ゴシック体M"/>
                <a:cs typeface="Times New Roman"/>
              </a:rPr>
              <a:t>・</a:t>
            </a:r>
            <a:r>
              <a:rPr lang="en-US" altLang="ja-JP" sz="2000" kern="100" dirty="0" smtClean="0">
                <a:latin typeface="Century"/>
                <a:ea typeface="AR P丸ゴシック体M"/>
                <a:cs typeface="Times New Roman"/>
              </a:rPr>
              <a:t>1889(</a:t>
            </a:r>
            <a:r>
              <a:rPr lang="ja-JP" altLang="ja-JP" sz="2000" kern="100" dirty="0" smtClean="0">
                <a:latin typeface="Century"/>
                <a:ea typeface="AR P丸ゴシック体M"/>
                <a:cs typeface="Times New Roman"/>
              </a:rPr>
              <a:t>明治</a:t>
            </a:r>
            <a:r>
              <a:rPr lang="en-US" altLang="ja-JP" sz="2000" kern="100" dirty="0" smtClean="0">
                <a:latin typeface="Century"/>
                <a:ea typeface="AR P丸ゴシック体M"/>
                <a:cs typeface="Times New Roman"/>
              </a:rPr>
              <a:t>22)</a:t>
            </a:r>
            <a:r>
              <a:rPr lang="ja-JP" altLang="ja-JP" sz="2000" kern="100" dirty="0" smtClean="0">
                <a:latin typeface="Century"/>
                <a:ea typeface="AR P丸ゴシック体M"/>
                <a:cs typeface="Times New Roman"/>
              </a:rPr>
              <a:t>年に会計法が成立。</a:t>
            </a:r>
            <a:endParaRPr lang="en-US" altLang="ja-JP" sz="2000" kern="100" dirty="0" smtClean="0">
              <a:latin typeface="Century"/>
              <a:ea typeface="AR P丸ゴシック体M"/>
              <a:cs typeface="Times New Roman"/>
            </a:endParaRPr>
          </a:p>
          <a:p>
            <a:pPr marL="333375" algn="just">
              <a:spcAft>
                <a:spcPts val="0"/>
              </a:spcAft>
            </a:pPr>
            <a:r>
              <a:rPr lang="ja-JP" altLang="en-US" sz="2000" kern="100" dirty="0" smtClean="0">
                <a:latin typeface="Century"/>
                <a:ea typeface="AR P丸ゴシック体M"/>
                <a:cs typeface="Times New Roman"/>
              </a:rPr>
              <a:t>　　　</a:t>
            </a:r>
            <a:r>
              <a:rPr lang="ja-JP" altLang="ja-JP" sz="2000" dirty="0" smtClean="0">
                <a:ea typeface="AR P丸ゴシック体M"/>
                <a:cs typeface="Times New Roman"/>
              </a:rPr>
              <a:t>「公告し競争に付す」</a:t>
            </a:r>
            <a:r>
              <a:rPr lang="ja-JP" altLang="ja-JP" sz="2000" b="1" dirty="0" smtClean="0">
                <a:ea typeface="AR P丸ゴシック体M"/>
                <a:cs typeface="Times New Roman"/>
              </a:rPr>
              <a:t>一般競争入札を原則として採用</a:t>
            </a:r>
            <a:r>
              <a:rPr lang="ja-JP" altLang="ja-JP" sz="2000" dirty="0" smtClean="0">
                <a:ea typeface="AR P丸ゴシック体M"/>
                <a:cs typeface="Times New Roman"/>
              </a:rPr>
              <a:t>した。</a:t>
            </a:r>
            <a:endParaRPr lang="ja-JP" altLang="ja-JP" sz="2000" kern="100" dirty="0" smtClean="0">
              <a:latin typeface="Century"/>
              <a:ea typeface="ＭＳ 明朝"/>
              <a:cs typeface="Times New Roman"/>
            </a:endParaRPr>
          </a:p>
          <a:p>
            <a:pPr marL="333375" algn="just">
              <a:spcAft>
                <a:spcPts val="0"/>
              </a:spcAft>
            </a:pPr>
            <a:r>
              <a:rPr lang="ja-JP" altLang="en-US" sz="2000" kern="100" dirty="0" smtClean="0">
                <a:latin typeface="Century"/>
                <a:ea typeface="AR P丸ゴシック体M"/>
                <a:cs typeface="Times New Roman"/>
              </a:rPr>
              <a:t>　　　また、</a:t>
            </a:r>
            <a:r>
              <a:rPr lang="ja-JP" altLang="ja-JP" sz="2000" kern="100" dirty="0" smtClean="0">
                <a:latin typeface="Century"/>
                <a:ea typeface="AR P丸ゴシック体M"/>
                <a:cs typeface="Times New Roman"/>
              </a:rPr>
              <a:t>当初から落札価格の上限となる予定価格制度を規定</a:t>
            </a:r>
            <a:endParaRPr lang="en-US" altLang="ja-JP" sz="2000" kern="100" dirty="0" smtClean="0">
              <a:latin typeface="Century"/>
              <a:ea typeface="AR P丸ゴシック体M"/>
              <a:cs typeface="Times New Roman"/>
            </a:endParaRPr>
          </a:p>
          <a:p>
            <a:pPr marL="1247775" lvl="2" algn="just"/>
            <a:endParaRPr lang="en-US" altLang="ja-JP" sz="2000" kern="100" dirty="0" smtClean="0">
              <a:latin typeface="Century"/>
              <a:ea typeface="AR P丸ゴシック体M"/>
              <a:cs typeface="Times New Roman"/>
            </a:endParaRPr>
          </a:p>
          <a:p>
            <a:pPr marL="790575" lvl="1" algn="just"/>
            <a:r>
              <a:rPr lang="ja-JP" altLang="ja-JP" sz="2000" kern="100" dirty="0" smtClean="0">
                <a:latin typeface="Century"/>
                <a:ea typeface="AR P丸ゴシック体M"/>
                <a:cs typeface="Times New Roman"/>
              </a:rPr>
              <a:t>法制定当時の会計法草案説明書（阪谷芳郎主計官）</a:t>
            </a:r>
            <a:endParaRPr lang="en-US" altLang="ja-JP" sz="2000" kern="100" dirty="0" smtClean="0">
              <a:latin typeface="Century"/>
              <a:ea typeface="AR P丸ゴシック体M"/>
              <a:cs typeface="Times New Roman"/>
            </a:endParaRPr>
          </a:p>
          <a:p>
            <a:pPr marL="790575" lvl="1" algn="just"/>
            <a:r>
              <a:rPr lang="en-US" altLang="ja-JP"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a:t>
            </a:r>
            <a:r>
              <a:rPr lang="ja-JP" altLang="en-US" sz="2000" kern="100" dirty="0" smtClean="0">
                <a:latin typeface="Century"/>
                <a:ea typeface="AR P丸ゴシック体M"/>
                <a:cs typeface="Times New Roman"/>
              </a:rPr>
              <a:t>財産物品ノ売買ヲ</a:t>
            </a:r>
            <a:r>
              <a:rPr lang="ja-JP" altLang="ja-JP" sz="2000" kern="100" dirty="0" smtClean="0">
                <a:latin typeface="Century"/>
                <a:ea typeface="AR P丸ゴシック体M"/>
                <a:cs typeface="Times New Roman"/>
              </a:rPr>
              <a:t>公明</a:t>
            </a:r>
            <a:r>
              <a:rPr lang="ja-JP" altLang="en-US" sz="2000" kern="100" dirty="0" smtClean="0">
                <a:latin typeface="Century"/>
                <a:ea typeface="AR P丸ゴシック体M"/>
                <a:cs typeface="Times New Roman"/>
              </a:rPr>
              <a:t>ニスルハ官吏ノ私曲ヲ防ｷ政府ノ公平ヲ人民ニ明カニシ収支節倹ヲ為スニ最ﾓ欠クベカラザル事ナリ</a:t>
            </a:r>
            <a:r>
              <a:rPr lang="ja-JP" altLang="ja-JP" sz="2000" kern="100" dirty="0" smtClean="0">
                <a:latin typeface="Century"/>
                <a:ea typeface="AR P丸ゴシック体M"/>
                <a:cs typeface="Times New Roman"/>
              </a:rPr>
              <a:t>」</a:t>
            </a:r>
            <a:endParaRPr lang="en-US" altLang="ja-JP" sz="2000" kern="100" dirty="0" smtClean="0">
              <a:latin typeface="Century"/>
              <a:ea typeface="AR P丸ゴシック体M"/>
              <a:cs typeface="Times New Roman"/>
            </a:endParaRPr>
          </a:p>
          <a:p>
            <a:pPr marL="790575" lvl="1" algn="just"/>
            <a:r>
              <a:rPr lang="ja-JP" altLang="en-US"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「大抵ハ伊仏法ト異ナル所ナシ」</a:t>
            </a:r>
            <a:endParaRPr lang="en-US" altLang="ja-JP" sz="2000" kern="100" dirty="0" smtClean="0">
              <a:latin typeface="Century"/>
              <a:ea typeface="ＭＳ 明朝"/>
              <a:cs typeface="Times New Roman"/>
            </a:endParaRPr>
          </a:p>
          <a:p>
            <a:pPr marL="1247775" lvl="2" algn="just"/>
            <a:endParaRPr lang="en-US" altLang="ja-JP" sz="2000" kern="100" dirty="0" smtClean="0">
              <a:latin typeface="Century"/>
              <a:ea typeface="ＭＳ 明朝"/>
              <a:cs typeface="Times New Roman"/>
            </a:endParaRPr>
          </a:p>
          <a:p>
            <a:pPr marL="333375" algn="just">
              <a:spcAft>
                <a:spcPts val="0"/>
              </a:spcAft>
            </a:pPr>
            <a:r>
              <a:rPr lang="ja-JP" altLang="en-US" sz="2000" kern="100" dirty="0" smtClean="0">
                <a:latin typeface="Century"/>
                <a:ea typeface="ＭＳ 明朝"/>
                <a:cs typeface="Times New Roman"/>
              </a:rPr>
              <a:t>・</a:t>
            </a:r>
            <a:r>
              <a:rPr lang="en-US" altLang="ja-JP" sz="2000" kern="100" dirty="0" smtClean="0">
                <a:latin typeface="Century"/>
                <a:ea typeface="AR P丸ゴシック体M"/>
                <a:cs typeface="Times New Roman"/>
              </a:rPr>
              <a:t>1900(</a:t>
            </a:r>
            <a:r>
              <a:rPr lang="ja-JP" altLang="en-US" sz="2000" kern="100" dirty="0" smtClean="0">
                <a:latin typeface="Century"/>
                <a:ea typeface="AR P丸ゴシック体M"/>
                <a:cs typeface="Times New Roman"/>
              </a:rPr>
              <a:t>明治</a:t>
            </a:r>
            <a:r>
              <a:rPr lang="en-US" altLang="ja-JP" sz="2000" kern="100" dirty="0" smtClean="0">
                <a:latin typeface="Century"/>
                <a:ea typeface="AR P丸ゴシック体M"/>
                <a:cs typeface="Times New Roman"/>
              </a:rPr>
              <a:t>33)</a:t>
            </a:r>
            <a:r>
              <a:rPr lang="ja-JP" altLang="ja-JP" sz="2000" kern="100" dirty="0" smtClean="0">
                <a:latin typeface="Century"/>
                <a:ea typeface="AR P丸ゴシック体M"/>
                <a:cs typeface="Times New Roman"/>
              </a:rPr>
              <a:t>年に</a:t>
            </a:r>
            <a:r>
              <a:rPr lang="ja-JP" altLang="en-US" sz="2000" kern="100" dirty="0" smtClean="0">
                <a:latin typeface="Century"/>
                <a:ea typeface="AR P丸ゴシック体M"/>
                <a:cs typeface="Times New Roman"/>
              </a:rPr>
              <a:t>勅令により</a:t>
            </a:r>
            <a:r>
              <a:rPr lang="ja-JP" altLang="ja-JP" sz="2000" kern="100" dirty="0" smtClean="0">
                <a:latin typeface="Century"/>
                <a:ea typeface="AR P丸ゴシック体M"/>
                <a:cs typeface="Times New Roman"/>
              </a:rPr>
              <a:t>指名競争入札を導入</a:t>
            </a:r>
            <a:endParaRPr lang="ja-JP" altLang="ja-JP" sz="2000" kern="100" dirty="0" smtClean="0">
              <a:latin typeface="Century"/>
              <a:ea typeface="ＭＳ 明朝"/>
              <a:cs typeface="Times New Roman"/>
            </a:endParaRPr>
          </a:p>
          <a:p>
            <a:pPr marL="333375" indent="152400" algn="just">
              <a:spcAft>
                <a:spcPts val="0"/>
              </a:spcAft>
            </a:pPr>
            <a:r>
              <a:rPr lang="ja-JP" altLang="ja-JP" sz="2000" b="1" kern="100" dirty="0" smtClean="0">
                <a:latin typeface="Century"/>
                <a:ea typeface="AR P丸ゴシック体M"/>
                <a:cs typeface="Times New Roman"/>
              </a:rPr>
              <a:t>指名競争入札・最低価格落札方式の時代</a:t>
            </a:r>
            <a:r>
              <a:rPr lang="ja-JP" altLang="ja-JP" sz="2000" kern="100" dirty="0" smtClean="0">
                <a:latin typeface="Century"/>
                <a:ea typeface="AR P丸ゴシック体M"/>
                <a:cs typeface="Times New Roman"/>
              </a:rPr>
              <a:t>が始まる。</a:t>
            </a:r>
            <a:endParaRPr lang="en-US" altLang="ja-JP" sz="2000" kern="100" dirty="0" smtClean="0">
              <a:latin typeface="Century"/>
              <a:ea typeface="AR P丸ゴシック体M"/>
              <a:cs typeface="Times New Roman"/>
            </a:endParaRPr>
          </a:p>
          <a:p>
            <a:pPr marL="333375" indent="152400" algn="just">
              <a:spcAft>
                <a:spcPts val="0"/>
              </a:spcAft>
            </a:pPr>
            <a:endParaRPr lang="en-US" altLang="ja-JP" sz="2000" kern="100" dirty="0" smtClean="0">
              <a:latin typeface="Century"/>
              <a:ea typeface="AR P丸ゴシック体M"/>
              <a:cs typeface="Times New Roman"/>
            </a:endParaRPr>
          </a:p>
          <a:p>
            <a:pPr marL="333375" indent="152400" algn="just">
              <a:spcAft>
                <a:spcPts val="0"/>
              </a:spcAft>
            </a:pPr>
            <a:r>
              <a:rPr lang="ja-JP" altLang="en-US" sz="2000" kern="100" dirty="0" smtClean="0">
                <a:latin typeface="Century"/>
                <a:ea typeface="AR P丸ゴシック体M"/>
                <a:cs typeface="Times New Roman"/>
              </a:rPr>
              <a:t>　</a:t>
            </a:r>
            <a:r>
              <a:rPr lang="en-US" altLang="ja-JP" sz="2000" kern="100" dirty="0" smtClean="0">
                <a:latin typeface="Century"/>
                <a:ea typeface="AR P丸ゴシック体M"/>
                <a:cs typeface="Times New Roman"/>
              </a:rPr>
              <a:t>1910(</a:t>
            </a:r>
            <a:r>
              <a:rPr lang="ja-JP" altLang="en-US" sz="2000" kern="100" dirty="0" smtClean="0">
                <a:latin typeface="Century"/>
                <a:ea typeface="AR P丸ゴシック体M"/>
                <a:cs typeface="Times New Roman"/>
              </a:rPr>
              <a:t>大正</a:t>
            </a:r>
            <a:r>
              <a:rPr lang="en-US" altLang="ja-JP" sz="2000" kern="100" dirty="0" smtClean="0">
                <a:latin typeface="Century"/>
                <a:ea typeface="AR P丸ゴシック体M"/>
                <a:cs typeface="Times New Roman"/>
              </a:rPr>
              <a:t>10)</a:t>
            </a:r>
            <a:r>
              <a:rPr lang="ja-JP" altLang="en-US" sz="2000" kern="100" dirty="0" smtClean="0">
                <a:latin typeface="Century"/>
                <a:ea typeface="AR P丸ゴシック体M"/>
                <a:cs typeface="Times New Roman"/>
              </a:rPr>
              <a:t>年会計法改正により、一般競争入札、指名競争入札、</a:t>
            </a:r>
            <a:endParaRPr lang="en-US" altLang="ja-JP" sz="2000" kern="100" dirty="0" smtClean="0">
              <a:latin typeface="Century"/>
              <a:ea typeface="AR P丸ゴシック体M"/>
              <a:cs typeface="Times New Roman"/>
            </a:endParaRPr>
          </a:p>
          <a:p>
            <a:pPr marL="333375" indent="152400" algn="just">
              <a:spcAft>
                <a:spcPts val="0"/>
              </a:spcAft>
            </a:pPr>
            <a:r>
              <a:rPr lang="ja-JP" altLang="en-US" sz="2000" kern="100" dirty="0" smtClean="0">
                <a:latin typeface="Century"/>
                <a:ea typeface="AR P丸ゴシック体M"/>
                <a:cs typeface="Times New Roman"/>
              </a:rPr>
              <a:t>　随意契約の三方式を規定</a:t>
            </a:r>
            <a:endParaRPr lang="en-US" altLang="ja-JP" sz="2000" kern="100" dirty="0" smtClean="0">
              <a:latin typeface="Century"/>
              <a:ea typeface="AR P丸ゴシック体M"/>
              <a:cs typeface="Times New Roman"/>
            </a:endParaRPr>
          </a:p>
          <a:p>
            <a:pPr marL="333375" algn="just"/>
            <a:endParaRPr lang="en-US" altLang="ja-JP" sz="2000" kern="100" dirty="0" smtClean="0">
              <a:latin typeface="Century"/>
              <a:ea typeface="AR P丸ゴシック体M"/>
              <a:cs typeface="Times New Roman"/>
            </a:endParaRPr>
          </a:p>
        </p:txBody>
      </p:sp>
      <p:sp>
        <p:nvSpPr>
          <p:cNvPr id="5" name="スライド番号プレースホルダ 4"/>
          <p:cNvSpPr>
            <a:spLocks noGrp="1"/>
          </p:cNvSpPr>
          <p:nvPr>
            <p:ph type="sldNum" sz="quarter" idx="12"/>
          </p:nvPr>
        </p:nvSpPr>
        <p:spPr/>
        <p:txBody>
          <a:bodyPr/>
          <a:lstStyle/>
          <a:p>
            <a:fld id="{323824D2-57B7-4FB7-82D6-3DA34C67D3B4}" type="slidenum">
              <a:rPr kumimoji="1" lang="ja-JP" altLang="en-US" smtClean="0"/>
              <a:pPr/>
              <a:t>10</a:t>
            </a:fld>
            <a:endParaRPr kumimoji="1" lang="ja-JP"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75656" y="0"/>
            <a:ext cx="7211144" cy="908720"/>
          </a:xfrm>
        </p:spPr>
        <p:txBody>
          <a:bodyPr>
            <a:normAutofit/>
          </a:bodyPr>
          <a:lstStyle/>
          <a:p>
            <a:pPr algn="l"/>
            <a:r>
              <a:rPr lang="en-US" altLang="ja-JP" sz="1800" dirty="0" smtClean="0">
                <a:ea typeface="AR P丸ゴシック体M"/>
                <a:cs typeface="Times New Roman"/>
              </a:rPr>
              <a:t>                                        </a:t>
            </a:r>
            <a:r>
              <a:rPr lang="ja-JP" altLang="ja-JP" sz="1800" dirty="0" smtClean="0">
                <a:ea typeface="AR P丸ゴシック体M"/>
                <a:cs typeface="Times New Roman"/>
              </a:rPr>
              <a:t>明治以来の硬直性と変化の兆し</a:t>
            </a:r>
            <a:r>
              <a:rPr lang="ja-JP" altLang="en-US" sz="1800" dirty="0" smtClean="0">
                <a:ea typeface="AR P丸ゴシック体M"/>
                <a:cs typeface="Times New Roman"/>
              </a:rPr>
              <a:t>ーその ２ー</a:t>
            </a:r>
            <a:endParaRPr kumimoji="1" lang="ja-JP" altLang="en-US" sz="1800" dirty="0"/>
          </a:p>
        </p:txBody>
      </p:sp>
      <p:sp>
        <p:nvSpPr>
          <p:cNvPr id="3" name="スライド番号プレースホルダ 2"/>
          <p:cNvSpPr>
            <a:spLocks noGrp="1"/>
          </p:cNvSpPr>
          <p:nvPr>
            <p:ph type="sldNum" sz="quarter" idx="12"/>
          </p:nvPr>
        </p:nvSpPr>
        <p:spPr/>
        <p:txBody>
          <a:bodyPr/>
          <a:lstStyle/>
          <a:p>
            <a:fld id="{323824D2-57B7-4FB7-82D6-3DA34C67D3B4}" type="slidenum">
              <a:rPr kumimoji="1" lang="ja-JP" altLang="en-US" smtClean="0"/>
              <a:pPr/>
              <a:t>11</a:t>
            </a:fld>
            <a:endParaRPr kumimoji="1" lang="ja-JP" altLang="en-US"/>
          </a:p>
        </p:txBody>
      </p:sp>
      <p:sp>
        <p:nvSpPr>
          <p:cNvPr id="4" name="正方形/長方形 3"/>
          <p:cNvSpPr/>
          <p:nvPr/>
        </p:nvSpPr>
        <p:spPr>
          <a:xfrm>
            <a:off x="359024" y="908720"/>
            <a:ext cx="8784976" cy="5324535"/>
          </a:xfrm>
          <a:prstGeom prst="rect">
            <a:avLst/>
          </a:prstGeom>
        </p:spPr>
        <p:txBody>
          <a:bodyPr wrap="square">
            <a:spAutoFit/>
          </a:bodyPr>
          <a:lstStyle/>
          <a:p>
            <a:pPr algn="just">
              <a:spcAft>
                <a:spcPts val="0"/>
              </a:spcAft>
            </a:pPr>
            <a:r>
              <a:rPr lang="ja-JP" altLang="en-US" sz="2000" kern="100" dirty="0" err="1" smtClean="0">
                <a:latin typeface="Century"/>
                <a:ea typeface="AR P丸ゴシック体M"/>
                <a:cs typeface="Times New Roman"/>
              </a:rPr>
              <a:t>ー</a:t>
            </a:r>
            <a:r>
              <a:rPr lang="en-US" altLang="ja-JP" sz="2000" kern="100" dirty="0" smtClean="0">
                <a:latin typeface="Century"/>
                <a:ea typeface="AR P丸ゴシック体M"/>
                <a:cs typeface="Times New Roman"/>
              </a:rPr>
              <a:t>1994</a:t>
            </a:r>
            <a:r>
              <a:rPr lang="ja-JP" altLang="en-US" sz="2000" kern="100" dirty="0" smtClean="0">
                <a:latin typeface="Century"/>
                <a:ea typeface="AR P丸ゴシック体M"/>
                <a:cs typeface="Times New Roman"/>
              </a:rPr>
              <a:t>年の公共工事調達制度大改革</a:t>
            </a:r>
            <a:endParaRPr lang="en-US" altLang="ja-JP" sz="2000" kern="100" dirty="0" smtClean="0">
              <a:latin typeface="Century"/>
              <a:ea typeface="AR P丸ゴシック体M"/>
              <a:cs typeface="Times New Roman"/>
            </a:endParaRPr>
          </a:p>
          <a:p>
            <a:pPr algn="just">
              <a:spcAft>
                <a:spcPts val="0"/>
              </a:spcAft>
            </a:pPr>
            <a:r>
              <a:rPr lang="ja-JP" altLang="en-US" sz="2000" kern="100" dirty="0" smtClean="0">
                <a:latin typeface="Century"/>
                <a:ea typeface="AR P丸ゴシック体M"/>
                <a:cs typeface="Times New Roman"/>
              </a:rPr>
              <a:t>　・</a:t>
            </a:r>
            <a:r>
              <a:rPr lang="en-US" altLang="ja-JP" sz="2000" kern="100" dirty="0" smtClean="0">
                <a:latin typeface="Century"/>
                <a:ea typeface="AR P丸ゴシック体M"/>
                <a:cs typeface="Times New Roman"/>
              </a:rPr>
              <a:t>93</a:t>
            </a:r>
            <a:r>
              <a:rPr lang="ja-JP" altLang="en-US" sz="2000" kern="100" dirty="0" smtClean="0">
                <a:latin typeface="Century"/>
                <a:ea typeface="AR P丸ゴシック体M"/>
                <a:cs typeface="Times New Roman"/>
              </a:rPr>
              <a:t>年</a:t>
            </a:r>
            <a:r>
              <a:rPr lang="en-US" altLang="ja-JP" sz="2000" kern="100" dirty="0" smtClean="0">
                <a:latin typeface="Century"/>
                <a:ea typeface="AR P丸ゴシック体M"/>
                <a:cs typeface="Times New Roman"/>
              </a:rPr>
              <a:t>12</a:t>
            </a:r>
            <a:r>
              <a:rPr lang="ja-JP" altLang="en-US" sz="2000" kern="100" dirty="0" smtClean="0">
                <a:latin typeface="Century"/>
                <a:ea typeface="AR P丸ゴシック体M"/>
                <a:cs typeface="Times New Roman"/>
              </a:rPr>
              <a:t>月</a:t>
            </a:r>
            <a:r>
              <a:rPr lang="en-US" altLang="ja-JP" sz="2000" kern="100" dirty="0" smtClean="0">
                <a:latin typeface="Century"/>
                <a:ea typeface="AR P丸ゴシック体M"/>
                <a:cs typeface="Times New Roman"/>
              </a:rPr>
              <a:t>GATT</a:t>
            </a:r>
            <a:r>
              <a:rPr lang="ja-JP" altLang="en-US" sz="2000" kern="100" dirty="0" smtClean="0">
                <a:latin typeface="Century"/>
                <a:ea typeface="AR P丸ゴシック体M"/>
                <a:cs typeface="Times New Roman"/>
              </a:rPr>
              <a:t>ウルグァイ交渉妥結　 </a:t>
            </a:r>
            <a:r>
              <a:rPr lang="en-US" altLang="ja-JP" sz="2000" kern="100" dirty="0" smtClean="0">
                <a:latin typeface="Century"/>
                <a:ea typeface="AR P丸ゴシック体M"/>
                <a:cs typeface="Times New Roman"/>
              </a:rPr>
              <a:t>WTO</a:t>
            </a:r>
            <a:r>
              <a:rPr lang="ja-JP" altLang="en-US" sz="2000" kern="100" dirty="0" smtClean="0">
                <a:latin typeface="Century"/>
                <a:ea typeface="AR P丸ゴシック体M"/>
                <a:cs typeface="Times New Roman"/>
              </a:rPr>
              <a:t>政府調達協定（</a:t>
            </a:r>
            <a:r>
              <a:rPr lang="en-US" altLang="ja-JP" sz="2000" kern="100" dirty="0" smtClean="0">
                <a:latin typeface="Century"/>
                <a:ea typeface="AR P丸ゴシック体M"/>
                <a:cs typeface="Times New Roman"/>
              </a:rPr>
              <a:t>96</a:t>
            </a:r>
            <a:r>
              <a:rPr lang="ja-JP" altLang="en-US" sz="2000" kern="100" dirty="0" smtClean="0">
                <a:latin typeface="Century"/>
                <a:ea typeface="AR P丸ゴシック体M"/>
                <a:cs typeface="Times New Roman"/>
              </a:rPr>
              <a:t>年</a:t>
            </a:r>
            <a:r>
              <a:rPr lang="en-US" altLang="ja-JP" sz="2000" kern="100" dirty="0" smtClean="0">
                <a:latin typeface="Century"/>
                <a:ea typeface="AR P丸ゴシック体M"/>
                <a:cs typeface="Times New Roman"/>
              </a:rPr>
              <a:t>1</a:t>
            </a:r>
            <a:r>
              <a:rPr lang="ja-JP" altLang="en-US" sz="2000" kern="100" dirty="0" smtClean="0">
                <a:latin typeface="Century"/>
                <a:ea typeface="AR P丸ゴシック体M"/>
                <a:cs typeface="Times New Roman"/>
              </a:rPr>
              <a:t>月発効）</a:t>
            </a:r>
            <a:endParaRPr lang="en-US" altLang="ja-JP" sz="2000" kern="100" dirty="0" smtClean="0">
              <a:latin typeface="Century"/>
              <a:ea typeface="AR P丸ゴシック体M"/>
              <a:cs typeface="Times New Roman"/>
            </a:endParaRPr>
          </a:p>
          <a:p>
            <a:pPr algn="just">
              <a:spcAft>
                <a:spcPts val="0"/>
              </a:spcAft>
            </a:pPr>
            <a:r>
              <a:rPr lang="ja-JP" altLang="en-US" sz="2000" kern="100" dirty="0" smtClean="0">
                <a:latin typeface="Century"/>
                <a:ea typeface="AR P丸ゴシック体M"/>
                <a:cs typeface="Times New Roman"/>
              </a:rPr>
              <a:t>　・</a:t>
            </a:r>
            <a:r>
              <a:rPr lang="en-US" altLang="ja-JP" sz="2000" kern="100" dirty="0" smtClean="0">
                <a:latin typeface="Century"/>
                <a:ea typeface="AR P丸ゴシック体M"/>
                <a:cs typeface="Times New Roman"/>
              </a:rPr>
              <a:t>93</a:t>
            </a:r>
            <a:r>
              <a:rPr lang="ja-JP" altLang="en-US" sz="2000" kern="100" dirty="0" smtClean="0">
                <a:latin typeface="Century"/>
                <a:ea typeface="AR P丸ゴシック体M"/>
                <a:cs typeface="Times New Roman"/>
              </a:rPr>
              <a:t>年</a:t>
            </a:r>
            <a:r>
              <a:rPr lang="en-US" altLang="ja-JP" sz="2000" kern="100" dirty="0" smtClean="0">
                <a:latin typeface="Century"/>
                <a:ea typeface="AR P丸ゴシック体M"/>
                <a:cs typeface="Times New Roman"/>
              </a:rPr>
              <a:t>12</a:t>
            </a:r>
            <a:r>
              <a:rPr lang="ja-JP" altLang="en-US" sz="2000" kern="100" dirty="0" smtClean="0">
                <a:latin typeface="Century"/>
                <a:ea typeface="AR P丸ゴシック体M"/>
                <a:cs typeface="Times New Roman"/>
              </a:rPr>
              <a:t>月中建審建議「公共工事に関する入札・契約制度の改革について」</a:t>
            </a:r>
            <a:endParaRPr lang="en-US" altLang="ja-JP" sz="2000" kern="100" dirty="0" smtClean="0">
              <a:latin typeface="Century"/>
              <a:ea typeface="AR P丸ゴシック体M"/>
              <a:cs typeface="Times New Roman"/>
            </a:endParaRPr>
          </a:p>
          <a:p>
            <a:pPr algn="just">
              <a:spcAft>
                <a:spcPts val="0"/>
              </a:spcAft>
            </a:pPr>
            <a:r>
              <a:rPr lang="ja-JP" altLang="en-US" sz="2000" kern="100" dirty="0" smtClean="0">
                <a:latin typeface="Century"/>
                <a:ea typeface="AR P丸ゴシック体M"/>
                <a:cs typeface="Times New Roman"/>
              </a:rPr>
              <a:t>　・</a:t>
            </a:r>
            <a:r>
              <a:rPr lang="en-US" altLang="ja-JP" sz="2000" kern="100" dirty="0" smtClean="0">
                <a:latin typeface="Century"/>
                <a:ea typeface="AR P丸ゴシック体M"/>
                <a:cs typeface="Times New Roman"/>
              </a:rPr>
              <a:t>94</a:t>
            </a:r>
            <a:r>
              <a:rPr lang="ja-JP" altLang="en-US" sz="2000" kern="100" dirty="0" smtClean="0">
                <a:latin typeface="Century"/>
                <a:ea typeface="AR P丸ゴシック体M"/>
                <a:cs typeface="Times New Roman"/>
              </a:rPr>
              <a:t>年</a:t>
            </a:r>
            <a:r>
              <a:rPr lang="en-US" altLang="ja-JP" sz="2000" kern="100" dirty="0" smtClean="0">
                <a:latin typeface="Century"/>
                <a:ea typeface="AR P丸ゴシック体M"/>
                <a:cs typeface="Times New Roman"/>
              </a:rPr>
              <a:t>1</a:t>
            </a:r>
            <a:r>
              <a:rPr lang="ja-JP" altLang="en-US" sz="2000" kern="100" dirty="0" smtClean="0">
                <a:latin typeface="Century"/>
                <a:ea typeface="AR P丸ゴシック体M"/>
                <a:cs typeface="Times New Roman"/>
              </a:rPr>
              <a:t>月「公共事業の入札・契約手続きの改善に関する行動計画」閣議了解</a:t>
            </a:r>
            <a:endParaRPr lang="en-US" altLang="ja-JP" sz="2000" kern="100" dirty="0" smtClean="0">
              <a:latin typeface="Century"/>
              <a:ea typeface="AR P丸ゴシック体M"/>
              <a:cs typeface="Times New Roman"/>
            </a:endParaRPr>
          </a:p>
          <a:p>
            <a:pPr algn="just">
              <a:spcAft>
                <a:spcPts val="0"/>
              </a:spcAft>
            </a:pPr>
            <a:endParaRPr lang="en-US" altLang="ja-JP" sz="2000" kern="100" dirty="0" smtClean="0">
              <a:latin typeface="Century"/>
              <a:ea typeface="AR P丸ゴシック体M"/>
              <a:cs typeface="Times New Roman"/>
            </a:endParaRPr>
          </a:p>
          <a:p>
            <a:pPr algn="just">
              <a:spcAft>
                <a:spcPts val="0"/>
              </a:spcAft>
            </a:pPr>
            <a:r>
              <a:rPr lang="ja-JP" altLang="ja-JP" sz="2000" kern="100" dirty="0" smtClean="0">
                <a:latin typeface="Century"/>
                <a:ea typeface="AR P丸ゴシック体M"/>
                <a:cs typeface="Times New Roman"/>
              </a:rPr>
              <a:t>―現在までの</a:t>
            </a:r>
            <a:r>
              <a:rPr lang="ja-JP" altLang="en-US" sz="2000" kern="100" dirty="0" smtClean="0">
                <a:latin typeface="Century"/>
                <a:ea typeface="AR P丸ゴシック体M"/>
                <a:cs typeface="Times New Roman"/>
              </a:rPr>
              <a:t>会計法令の</a:t>
            </a:r>
            <a:r>
              <a:rPr lang="ja-JP" altLang="ja-JP" sz="2000" kern="100" dirty="0" smtClean="0">
                <a:latin typeface="Century"/>
                <a:ea typeface="AR P丸ゴシック体M"/>
                <a:cs typeface="Times New Roman"/>
              </a:rPr>
              <a:t>主要な改正</a:t>
            </a:r>
            <a:endParaRPr lang="ja-JP" altLang="ja-JP" sz="2000" kern="100" dirty="0" smtClean="0">
              <a:latin typeface="Century"/>
              <a:ea typeface="ＭＳ 明朝"/>
              <a:cs typeface="Times New Roman"/>
            </a:endParaRPr>
          </a:p>
          <a:p>
            <a:pPr algn="just">
              <a:spcAft>
                <a:spcPts val="0"/>
              </a:spcAft>
            </a:pPr>
            <a:r>
              <a:rPr lang="ja-JP" altLang="ja-JP" sz="2000" kern="100" dirty="0" smtClean="0">
                <a:latin typeface="Century"/>
                <a:ea typeface="AR P丸ゴシック体M"/>
                <a:cs typeface="Times New Roman"/>
              </a:rPr>
              <a:t>　　①</a:t>
            </a:r>
            <a:r>
              <a:rPr lang="en-US" altLang="ja-JP" sz="2000" kern="100" dirty="0" smtClean="0">
                <a:latin typeface="Century"/>
                <a:ea typeface="AR P丸ゴシック体M"/>
                <a:cs typeface="Times New Roman"/>
              </a:rPr>
              <a:t>1961(</a:t>
            </a:r>
            <a:r>
              <a:rPr lang="ja-JP" altLang="ja-JP" sz="2000" kern="100" dirty="0" smtClean="0">
                <a:latin typeface="Century"/>
                <a:ea typeface="AR P丸ゴシック体M"/>
                <a:cs typeface="Times New Roman"/>
              </a:rPr>
              <a:t>昭和</a:t>
            </a:r>
            <a:r>
              <a:rPr lang="en-US" altLang="ja-JP" sz="2000" kern="100" dirty="0" smtClean="0">
                <a:latin typeface="Century"/>
                <a:ea typeface="AR P丸ゴシック体M"/>
                <a:cs typeface="Times New Roman"/>
              </a:rPr>
              <a:t>36)</a:t>
            </a:r>
            <a:r>
              <a:rPr lang="ja-JP" altLang="ja-JP" sz="2000" kern="100" dirty="0" smtClean="0">
                <a:latin typeface="Century"/>
                <a:ea typeface="AR P丸ゴシック体M"/>
                <a:cs typeface="Times New Roman"/>
              </a:rPr>
              <a:t>年会計法改正</a:t>
            </a:r>
            <a:endParaRPr lang="ja-JP" altLang="ja-JP" sz="2000" kern="100" dirty="0" smtClean="0">
              <a:latin typeface="Century"/>
              <a:ea typeface="ＭＳ 明朝"/>
              <a:cs typeface="Times New Roman"/>
            </a:endParaRPr>
          </a:p>
          <a:p>
            <a:pPr marL="333375" algn="just">
              <a:spcAft>
                <a:spcPts val="0"/>
              </a:spcAft>
            </a:pPr>
            <a:r>
              <a:rPr lang="ja-JP" altLang="en-US"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「価格及びその他の条件」を落札基準とする特例（地方自治法も同様）。</a:t>
            </a:r>
            <a:endParaRPr lang="en-US" altLang="ja-JP" sz="2000" kern="100" dirty="0" smtClean="0">
              <a:latin typeface="Century"/>
              <a:ea typeface="ＭＳ 明朝"/>
              <a:cs typeface="Times New Roman"/>
            </a:endParaRPr>
          </a:p>
          <a:p>
            <a:pPr marL="790575" lvl="1" algn="just"/>
            <a:r>
              <a:rPr lang="ja-JP" altLang="ja-JP" sz="2000" kern="100" dirty="0" smtClean="0">
                <a:latin typeface="Century"/>
                <a:ea typeface="AR P丸ゴシック体M"/>
                <a:cs typeface="Times New Roman"/>
              </a:rPr>
              <a:t>これにより総合評価落札方式が可能になった。</a:t>
            </a:r>
            <a:r>
              <a:rPr lang="en-US" altLang="ja-JP" sz="2000" kern="100" dirty="0" smtClean="0">
                <a:latin typeface="Century"/>
                <a:ea typeface="AR P丸ゴシック体M"/>
                <a:cs typeface="Times New Roman"/>
              </a:rPr>
              <a:t>2000</a:t>
            </a:r>
            <a:r>
              <a:rPr lang="ja-JP" altLang="en-US" sz="2000" kern="100" dirty="0" smtClean="0">
                <a:latin typeface="Century"/>
                <a:ea typeface="AR P丸ゴシック体M"/>
                <a:cs typeface="Times New Roman"/>
              </a:rPr>
              <a:t>年に各省大臣と大蔵大臣との包括協議が整い、以後、総合評価方式の採用が増加した。</a:t>
            </a:r>
            <a:endParaRPr lang="en-US" altLang="ja-JP" sz="2000" kern="100" dirty="0" smtClean="0">
              <a:latin typeface="Century"/>
              <a:ea typeface="AR P丸ゴシック体M"/>
              <a:cs typeface="Times New Roman"/>
            </a:endParaRPr>
          </a:p>
          <a:p>
            <a:pPr marL="333375" indent="609600" algn="just">
              <a:spcAft>
                <a:spcPts val="0"/>
              </a:spcAft>
            </a:pPr>
            <a:endParaRPr lang="ja-JP" altLang="ja-JP" sz="2000" kern="100" dirty="0" smtClean="0">
              <a:latin typeface="Century"/>
              <a:ea typeface="ＭＳ 明朝"/>
              <a:cs typeface="Times New Roman"/>
            </a:endParaRPr>
          </a:p>
          <a:p>
            <a:pPr marL="333375" algn="just">
              <a:spcAft>
                <a:spcPts val="0"/>
              </a:spcAft>
            </a:pPr>
            <a:r>
              <a:rPr lang="ja-JP" altLang="ja-JP" sz="2000" kern="100" dirty="0" smtClean="0">
                <a:latin typeface="Century"/>
                <a:ea typeface="AR P丸ゴシック体M"/>
                <a:cs typeface="Times New Roman"/>
              </a:rPr>
              <a:t>②</a:t>
            </a:r>
            <a:r>
              <a:rPr lang="en-US" altLang="ja-JP" sz="2000" kern="100" dirty="0" smtClean="0">
                <a:latin typeface="Century"/>
                <a:ea typeface="AR P丸ゴシック体M"/>
                <a:cs typeface="Times New Roman"/>
              </a:rPr>
              <a:t>2005(</a:t>
            </a:r>
            <a:r>
              <a:rPr lang="ja-JP" altLang="ja-JP" sz="2000" kern="100" dirty="0" smtClean="0">
                <a:latin typeface="Century"/>
                <a:ea typeface="AR P丸ゴシック体M"/>
                <a:cs typeface="Times New Roman"/>
              </a:rPr>
              <a:t>平成</a:t>
            </a:r>
            <a:r>
              <a:rPr lang="en-US" altLang="ja-JP" sz="2000" kern="100" dirty="0" smtClean="0">
                <a:latin typeface="Century"/>
                <a:ea typeface="AR P丸ゴシック体M"/>
                <a:cs typeface="Times New Roman"/>
              </a:rPr>
              <a:t>17)</a:t>
            </a:r>
            <a:r>
              <a:rPr lang="ja-JP" altLang="ja-JP" sz="2000" kern="100" dirty="0" smtClean="0">
                <a:latin typeface="Century"/>
                <a:ea typeface="AR P丸ゴシック体M"/>
                <a:cs typeface="Times New Roman"/>
              </a:rPr>
              <a:t>年公共工事品質確保法施行</a:t>
            </a:r>
            <a:endParaRPr lang="ja-JP" altLang="ja-JP" sz="2000" kern="100" dirty="0" smtClean="0">
              <a:latin typeface="Century"/>
              <a:ea typeface="ＭＳ 明朝"/>
              <a:cs typeface="Times New Roman"/>
            </a:endParaRPr>
          </a:p>
          <a:p>
            <a:pPr marL="333375" algn="just">
              <a:spcAft>
                <a:spcPts val="0"/>
              </a:spcAft>
            </a:pPr>
            <a:r>
              <a:rPr lang="ja-JP" altLang="en-US"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「価格及び品質が総合的に優れた」工事が目標。</a:t>
            </a:r>
            <a:endParaRPr lang="ja-JP" altLang="ja-JP" sz="2000" kern="100" dirty="0" smtClean="0">
              <a:latin typeface="Century"/>
              <a:ea typeface="ＭＳ 明朝"/>
              <a:cs typeface="Times New Roman"/>
            </a:endParaRPr>
          </a:p>
          <a:p>
            <a:pPr marL="333375" indent="610235" algn="just">
              <a:spcAft>
                <a:spcPts val="0"/>
              </a:spcAft>
            </a:pPr>
            <a:r>
              <a:rPr lang="ja-JP" altLang="ja-JP" sz="2000" b="1" kern="100" dirty="0" smtClean="0">
                <a:latin typeface="Century"/>
                <a:ea typeface="AR P丸ゴシック体M"/>
                <a:cs typeface="Times New Roman"/>
              </a:rPr>
              <a:t>一般競争入札・総合評価落札方式</a:t>
            </a:r>
            <a:r>
              <a:rPr lang="ja-JP" altLang="ja-JP" sz="2000" kern="100" dirty="0" smtClean="0">
                <a:latin typeface="Century"/>
                <a:ea typeface="AR P丸ゴシック体M"/>
                <a:cs typeface="Times New Roman"/>
              </a:rPr>
              <a:t>が広く採用されるに至った。</a:t>
            </a:r>
            <a:endParaRPr lang="en-US" altLang="ja-JP" sz="2000" kern="100" dirty="0" smtClean="0">
              <a:latin typeface="Century"/>
              <a:ea typeface="AR P丸ゴシック体M"/>
              <a:cs typeface="Times New Roman"/>
            </a:endParaRPr>
          </a:p>
          <a:p>
            <a:pPr marL="333375" indent="610235" algn="just">
              <a:spcAft>
                <a:spcPts val="0"/>
              </a:spcAft>
            </a:pPr>
            <a:endParaRPr lang="ja-JP" altLang="ja-JP" sz="2000" kern="100" dirty="0" smtClean="0">
              <a:latin typeface="Century"/>
              <a:ea typeface="ＭＳ 明朝"/>
              <a:cs typeface="Times New Roman"/>
            </a:endParaRPr>
          </a:p>
          <a:p>
            <a:pPr marL="333375" algn="just">
              <a:spcAft>
                <a:spcPts val="0"/>
              </a:spcAft>
            </a:pPr>
            <a:r>
              <a:rPr lang="ja-JP" altLang="ja-JP" sz="2000" kern="100" dirty="0" smtClean="0">
                <a:latin typeface="Century"/>
                <a:ea typeface="AR P丸ゴシック体M"/>
                <a:cs typeface="Times New Roman"/>
              </a:rPr>
              <a:t>③</a:t>
            </a:r>
            <a:r>
              <a:rPr lang="en-US" altLang="ja-JP" sz="2000" kern="100" dirty="0" smtClean="0">
                <a:latin typeface="Century"/>
                <a:ea typeface="AR P丸ゴシック体M"/>
                <a:cs typeface="Times New Roman"/>
              </a:rPr>
              <a:t>2014</a:t>
            </a:r>
            <a:r>
              <a:rPr lang="ja-JP" altLang="ja-JP" sz="2000" kern="100" dirty="0" smtClean="0">
                <a:latin typeface="Century"/>
                <a:ea typeface="AR P丸ゴシック体M"/>
                <a:cs typeface="Times New Roman"/>
              </a:rPr>
              <a:t>年公共工事品質確保法改正</a:t>
            </a:r>
            <a:endParaRPr lang="ja-JP" altLang="ja-JP" sz="2000" kern="100" dirty="0" smtClean="0">
              <a:latin typeface="Century"/>
              <a:ea typeface="ＭＳ 明朝"/>
              <a:cs typeface="Times New Roman"/>
            </a:endParaRPr>
          </a:p>
          <a:p>
            <a:pPr marL="333375" indent="610235" algn="just">
              <a:spcAft>
                <a:spcPts val="0"/>
              </a:spcAft>
            </a:pPr>
            <a:r>
              <a:rPr lang="ja-JP" altLang="ja-JP" sz="2000" b="1" kern="100" dirty="0" smtClean="0">
                <a:latin typeface="Century"/>
                <a:ea typeface="AR P丸ゴシック体M"/>
                <a:cs typeface="Times New Roman"/>
              </a:rPr>
              <a:t>段階的選抜方式</a:t>
            </a:r>
            <a:r>
              <a:rPr lang="ja-JP" altLang="ja-JP" sz="2000" kern="100" dirty="0" smtClean="0">
                <a:latin typeface="Century"/>
                <a:ea typeface="AR P丸ゴシック体M"/>
                <a:cs typeface="Times New Roman"/>
              </a:rPr>
              <a:t>および</a:t>
            </a:r>
            <a:r>
              <a:rPr lang="ja-JP" altLang="ja-JP" sz="2000" b="1" kern="100" dirty="0" smtClean="0">
                <a:latin typeface="Century"/>
                <a:ea typeface="AR P丸ゴシック体M"/>
                <a:cs typeface="Times New Roman"/>
              </a:rPr>
              <a:t>技術提案・交渉方式</a:t>
            </a:r>
            <a:r>
              <a:rPr lang="ja-JP" altLang="ja-JP" sz="2000" kern="100" dirty="0" smtClean="0">
                <a:latin typeface="Century"/>
                <a:ea typeface="AR P丸ゴシック体M"/>
                <a:cs typeface="Times New Roman"/>
              </a:rPr>
              <a:t>を規定。</a:t>
            </a:r>
            <a:endParaRPr lang="ja-JP" altLang="ja-JP" sz="2000" kern="100" dirty="0">
              <a:latin typeface="Century"/>
              <a:ea typeface="ＭＳ 明朝"/>
              <a:cs typeface="Times New Roman"/>
            </a:endParaRPr>
          </a:p>
        </p:txBody>
      </p:sp>
      <p:sp>
        <p:nvSpPr>
          <p:cNvPr id="5" name="右矢印 4"/>
          <p:cNvSpPr/>
          <p:nvPr/>
        </p:nvSpPr>
        <p:spPr>
          <a:xfrm>
            <a:off x="4788024" y="1340768"/>
            <a:ext cx="216024"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spcAft>
                <a:spcPts val="0"/>
              </a:spcAft>
            </a:pPr>
            <a:r>
              <a:rPr lang="en-US" altLang="ja-JP" sz="2800" kern="100" dirty="0" smtClean="0">
                <a:latin typeface="Century"/>
                <a:ea typeface="AR P丸ゴシック体M"/>
                <a:cs typeface="Times New Roman"/>
              </a:rPr>
              <a:t>2  </a:t>
            </a:r>
            <a:r>
              <a:rPr lang="en-US" altLang="ja-JP" sz="2800" kern="100" dirty="0" smtClean="0">
                <a:latin typeface="AR P丸ゴシック体M" pitchFamily="50" charset="-128"/>
                <a:ea typeface="AR P丸ゴシック体M" pitchFamily="50" charset="-128"/>
                <a:cs typeface="Times New Roman"/>
              </a:rPr>
              <a:t>100</a:t>
            </a:r>
            <a:r>
              <a:rPr lang="ja-JP" altLang="ja-JP" sz="2800" kern="100" dirty="0" smtClean="0">
                <a:latin typeface="AR P丸ゴシック体M" pitchFamily="50" charset="-128"/>
                <a:ea typeface="AR P丸ゴシック体M" pitchFamily="50" charset="-128"/>
                <a:cs typeface="Times New Roman"/>
              </a:rPr>
              <a:t>年</a:t>
            </a:r>
            <a:r>
              <a:rPr lang="ja-JP" altLang="en-US" sz="2800" kern="100" dirty="0" smtClean="0">
                <a:latin typeface="AR P丸ゴシック体M" pitchFamily="50" charset="-128"/>
                <a:ea typeface="AR P丸ゴシック体M" pitchFamily="50" charset="-128"/>
                <a:cs typeface="Times New Roman"/>
              </a:rPr>
              <a:t>にわたる</a:t>
            </a:r>
            <a:r>
              <a:rPr lang="ja-JP" altLang="ja-JP" sz="2800" kern="100" dirty="0" smtClean="0">
                <a:latin typeface="AR P丸ゴシック体M" pitchFamily="50" charset="-128"/>
                <a:ea typeface="AR P丸ゴシック体M" pitchFamily="50" charset="-128"/>
                <a:cs typeface="Times New Roman"/>
              </a:rPr>
              <a:t>指名競争入札</a:t>
            </a:r>
            <a:r>
              <a:rPr lang="ja-JP" altLang="en-US" sz="2800" kern="100" dirty="0" smtClean="0">
                <a:latin typeface="AR P丸ゴシック体M" pitchFamily="50" charset="-128"/>
                <a:ea typeface="AR P丸ゴシック体M" pitchFamily="50" charset="-128"/>
                <a:cs typeface="Times New Roman"/>
              </a:rPr>
              <a:t>の時代</a:t>
            </a:r>
            <a:r>
              <a:rPr lang="ja-JP" altLang="ja-JP" sz="2800" kern="100" dirty="0" smtClean="0">
                <a:latin typeface="AR P丸ゴシック体M" pitchFamily="50" charset="-128"/>
                <a:ea typeface="AR P丸ゴシック体M" pitchFamily="50" charset="-128"/>
                <a:cs typeface="Times New Roman"/>
              </a:rPr>
              <a:t>を支えた</a:t>
            </a:r>
            <a:r>
              <a:rPr lang="en-US" altLang="ja-JP" sz="2800" kern="100" dirty="0" smtClean="0">
                <a:latin typeface="AR P丸ゴシック体M" pitchFamily="50" charset="-128"/>
                <a:ea typeface="AR P丸ゴシック体M" pitchFamily="50" charset="-128"/>
                <a:cs typeface="Times New Roman"/>
              </a:rPr>
              <a:t/>
            </a:r>
            <a:br>
              <a:rPr lang="en-US" altLang="ja-JP" sz="2800" kern="100" dirty="0" smtClean="0">
                <a:latin typeface="AR P丸ゴシック体M" pitchFamily="50" charset="-128"/>
                <a:ea typeface="AR P丸ゴシック体M" pitchFamily="50" charset="-128"/>
                <a:cs typeface="Times New Roman"/>
              </a:rPr>
            </a:br>
            <a:r>
              <a:rPr lang="ja-JP" altLang="ja-JP" sz="2800" kern="100" dirty="0" smtClean="0">
                <a:latin typeface="AR P丸ゴシック体M" pitchFamily="50" charset="-128"/>
                <a:ea typeface="AR P丸ゴシック体M" pitchFamily="50" charset="-128"/>
                <a:cs typeface="Times New Roman"/>
              </a:rPr>
              <a:t>市場のルール</a:t>
            </a:r>
            <a:endParaRPr lang="ja-JP" altLang="ja-JP" sz="2800" kern="100" dirty="0">
              <a:latin typeface="AR P丸ゴシック体M" pitchFamily="50" charset="-128"/>
              <a:ea typeface="AR P丸ゴシック体M" pitchFamily="50" charset="-128"/>
              <a:cs typeface="Times New Roman"/>
            </a:endParaRPr>
          </a:p>
        </p:txBody>
      </p:sp>
      <p:sp>
        <p:nvSpPr>
          <p:cNvPr id="3" name="正方形/長方形 2"/>
          <p:cNvSpPr/>
          <p:nvPr/>
        </p:nvSpPr>
        <p:spPr>
          <a:xfrm>
            <a:off x="467544" y="1340768"/>
            <a:ext cx="8064896" cy="1015663"/>
          </a:xfrm>
          <a:prstGeom prst="rect">
            <a:avLst/>
          </a:prstGeom>
        </p:spPr>
        <p:txBody>
          <a:bodyPr wrap="square">
            <a:spAutoFit/>
          </a:bodyPr>
          <a:lstStyle/>
          <a:p>
            <a:pPr marL="333375" algn="just">
              <a:spcAft>
                <a:spcPts val="0"/>
              </a:spcAft>
            </a:pPr>
            <a:r>
              <a:rPr lang="ja-JP" altLang="ja-JP" sz="2000" kern="100" dirty="0" smtClean="0">
                <a:latin typeface="HGP創英角ﾎﾟｯﾌﾟ体" pitchFamily="50" charset="-128"/>
                <a:ea typeface="HGP創英角ﾎﾟｯﾌﾟ体" pitchFamily="50" charset="-128"/>
                <a:cs typeface="Times New Roman"/>
              </a:rPr>
              <a:t>競争入札のワナ</a:t>
            </a:r>
            <a:r>
              <a:rPr lang="ja-JP" altLang="ja-JP" sz="2000" kern="100" dirty="0" smtClean="0">
                <a:latin typeface="Century"/>
                <a:ea typeface="AR P丸ゴシック体M"/>
                <a:cs typeface="Times New Roman"/>
              </a:rPr>
              <a:t>…発注者： 低価格による不良工事、下請へのしわよせ</a:t>
            </a:r>
            <a:endParaRPr lang="en-US" altLang="ja-JP" sz="2000" kern="100" dirty="0" smtClean="0">
              <a:latin typeface="Century"/>
              <a:ea typeface="AR P丸ゴシック体M"/>
              <a:cs typeface="Times New Roman"/>
            </a:endParaRPr>
          </a:p>
          <a:p>
            <a:pPr marL="333375" algn="just">
              <a:spcAft>
                <a:spcPts val="0"/>
              </a:spcAft>
            </a:pPr>
            <a:r>
              <a:rPr lang="ja-JP" altLang="en-US"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…受注者： 「勝者の呪い」</a:t>
            </a:r>
            <a:r>
              <a:rPr lang="ja-JP" altLang="en-US" sz="2000" kern="100" dirty="0" smtClean="0">
                <a:latin typeface="Century"/>
                <a:ea typeface="AR P丸ゴシック体M"/>
                <a:cs typeface="Times New Roman"/>
              </a:rPr>
              <a:t>すなわ</a:t>
            </a:r>
            <a:r>
              <a:rPr lang="ja-JP" altLang="ja-JP" sz="2000" kern="100" dirty="0" smtClean="0">
                <a:latin typeface="Century"/>
                <a:ea typeface="AR P丸ゴシック体M"/>
                <a:cs typeface="Times New Roman"/>
              </a:rPr>
              <a:t>ち赤字受注</a:t>
            </a:r>
            <a:endParaRPr lang="ja-JP" altLang="ja-JP" sz="2000" kern="100" dirty="0" smtClean="0">
              <a:latin typeface="Century"/>
              <a:ea typeface="ＭＳ 明朝"/>
              <a:cs typeface="Times New Roman"/>
            </a:endParaRPr>
          </a:p>
          <a:p>
            <a:pPr marL="333375" algn="just">
              <a:spcAft>
                <a:spcPts val="0"/>
              </a:spcAft>
            </a:pPr>
            <a:r>
              <a:rPr lang="ja-JP" altLang="ja-JP" sz="2000" kern="100" dirty="0" smtClean="0">
                <a:latin typeface="Century"/>
                <a:ea typeface="AR P丸ゴシック体M"/>
                <a:cs typeface="Times New Roman"/>
              </a:rPr>
              <a:t>　　　　　　　</a:t>
            </a:r>
            <a:endParaRPr lang="ja-JP" altLang="ja-JP" sz="2000" kern="100" dirty="0">
              <a:latin typeface="Century"/>
              <a:ea typeface="ＭＳ 明朝"/>
              <a:cs typeface="Times New Roman"/>
            </a:endParaRPr>
          </a:p>
        </p:txBody>
      </p:sp>
      <p:sp>
        <p:nvSpPr>
          <p:cNvPr id="4" name="正方形/長方形 3"/>
          <p:cNvSpPr/>
          <p:nvPr/>
        </p:nvSpPr>
        <p:spPr>
          <a:xfrm>
            <a:off x="395536" y="2149019"/>
            <a:ext cx="8136904" cy="4708981"/>
          </a:xfrm>
          <a:prstGeom prst="rect">
            <a:avLst/>
          </a:prstGeom>
        </p:spPr>
        <p:txBody>
          <a:bodyPr wrap="square">
            <a:spAutoFit/>
          </a:bodyPr>
          <a:lstStyle/>
          <a:p>
            <a:pPr algn="just">
              <a:spcAft>
                <a:spcPts val="0"/>
              </a:spcAft>
            </a:pPr>
            <a:r>
              <a:rPr lang="ja-JP" altLang="ja-JP" sz="2000" kern="100" dirty="0" smtClean="0">
                <a:latin typeface="Century"/>
                <a:ea typeface="AR P丸ゴシック体M"/>
                <a:cs typeface="Times New Roman"/>
              </a:rPr>
              <a:t>―発注者の対応： </a:t>
            </a:r>
            <a:r>
              <a:rPr lang="ja-JP" altLang="en-US" sz="2000" kern="100" dirty="0" smtClean="0">
                <a:latin typeface="Century"/>
                <a:ea typeface="AR P丸ゴシック体M"/>
                <a:cs typeface="Times New Roman"/>
              </a:rPr>
              <a:t>指名競争入札方式の採用（</a:t>
            </a:r>
            <a:r>
              <a:rPr lang="en-US" altLang="ja-JP" sz="2000" kern="100" dirty="0" smtClean="0">
                <a:latin typeface="Century"/>
                <a:ea typeface="AR P丸ゴシック体M"/>
                <a:cs typeface="Times New Roman"/>
              </a:rPr>
              <a:t>1900</a:t>
            </a:r>
            <a:r>
              <a:rPr lang="ja-JP" altLang="en-US" sz="2000" kern="100" dirty="0" smtClean="0">
                <a:latin typeface="Century"/>
                <a:ea typeface="AR P丸ゴシック体M"/>
                <a:cs typeface="Times New Roman"/>
              </a:rPr>
              <a:t>年）</a:t>
            </a:r>
            <a:endParaRPr lang="en-US" altLang="ja-JP" sz="2000" kern="100" dirty="0" smtClean="0">
              <a:latin typeface="Century"/>
              <a:ea typeface="AR P丸ゴシック体M"/>
              <a:cs typeface="Times New Roman"/>
            </a:endParaRPr>
          </a:p>
          <a:p>
            <a:pPr algn="just">
              <a:spcAft>
                <a:spcPts val="0"/>
              </a:spcAft>
            </a:pPr>
            <a:r>
              <a:rPr lang="ja-JP" altLang="en-US" sz="2000" kern="100" dirty="0" smtClean="0">
                <a:latin typeface="Century"/>
                <a:ea typeface="AR P丸ゴシック体M"/>
                <a:cs typeface="Times New Roman"/>
              </a:rPr>
              <a:t>　</a:t>
            </a:r>
            <a:endParaRPr lang="en-US" altLang="ja-JP" sz="2000" kern="100" dirty="0" smtClean="0">
              <a:latin typeface="Century"/>
              <a:ea typeface="AR P丸ゴシック体M"/>
              <a:cs typeface="Times New Roman"/>
            </a:endParaRPr>
          </a:p>
          <a:p>
            <a:pPr algn="just">
              <a:spcAft>
                <a:spcPts val="0"/>
              </a:spcAft>
            </a:pPr>
            <a:r>
              <a:rPr lang="ja-JP" altLang="en-US" sz="2000" kern="100" dirty="0" smtClean="0">
                <a:latin typeface="Century"/>
                <a:ea typeface="AR P丸ゴシック体M"/>
                <a:cs typeface="Times New Roman"/>
              </a:rPr>
              <a:t>　 指名という裁量権により不良工事を阻止</a:t>
            </a:r>
            <a:endParaRPr lang="en-US" altLang="ja-JP" sz="2000" kern="100" dirty="0" smtClean="0">
              <a:latin typeface="Century"/>
              <a:ea typeface="AR P丸ゴシック体M"/>
              <a:cs typeface="Times New Roman"/>
            </a:endParaRPr>
          </a:p>
          <a:p>
            <a:pPr algn="just"/>
            <a:r>
              <a:rPr lang="ja-JP" altLang="en-US" sz="2000" kern="100" dirty="0" smtClean="0">
                <a:latin typeface="Century"/>
                <a:ea typeface="ＭＳ 明朝"/>
                <a:cs typeface="Times New Roman"/>
              </a:rPr>
              <a:t>　 </a:t>
            </a:r>
            <a:r>
              <a:rPr lang="ja-JP" altLang="ja-JP" sz="2000" kern="100" dirty="0" smtClean="0">
                <a:latin typeface="Century"/>
                <a:ea typeface="AR P丸ゴシック体M"/>
                <a:cs typeface="Times New Roman"/>
              </a:rPr>
              <a:t>発注者優位の請負契約条項の保持</a:t>
            </a:r>
            <a:endParaRPr lang="ja-JP" altLang="ja-JP" sz="2000" kern="100" dirty="0" smtClean="0">
              <a:latin typeface="Century"/>
              <a:ea typeface="ＭＳ 明朝"/>
              <a:cs typeface="Times New Roman"/>
            </a:endParaRPr>
          </a:p>
          <a:p>
            <a:pPr marL="333375" algn="just">
              <a:spcAft>
                <a:spcPts val="0"/>
              </a:spcAft>
            </a:pPr>
            <a:r>
              <a:rPr lang="ja-JP" altLang="ja-JP" sz="2000" kern="100" dirty="0" smtClean="0">
                <a:latin typeface="Century"/>
                <a:ea typeface="AR P丸ゴシック体M"/>
                <a:cs typeface="Times New Roman"/>
              </a:rPr>
              <a:t>入札談合システムに対して黙認（場合によっては指示）</a:t>
            </a:r>
            <a:endParaRPr lang="en-US" altLang="ja-JP" sz="2000" kern="100" dirty="0" smtClean="0">
              <a:latin typeface="Century"/>
              <a:ea typeface="AR P丸ゴシック体M"/>
              <a:cs typeface="Times New Roman"/>
            </a:endParaRPr>
          </a:p>
          <a:p>
            <a:pPr marL="333375" algn="just">
              <a:spcAft>
                <a:spcPts val="0"/>
              </a:spcAft>
            </a:pPr>
            <a:endParaRPr lang="en-US" altLang="ja-JP" sz="2000" kern="100" dirty="0" smtClean="0">
              <a:latin typeface="Century"/>
              <a:ea typeface="AR P丸ゴシック体M"/>
              <a:cs typeface="Times New Roman"/>
            </a:endParaRPr>
          </a:p>
          <a:p>
            <a:pPr marL="333375" algn="just">
              <a:spcAft>
                <a:spcPts val="0"/>
              </a:spcAft>
            </a:pPr>
            <a:endParaRPr lang="ja-JP" altLang="ja-JP" sz="2000" kern="100" dirty="0" smtClean="0">
              <a:latin typeface="Century"/>
              <a:ea typeface="ＭＳ 明朝"/>
              <a:cs typeface="Times New Roman"/>
            </a:endParaRPr>
          </a:p>
          <a:p>
            <a:pPr algn="just">
              <a:spcAft>
                <a:spcPts val="0"/>
              </a:spcAft>
            </a:pPr>
            <a:r>
              <a:rPr lang="ja-JP" altLang="ja-JP" sz="2000" kern="100" dirty="0" smtClean="0">
                <a:latin typeface="Century"/>
                <a:ea typeface="AR P丸ゴシック体M"/>
                <a:cs typeface="Times New Roman"/>
              </a:rPr>
              <a:t>―受注者の対応： 入札談合システムの保持</a:t>
            </a:r>
            <a:endParaRPr lang="en-US" altLang="ja-JP" sz="2000" kern="100" dirty="0" smtClean="0">
              <a:latin typeface="Century"/>
              <a:ea typeface="AR P丸ゴシック体M"/>
              <a:cs typeface="Times New Roman"/>
            </a:endParaRPr>
          </a:p>
          <a:p>
            <a:pPr algn="just">
              <a:spcAft>
                <a:spcPts val="0"/>
              </a:spcAft>
            </a:pPr>
            <a:endParaRPr lang="en-US" altLang="ja-JP" sz="2000" kern="100" dirty="0" smtClean="0">
              <a:latin typeface="Century"/>
              <a:ea typeface="ＭＳ 明朝"/>
              <a:cs typeface="Times New Roman"/>
            </a:endParaRPr>
          </a:p>
          <a:p>
            <a:pPr algn="just">
              <a:spcAft>
                <a:spcPts val="0"/>
              </a:spcAft>
            </a:pPr>
            <a:r>
              <a:rPr lang="ja-JP" altLang="en-US" sz="2000" kern="100" dirty="0" smtClean="0">
                <a:latin typeface="Century"/>
                <a:ea typeface="ＭＳ 明朝"/>
                <a:cs typeface="Times New Roman"/>
              </a:rPr>
              <a:t>　</a:t>
            </a:r>
            <a:r>
              <a:rPr lang="ja-JP" altLang="en-US" sz="2000" kern="100" dirty="0" smtClean="0">
                <a:latin typeface="AR丸ゴシック体M" pitchFamily="49" charset="-128"/>
                <a:ea typeface="AR丸ゴシック体M" pitchFamily="49" charset="-128"/>
                <a:cs typeface="Times New Roman"/>
              </a:rPr>
              <a:t> 指名リストの限られた業者により談合が容易</a:t>
            </a:r>
            <a:endParaRPr lang="ja-JP" altLang="ja-JP" sz="2000" kern="100" dirty="0" smtClean="0">
              <a:latin typeface="AR丸ゴシック体M" pitchFamily="49" charset="-128"/>
              <a:ea typeface="AR丸ゴシック体M" pitchFamily="49" charset="-128"/>
              <a:cs typeface="Times New Roman"/>
            </a:endParaRPr>
          </a:p>
          <a:p>
            <a:pPr marL="333375" algn="just">
              <a:spcAft>
                <a:spcPts val="0"/>
              </a:spcAft>
            </a:pPr>
            <a:r>
              <a:rPr lang="ja-JP" altLang="ja-JP" sz="2000" kern="100" dirty="0" smtClean="0">
                <a:latin typeface="Century"/>
                <a:ea typeface="AR P丸ゴシック体M"/>
                <a:cs typeface="Times New Roman"/>
              </a:rPr>
              <a:t>予定価格制度が落札価格</a:t>
            </a:r>
            <a:r>
              <a:rPr lang="ja-JP" altLang="en-US" sz="2000" kern="100" dirty="0" smtClean="0">
                <a:latin typeface="Century"/>
                <a:ea typeface="AR P丸ゴシック体M"/>
                <a:cs typeface="Times New Roman"/>
              </a:rPr>
              <a:t>水準</a:t>
            </a:r>
            <a:r>
              <a:rPr lang="ja-JP" altLang="ja-JP" sz="2000" kern="100" dirty="0" smtClean="0">
                <a:latin typeface="Century"/>
                <a:ea typeface="AR P丸ゴシック体M"/>
                <a:cs typeface="Times New Roman"/>
              </a:rPr>
              <a:t>の適正さを確保</a:t>
            </a:r>
            <a:endParaRPr lang="ja-JP" altLang="ja-JP" sz="2000" kern="100" dirty="0" smtClean="0">
              <a:latin typeface="Century"/>
              <a:ea typeface="ＭＳ 明朝"/>
              <a:cs typeface="Times New Roman"/>
            </a:endParaRPr>
          </a:p>
          <a:p>
            <a:pPr marL="333375" algn="just">
              <a:spcAft>
                <a:spcPts val="0"/>
              </a:spcAft>
            </a:pPr>
            <a:r>
              <a:rPr lang="ja-JP" altLang="ja-JP" sz="2000" kern="100" dirty="0" smtClean="0">
                <a:latin typeface="Century"/>
                <a:ea typeface="AR P丸ゴシック体M"/>
                <a:cs typeface="Times New Roman"/>
              </a:rPr>
              <a:t>工事完成保証人制度により談合システムからの脱退不可</a:t>
            </a:r>
            <a:endParaRPr lang="en-US" altLang="ja-JP" sz="2000" kern="100" dirty="0" smtClean="0">
              <a:latin typeface="Century"/>
              <a:ea typeface="AR P丸ゴシック体M"/>
              <a:cs typeface="Times New Roman"/>
            </a:endParaRPr>
          </a:p>
          <a:p>
            <a:pPr marL="333375" algn="just">
              <a:spcAft>
                <a:spcPts val="0"/>
              </a:spcAft>
            </a:pPr>
            <a:endParaRPr lang="en-US" altLang="ja-JP" sz="2000" kern="100" dirty="0" smtClean="0">
              <a:latin typeface="Century"/>
              <a:ea typeface="ＭＳ 明朝"/>
              <a:cs typeface="Times New Roman"/>
            </a:endParaRPr>
          </a:p>
          <a:p>
            <a:pPr marL="333375">
              <a:spcAft>
                <a:spcPts val="0"/>
              </a:spcAft>
            </a:pPr>
            <a:r>
              <a:rPr lang="ja-JP" altLang="en-US" sz="2000" kern="100" dirty="0" err="1" smtClean="0">
                <a:latin typeface="Century"/>
                <a:ea typeface="ＭＳ 明朝"/>
                <a:cs typeface="Times New Roman"/>
              </a:rPr>
              <a:t>ー</a:t>
            </a:r>
            <a:r>
              <a:rPr lang="en-US" altLang="ja-JP" sz="2000" kern="100" dirty="0" smtClean="0">
                <a:latin typeface="Century"/>
                <a:ea typeface="ＭＳ 明朝"/>
                <a:cs typeface="Times New Roman"/>
              </a:rPr>
              <a:t>2008</a:t>
            </a:r>
            <a:r>
              <a:rPr lang="ja-JP" altLang="en-US" sz="2000" kern="100" dirty="0" smtClean="0">
                <a:latin typeface="Century"/>
                <a:ea typeface="ＭＳ 明朝"/>
                <a:cs typeface="Times New Roman"/>
              </a:rPr>
              <a:t>年度 国土交通省は一般競争入札の対象を</a:t>
            </a:r>
            <a:r>
              <a:rPr lang="en-US" altLang="ja-JP" sz="2000" kern="100" dirty="0" smtClean="0">
                <a:latin typeface="Century"/>
                <a:ea typeface="ＭＳ 明朝"/>
                <a:cs typeface="Times New Roman"/>
              </a:rPr>
              <a:t>6</a:t>
            </a:r>
            <a:r>
              <a:rPr lang="ja-JP" altLang="en-US" sz="2000" kern="100" dirty="0" smtClean="0">
                <a:latin typeface="Century"/>
                <a:ea typeface="ＭＳ 明朝"/>
                <a:cs typeface="Times New Roman"/>
              </a:rPr>
              <a:t>千万円以上に拡大し原則一般競争入札の原点に立ち戻ったー</a:t>
            </a:r>
            <a:endParaRPr lang="ja-JP" altLang="ja-JP" sz="2000" kern="100" dirty="0" smtClean="0">
              <a:latin typeface="Century"/>
              <a:ea typeface="ＭＳ 明朝"/>
              <a:cs typeface="Times New Roman"/>
            </a:endParaRPr>
          </a:p>
        </p:txBody>
      </p:sp>
      <p:sp>
        <p:nvSpPr>
          <p:cNvPr id="5" name="スライド番号プレースホルダ 4"/>
          <p:cNvSpPr>
            <a:spLocks noGrp="1"/>
          </p:cNvSpPr>
          <p:nvPr>
            <p:ph type="sldNum" sz="quarter" idx="12"/>
          </p:nvPr>
        </p:nvSpPr>
        <p:spPr/>
        <p:txBody>
          <a:bodyPr/>
          <a:lstStyle/>
          <a:p>
            <a:fld id="{323824D2-57B7-4FB7-82D6-3DA34C67D3B4}" type="slidenum">
              <a:rPr kumimoji="1" lang="ja-JP" altLang="en-US" smtClean="0"/>
              <a:pPr/>
              <a:t>12</a:t>
            </a:fld>
            <a:endParaRPr kumimoji="1" lang="ja-JP" altLang="en-US"/>
          </a:p>
        </p:txBody>
      </p:sp>
      <p:sp>
        <p:nvSpPr>
          <p:cNvPr id="6" name="右矢印 5"/>
          <p:cNvSpPr/>
          <p:nvPr/>
        </p:nvSpPr>
        <p:spPr>
          <a:xfrm>
            <a:off x="2627784" y="1556792"/>
            <a:ext cx="144016"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右矢印 6"/>
          <p:cNvSpPr/>
          <p:nvPr/>
        </p:nvSpPr>
        <p:spPr>
          <a:xfrm>
            <a:off x="2699792" y="1844824"/>
            <a:ext cx="144016"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922114"/>
          </a:xfrm>
        </p:spPr>
        <p:txBody>
          <a:bodyPr>
            <a:noAutofit/>
          </a:bodyPr>
          <a:lstStyle/>
          <a:p>
            <a:pPr algn="l">
              <a:spcAft>
                <a:spcPts val="0"/>
              </a:spcAft>
            </a:pPr>
            <a:r>
              <a:rPr lang="en-US" altLang="ja-JP" sz="2800" kern="100" dirty="0" smtClean="0">
                <a:latin typeface="Century"/>
                <a:ea typeface="AR P丸ゴシック体M"/>
                <a:cs typeface="Times New Roman"/>
              </a:rPr>
              <a:t>3  </a:t>
            </a:r>
            <a:r>
              <a:rPr lang="ja-JP" altLang="ja-JP" sz="2800" kern="100" dirty="0" smtClean="0">
                <a:latin typeface="Century"/>
                <a:ea typeface="AR P丸ゴシック体M"/>
                <a:cs typeface="Times New Roman"/>
              </a:rPr>
              <a:t>請負契約のルール</a:t>
            </a:r>
            <a:r>
              <a:rPr lang="en-US" altLang="ja-JP" sz="2800" kern="100" dirty="0" smtClean="0">
                <a:latin typeface="Century"/>
                <a:ea typeface="AR P丸ゴシック体M"/>
                <a:cs typeface="Times New Roman"/>
              </a:rPr>
              <a:t/>
            </a:r>
            <a:br>
              <a:rPr lang="en-US" altLang="ja-JP" sz="2800" kern="100" dirty="0" smtClean="0">
                <a:latin typeface="Century"/>
                <a:ea typeface="AR P丸ゴシック体M"/>
                <a:cs typeface="Times New Roman"/>
              </a:rPr>
            </a:br>
            <a:r>
              <a:rPr lang="ja-JP" altLang="en-US" sz="2000" b="1" kern="100" dirty="0" err="1" smtClean="0">
                <a:latin typeface="Century"/>
                <a:ea typeface="AR P丸ゴシック体M"/>
                <a:cs typeface="Times New Roman"/>
              </a:rPr>
              <a:t>ー</a:t>
            </a:r>
            <a:r>
              <a:rPr lang="ja-JP" altLang="en-US" sz="2000" b="1" kern="100" dirty="0" smtClean="0">
                <a:latin typeface="Century"/>
                <a:ea typeface="AR P丸ゴシック体M"/>
                <a:cs typeface="Times New Roman"/>
              </a:rPr>
              <a:t>双務的契約条項・当事者間紛争の合理的解決方法・不具合への対処</a:t>
            </a:r>
            <a:r>
              <a:rPr lang="ja-JP" altLang="en-US" sz="2000" b="1" kern="100" dirty="0" err="1" smtClean="0">
                <a:latin typeface="Century"/>
                <a:ea typeface="AR P丸ゴシック体M"/>
                <a:cs typeface="Times New Roman"/>
              </a:rPr>
              <a:t>ー</a:t>
            </a:r>
            <a:endParaRPr lang="ja-JP" altLang="ja-JP" sz="2000" b="1" kern="100" dirty="0">
              <a:latin typeface="Century"/>
              <a:ea typeface="ＭＳ 明朝"/>
              <a:cs typeface="Times New Roman"/>
            </a:endParaRPr>
          </a:p>
        </p:txBody>
      </p:sp>
      <p:sp>
        <p:nvSpPr>
          <p:cNvPr id="3" name="正方形/長方形 2"/>
          <p:cNvSpPr/>
          <p:nvPr/>
        </p:nvSpPr>
        <p:spPr>
          <a:xfrm>
            <a:off x="323528" y="1340768"/>
            <a:ext cx="8424936" cy="7848302"/>
          </a:xfrm>
          <a:prstGeom prst="rect">
            <a:avLst/>
          </a:prstGeom>
        </p:spPr>
        <p:txBody>
          <a:bodyPr wrap="square">
            <a:spAutoFit/>
          </a:bodyPr>
          <a:lstStyle/>
          <a:p>
            <a:pPr indent="152400" algn="just"/>
            <a:r>
              <a:rPr lang="en-US" altLang="ja-JP" sz="2400" kern="100" dirty="0" smtClean="0">
                <a:latin typeface="Century"/>
                <a:ea typeface="AR P丸ゴシック体M"/>
                <a:cs typeface="Times New Roman"/>
              </a:rPr>
              <a:t>(1)   </a:t>
            </a:r>
            <a:r>
              <a:rPr lang="ja-JP" altLang="en-US" sz="2400" kern="100" dirty="0" smtClean="0">
                <a:latin typeface="Century"/>
                <a:ea typeface="AR P丸ゴシック体M"/>
                <a:cs typeface="Times New Roman"/>
              </a:rPr>
              <a:t>公共工事請負契約条項における片務的条項の改善経緯</a:t>
            </a:r>
            <a:endParaRPr lang="en-US" altLang="ja-JP" sz="2400" kern="100" dirty="0" smtClean="0">
              <a:latin typeface="Century"/>
              <a:ea typeface="AR P丸ゴシック体M"/>
              <a:cs typeface="Times New Roman"/>
            </a:endParaRPr>
          </a:p>
          <a:p>
            <a:pPr indent="152400" algn="just"/>
            <a:endParaRPr lang="en-US" altLang="ja-JP" sz="2000" kern="100" dirty="0" smtClean="0">
              <a:latin typeface="Century"/>
              <a:ea typeface="AR P丸ゴシック体M"/>
              <a:cs typeface="Times New Roman"/>
            </a:endParaRPr>
          </a:p>
          <a:p>
            <a:pPr indent="152400" algn="just"/>
            <a:r>
              <a:rPr lang="ja-JP" altLang="en-US" sz="2000" kern="100" dirty="0" err="1" smtClean="0">
                <a:latin typeface="Century"/>
                <a:ea typeface="AR P丸ゴシック体M"/>
                <a:cs typeface="Times New Roman"/>
              </a:rPr>
              <a:t>ー</a:t>
            </a:r>
            <a:r>
              <a:rPr lang="ja-JP" altLang="en-US" sz="2000" kern="100" dirty="0" smtClean="0">
                <a:latin typeface="Century"/>
                <a:ea typeface="AR P丸ゴシック体M"/>
                <a:cs typeface="Times New Roman"/>
              </a:rPr>
              <a:t>標準契約約款の策定による片務的条項の改善</a:t>
            </a:r>
            <a:endParaRPr lang="en-US" altLang="ja-JP" sz="2000" kern="100" dirty="0" smtClean="0">
              <a:latin typeface="Century"/>
              <a:ea typeface="AR P丸ゴシック体M"/>
              <a:cs typeface="Times New Roman"/>
            </a:endParaRPr>
          </a:p>
          <a:p>
            <a:pPr lvl="2" indent="152400" algn="just"/>
            <a:r>
              <a:rPr lang="ja-JP" altLang="en-US" sz="2000" kern="100" dirty="0" smtClean="0">
                <a:latin typeface="Century"/>
                <a:ea typeface="AR P丸ゴシック体M"/>
                <a:cs typeface="Times New Roman"/>
              </a:rPr>
              <a:t>戦前の各省庁の工事請負契約書は、受注者の義務を中心とするもので発注者優位性が強い。</a:t>
            </a:r>
            <a:r>
              <a:rPr lang="en-US" altLang="ja-JP" sz="2000" kern="100" dirty="0" smtClean="0">
                <a:latin typeface="Century"/>
                <a:ea typeface="AR P丸ゴシック体M"/>
                <a:cs typeface="Times New Roman"/>
              </a:rPr>
              <a:t>1949</a:t>
            </a:r>
            <a:r>
              <a:rPr lang="ja-JP" altLang="ja-JP" sz="2000" kern="100" dirty="0" smtClean="0">
                <a:latin typeface="Century"/>
                <a:ea typeface="AR P丸ゴシック体M"/>
                <a:cs typeface="Times New Roman"/>
              </a:rPr>
              <a:t>年に標準</a:t>
            </a:r>
            <a:r>
              <a:rPr lang="ja-JP" altLang="en-US" sz="2000" kern="100" dirty="0" smtClean="0">
                <a:latin typeface="Century"/>
                <a:ea typeface="AR P丸ゴシック体M"/>
                <a:cs typeface="Times New Roman"/>
              </a:rPr>
              <a:t>請負</a:t>
            </a:r>
            <a:r>
              <a:rPr lang="ja-JP" altLang="ja-JP" sz="2000" kern="100" dirty="0" smtClean="0">
                <a:latin typeface="Century"/>
                <a:ea typeface="AR P丸ゴシック体M"/>
                <a:cs typeface="Times New Roman"/>
              </a:rPr>
              <a:t>契約約款が策定され、懸案であった片務的条項はかなり改善された。</a:t>
            </a:r>
            <a:endParaRPr lang="en-US" altLang="ja-JP" sz="2000" kern="100" dirty="0" smtClean="0">
              <a:latin typeface="Century"/>
              <a:ea typeface="AR P丸ゴシック体M"/>
              <a:cs typeface="Times New Roman"/>
            </a:endParaRPr>
          </a:p>
          <a:p>
            <a:pPr indent="152400" algn="just"/>
            <a:endParaRPr lang="ja-JP" altLang="ja-JP" sz="2000" kern="100" dirty="0" smtClean="0">
              <a:latin typeface="Century"/>
              <a:ea typeface="ＭＳ 明朝"/>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ja-JP" altLang="ja-JP" sz="2000" kern="100" dirty="0" smtClean="0">
              <a:latin typeface="Century"/>
              <a:ea typeface="ＭＳ 明朝"/>
              <a:cs typeface="Times New Roman"/>
            </a:endParaRPr>
          </a:p>
        </p:txBody>
      </p:sp>
      <p:sp>
        <p:nvSpPr>
          <p:cNvPr id="4" name="スライド番号プレースホルダ 3"/>
          <p:cNvSpPr>
            <a:spLocks noGrp="1"/>
          </p:cNvSpPr>
          <p:nvPr>
            <p:ph type="sldNum" sz="quarter" idx="12"/>
          </p:nvPr>
        </p:nvSpPr>
        <p:spPr/>
        <p:txBody>
          <a:bodyPr/>
          <a:lstStyle/>
          <a:p>
            <a:fld id="{323824D2-57B7-4FB7-82D6-3DA34C67D3B4}" type="slidenum">
              <a:rPr kumimoji="1" lang="ja-JP" altLang="en-US" smtClean="0"/>
              <a:pPr/>
              <a:t>13</a:t>
            </a:fld>
            <a:endParaRPr kumimoji="1" lang="ja-JP" altLang="en-US"/>
          </a:p>
        </p:txBody>
      </p:sp>
      <p:sp>
        <p:nvSpPr>
          <p:cNvPr id="5" name="正方形/長方形 4"/>
          <p:cNvSpPr/>
          <p:nvPr/>
        </p:nvSpPr>
        <p:spPr>
          <a:xfrm>
            <a:off x="0" y="3429000"/>
            <a:ext cx="8820472" cy="2862322"/>
          </a:xfrm>
          <a:prstGeom prst="rect">
            <a:avLst/>
          </a:prstGeom>
        </p:spPr>
        <p:txBody>
          <a:bodyPr wrap="square">
            <a:spAutoFit/>
          </a:bodyPr>
          <a:lstStyle/>
          <a:p>
            <a:pPr marL="200025" indent="152400" algn="just">
              <a:spcAft>
                <a:spcPts val="0"/>
              </a:spcAft>
            </a:pPr>
            <a:r>
              <a:rPr lang="ja-JP" altLang="en-US"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・注文者の監督権限の明確化</a:t>
            </a:r>
            <a:r>
              <a:rPr lang="ja-JP" altLang="en-US" sz="2000" kern="100" dirty="0" smtClean="0">
                <a:latin typeface="Century"/>
                <a:ea typeface="AR P丸ゴシック体M"/>
                <a:cs typeface="Times New Roman"/>
              </a:rPr>
              <a:t>　　</a:t>
            </a:r>
            <a:endParaRPr lang="ja-JP" altLang="ja-JP" sz="2000" kern="100" dirty="0" smtClean="0">
              <a:latin typeface="Century"/>
              <a:ea typeface="ＭＳ 明朝"/>
              <a:cs typeface="Times New Roman"/>
            </a:endParaRPr>
          </a:p>
          <a:p>
            <a:pPr marL="200025" indent="152400" algn="just">
              <a:spcAft>
                <a:spcPts val="0"/>
              </a:spcAft>
            </a:pPr>
            <a:r>
              <a:rPr lang="ja-JP" altLang="en-US"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・注文者による工事の変更又は中止などに伴う損害賠償責任</a:t>
            </a:r>
            <a:endParaRPr lang="en-US" altLang="ja-JP" sz="2000" kern="100" dirty="0" smtClean="0">
              <a:latin typeface="Century"/>
              <a:ea typeface="ＭＳ 明朝"/>
              <a:cs typeface="Times New Roman"/>
            </a:endParaRPr>
          </a:p>
          <a:p>
            <a:pPr marL="657225" lvl="1" indent="152400" algn="just"/>
            <a:r>
              <a:rPr lang="ja-JP" altLang="ja-JP" sz="2000" kern="100" dirty="0" smtClean="0">
                <a:latin typeface="Century"/>
                <a:ea typeface="AR P丸ゴシック体M"/>
                <a:cs typeface="Times New Roman"/>
              </a:rPr>
              <a:t>・天災その他不可抗力による損害について</a:t>
            </a:r>
            <a:r>
              <a:rPr lang="ja-JP" altLang="en-US" sz="2000" kern="100" dirty="0" smtClean="0">
                <a:latin typeface="Century"/>
                <a:ea typeface="AR P丸ゴシック体M"/>
                <a:cs typeface="Times New Roman"/>
              </a:rPr>
              <a:t>の</a:t>
            </a:r>
            <a:r>
              <a:rPr lang="ja-JP" altLang="ja-JP" sz="2000" kern="100" dirty="0" smtClean="0">
                <a:latin typeface="Century"/>
                <a:ea typeface="AR P丸ゴシック体M"/>
                <a:cs typeface="Times New Roman"/>
              </a:rPr>
              <a:t>注文者の責任</a:t>
            </a:r>
            <a:endParaRPr lang="ja-JP" altLang="ja-JP" sz="2000" kern="100" dirty="0" smtClean="0">
              <a:latin typeface="Century"/>
              <a:ea typeface="ＭＳ 明朝"/>
              <a:cs typeface="Times New Roman"/>
            </a:endParaRPr>
          </a:p>
          <a:p>
            <a:pPr marL="200025" indent="152400" algn="just">
              <a:spcAft>
                <a:spcPts val="0"/>
              </a:spcAft>
            </a:pPr>
            <a:r>
              <a:rPr lang="ja-JP" altLang="en-US"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・紛争解決の方法を規定</a:t>
            </a:r>
            <a:endParaRPr lang="en-US" altLang="ja-JP" sz="2000" kern="100" dirty="0" smtClean="0">
              <a:latin typeface="Century"/>
              <a:ea typeface="AR P丸ゴシック体M"/>
              <a:cs typeface="Times New Roman"/>
            </a:endParaRPr>
          </a:p>
          <a:p>
            <a:pPr marL="200025" indent="152400" algn="just">
              <a:spcAft>
                <a:spcPts val="0"/>
              </a:spcAft>
            </a:pPr>
            <a:endParaRPr lang="ja-JP" altLang="ja-JP" sz="2000" kern="100" dirty="0" smtClean="0">
              <a:latin typeface="Century"/>
              <a:ea typeface="ＭＳ 明朝"/>
              <a:cs typeface="Times New Roman"/>
            </a:endParaRPr>
          </a:p>
          <a:p>
            <a:pPr marL="200025" algn="just">
              <a:spcAft>
                <a:spcPts val="0"/>
              </a:spcAft>
            </a:pPr>
            <a:r>
              <a:rPr lang="ja-JP" altLang="en-US" sz="2000" kern="100" dirty="0" smtClean="0">
                <a:latin typeface="Century"/>
                <a:ea typeface="AR P丸ゴシック体M"/>
                <a:cs typeface="Times New Roman"/>
              </a:rPr>
              <a:t>  </a:t>
            </a:r>
            <a:r>
              <a:rPr lang="ja-JP" altLang="en-US" sz="2000" kern="100" dirty="0" err="1" smtClean="0">
                <a:latin typeface="Century"/>
                <a:ea typeface="AR P丸ゴシック体M"/>
                <a:cs typeface="Times New Roman"/>
              </a:rPr>
              <a:t>ー</a:t>
            </a:r>
            <a:r>
              <a:rPr lang="ja-JP" altLang="ja-JP" sz="2000" kern="100" dirty="0" smtClean="0">
                <a:latin typeface="Century"/>
                <a:ea typeface="AR P丸ゴシック体M"/>
                <a:cs typeface="Times New Roman"/>
              </a:rPr>
              <a:t>その後の改正で、</a:t>
            </a:r>
            <a:endParaRPr lang="ja-JP" altLang="ja-JP" sz="2000" kern="100" dirty="0" smtClean="0">
              <a:latin typeface="Century"/>
              <a:ea typeface="ＭＳ 明朝"/>
              <a:cs typeface="Times New Roman"/>
            </a:endParaRPr>
          </a:p>
          <a:p>
            <a:pPr marL="200025" indent="152400" algn="just">
              <a:spcAft>
                <a:spcPts val="0"/>
              </a:spcAft>
            </a:pPr>
            <a:r>
              <a:rPr lang="en-US" altLang="ja-JP"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・スライド条項の整備</a:t>
            </a:r>
            <a:endParaRPr lang="en-US" altLang="ja-JP" sz="2000" kern="100" dirty="0" smtClean="0">
              <a:latin typeface="Century"/>
              <a:ea typeface="ＭＳ 明朝"/>
              <a:cs typeface="Times New Roman"/>
            </a:endParaRPr>
          </a:p>
          <a:p>
            <a:pPr marL="200025" indent="152400" algn="just">
              <a:spcAft>
                <a:spcPts val="0"/>
              </a:spcAft>
            </a:pPr>
            <a:r>
              <a:rPr lang="en-US" altLang="ja-JP"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・第三者に及ぼした損害のうち騒音、振動等ニューサンスについて</a:t>
            </a:r>
            <a:endParaRPr lang="en-US" altLang="ja-JP" sz="2000" kern="100" dirty="0" smtClean="0">
              <a:latin typeface="Century"/>
              <a:ea typeface="AR P丸ゴシック体M"/>
              <a:cs typeface="Times New Roman"/>
            </a:endParaRPr>
          </a:p>
          <a:p>
            <a:pPr marL="200025" indent="152400" algn="just">
              <a:spcAft>
                <a:spcPts val="0"/>
              </a:spcAft>
            </a:pPr>
            <a:r>
              <a:rPr lang="en-US" altLang="ja-JP"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発注者負担を明記</a:t>
            </a:r>
            <a:endParaRPr lang="ja-JP" altLang="ja-JP" sz="2000" kern="100" dirty="0">
              <a:latin typeface="Century"/>
              <a:ea typeface="ＭＳ 明朝"/>
              <a:cs typeface="Times New Roman"/>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 2"/>
          <p:cNvSpPr>
            <a:spLocks noGrp="1"/>
          </p:cNvSpPr>
          <p:nvPr>
            <p:ph type="sldNum" sz="quarter" idx="12"/>
          </p:nvPr>
        </p:nvSpPr>
        <p:spPr/>
        <p:txBody>
          <a:bodyPr/>
          <a:lstStyle/>
          <a:p>
            <a:fld id="{323824D2-57B7-4FB7-82D6-3DA34C67D3B4}" type="slidenum">
              <a:rPr kumimoji="1" lang="ja-JP" altLang="en-US" smtClean="0"/>
              <a:pPr/>
              <a:t>14</a:t>
            </a:fld>
            <a:endParaRPr kumimoji="1" lang="ja-JP" altLang="en-US"/>
          </a:p>
        </p:txBody>
      </p:sp>
      <p:sp>
        <p:nvSpPr>
          <p:cNvPr id="4" name="正方形/長方形 3"/>
          <p:cNvSpPr/>
          <p:nvPr/>
        </p:nvSpPr>
        <p:spPr>
          <a:xfrm>
            <a:off x="179512" y="332656"/>
            <a:ext cx="9144000" cy="7540526"/>
          </a:xfrm>
          <a:prstGeom prst="rect">
            <a:avLst/>
          </a:prstGeom>
        </p:spPr>
        <p:txBody>
          <a:bodyPr wrap="square">
            <a:spAutoFit/>
          </a:bodyPr>
          <a:lstStyle/>
          <a:p>
            <a:pPr indent="152400" algn="just">
              <a:spcAft>
                <a:spcPts val="0"/>
              </a:spcAft>
            </a:pPr>
            <a:endParaRPr lang="en-US" altLang="ja-JP" sz="2000" kern="100" dirty="0" smtClean="0">
              <a:latin typeface="Century"/>
              <a:ea typeface="AR P丸ゴシック体M"/>
              <a:cs typeface="Times New Roman"/>
            </a:endParaRPr>
          </a:p>
          <a:p>
            <a:pPr lvl="1" indent="152400" algn="just"/>
            <a:r>
              <a:rPr lang="en-US" altLang="ja-JP" sz="2400" kern="100" dirty="0" smtClean="0">
                <a:latin typeface="AR P丸ゴシック体M" pitchFamily="50" charset="-128"/>
                <a:ea typeface="AR P丸ゴシック体M" pitchFamily="50" charset="-128"/>
                <a:cs typeface="Times New Roman"/>
              </a:rPr>
              <a:t>(1-2) </a:t>
            </a:r>
            <a:r>
              <a:rPr lang="ja-JP" altLang="ja-JP" sz="2400" kern="100" dirty="0" smtClean="0">
                <a:latin typeface="AR P丸ゴシック体M" pitchFamily="50" charset="-128"/>
                <a:ea typeface="AR P丸ゴシック体M" pitchFamily="50" charset="-128"/>
                <a:cs typeface="Times New Roman"/>
              </a:rPr>
              <a:t>まだ残る片務的条項</a:t>
            </a:r>
            <a:endParaRPr lang="en-US" altLang="ja-JP" sz="2000" kern="100" dirty="0" smtClean="0">
              <a:latin typeface="Century"/>
              <a:ea typeface="AR P丸ゴシック体M"/>
              <a:cs typeface="Times New Roman"/>
            </a:endParaRPr>
          </a:p>
          <a:p>
            <a:pPr indent="152400" algn="just">
              <a:spcAft>
                <a:spcPts val="0"/>
              </a:spcAft>
              <a:buAutoNum type="arabicParenBoth" startAt="2"/>
            </a:pPr>
            <a:endParaRPr lang="en-US" altLang="ja-JP" sz="2000" kern="100" dirty="0" smtClean="0">
              <a:latin typeface="Century"/>
              <a:ea typeface="AR P丸ゴシック体M"/>
              <a:cs typeface="Times New Roman"/>
            </a:endParaRPr>
          </a:p>
          <a:p>
            <a:pPr indent="152400" algn="just">
              <a:spcAft>
                <a:spcPts val="0"/>
              </a:spcAft>
            </a:pPr>
            <a:r>
              <a:rPr lang="ja-JP" altLang="ja-JP" sz="2000" kern="100" dirty="0" smtClean="0">
                <a:latin typeface="Century"/>
                <a:ea typeface="AR P丸ゴシック体M"/>
                <a:cs typeface="Times New Roman"/>
              </a:rPr>
              <a:t>発注者・受注者協議における発注者の優越的決定権</a:t>
            </a: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r>
              <a:rPr lang="en-US" altLang="ja-JP" sz="2000" dirty="0" smtClean="0">
                <a:latin typeface="HG丸ｺﾞｼｯｸM-PRO" pitchFamily="50" charset="-128"/>
                <a:ea typeface="HG丸ｺﾞｼｯｸM-PRO" pitchFamily="50" charset="-128"/>
              </a:rPr>
              <a:t>      </a:t>
            </a:r>
            <a:r>
              <a:rPr lang="ja-JP" altLang="ja-JP" sz="2000" dirty="0" smtClean="0">
                <a:latin typeface="HG丸ｺﾞｼｯｸM-PRO" pitchFamily="50" charset="-128"/>
                <a:ea typeface="HG丸ｺﾞｼｯｸM-PRO" pitchFamily="50" charset="-128"/>
              </a:rPr>
              <a:t>・契約内容と現地の状況が著しく異なる場合</a:t>
            </a:r>
            <a:r>
              <a:rPr lang="en-US" altLang="ja-JP" sz="2000" dirty="0" smtClean="0">
                <a:latin typeface="HG丸ｺﾞｼｯｸM-PRO" pitchFamily="50" charset="-128"/>
                <a:ea typeface="HG丸ｺﾞｼｯｸM-PRO" pitchFamily="50" charset="-128"/>
              </a:rPr>
              <a:t>(</a:t>
            </a:r>
            <a:r>
              <a:rPr lang="en-US" altLang="ja-JP" sz="2000" dirty="0" smtClean="0">
                <a:latin typeface="Century" pitchFamily="18" charset="0"/>
                <a:ea typeface="HG丸ｺﾞｼｯｸM-PRO" pitchFamily="50" charset="-128"/>
              </a:rPr>
              <a:t>18</a:t>
            </a:r>
            <a:r>
              <a:rPr lang="ja-JP" altLang="ja-JP" sz="2000" dirty="0" smtClean="0">
                <a:latin typeface="HG丸ｺﾞｼｯｸM-PRO" pitchFamily="50" charset="-128"/>
                <a:ea typeface="HG丸ｺﾞｼｯｸM-PRO" pitchFamily="50" charset="-128"/>
              </a:rPr>
              <a:t>条</a:t>
            </a:r>
            <a:r>
              <a:rPr lang="en-US" altLang="ja-JP" sz="2000" dirty="0" smtClean="0">
                <a:latin typeface="HG丸ｺﾞｼｯｸM-PRO" pitchFamily="50" charset="-128"/>
                <a:ea typeface="HG丸ｺﾞｼｯｸM-PRO" pitchFamily="50" charset="-128"/>
              </a:rPr>
              <a:t>)</a:t>
            </a:r>
            <a:endParaRPr lang="ja-JP" altLang="ja-JP" sz="2000" dirty="0" smtClean="0">
              <a:latin typeface="HG丸ｺﾞｼｯｸM-PRO" pitchFamily="50" charset="-128"/>
              <a:ea typeface="HG丸ｺﾞｼｯｸM-PRO" pitchFamily="50" charset="-128"/>
            </a:endParaRPr>
          </a:p>
          <a:p>
            <a:r>
              <a:rPr lang="en-US" altLang="ja-JP" sz="2000" dirty="0" smtClean="0">
                <a:latin typeface="HG丸ｺﾞｼｯｸM-PRO" pitchFamily="50" charset="-128"/>
                <a:ea typeface="HG丸ｺﾞｼｯｸM-PRO" pitchFamily="50" charset="-128"/>
              </a:rPr>
              <a:t>      </a:t>
            </a:r>
            <a:r>
              <a:rPr lang="ja-JP" altLang="ja-JP" sz="2000" dirty="0" smtClean="0">
                <a:latin typeface="HG丸ｺﾞｼｯｸM-PRO" pitchFamily="50" charset="-128"/>
                <a:ea typeface="HG丸ｺﾞｼｯｸM-PRO" pitchFamily="50" charset="-128"/>
              </a:rPr>
              <a:t>・「必要があると認められるとき」の判断の主体</a:t>
            </a:r>
            <a:r>
              <a:rPr lang="en-US" altLang="ja-JP" sz="2000" dirty="0" smtClean="0">
                <a:latin typeface="HG丸ｺﾞｼｯｸM-PRO" pitchFamily="50" charset="-128"/>
                <a:ea typeface="HG丸ｺﾞｼｯｸM-PRO" pitchFamily="50" charset="-128"/>
              </a:rPr>
              <a:t>(</a:t>
            </a:r>
            <a:r>
              <a:rPr lang="en-US" altLang="ja-JP" sz="2000" dirty="0" smtClean="0">
                <a:latin typeface="Century" pitchFamily="18" charset="0"/>
                <a:ea typeface="HG丸ｺﾞｼｯｸM-PRO" pitchFamily="50" charset="-128"/>
              </a:rPr>
              <a:t>18,19,20</a:t>
            </a:r>
            <a:r>
              <a:rPr lang="ja-JP" altLang="ja-JP" sz="2000" dirty="0" smtClean="0">
                <a:latin typeface="HG丸ｺﾞｼｯｸM-PRO" pitchFamily="50" charset="-128"/>
                <a:ea typeface="HG丸ｺﾞｼｯｸM-PRO" pitchFamily="50" charset="-128"/>
              </a:rPr>
              <a:t>条</a:t>
            </a:r>
            <a:r>
              <a:rPr lang="en-US" altLang="ja-JP" sz="2000" dirty="0" smtClean="0">
                <a:latin typeface="HG丸ｺﾞｼｯｸM-PRO" pitchFamily="50" charset="-128"/>
                <a:ea typeface="HG丸ｺﾞｼｯｸM-PRO" pitchFamily="50" charset="-128"/>
              </a:rPr>
              <a:t>)</a:t>
            </a:r>
          </a:p>
          <a:p>
            <a:r>
              <a:rPr lang="en-US" altLang="ja-JP" sz="2000" dirty="0" smtClean="0">
                <a:latin typeface="HG丸ｺﾞｼｯｸM-PRO" pitchFamily="50" charset="-128"/>
                <a:ea typeface="HG丸ｺﾞｼｯｸM-PRO" pitchFamily="50" charset="-128"/>
              </a:rPr>
              <a:t>               </a:t>
            </a:r>
            <a:r>
              <a:rPr lang="en-US" altLang="ja-JP" dirty="0" smtClean="0">
                <a:latin typeface="AR P丸ゴシック体M" pitchFamily="50" charset="-128"/>
                <a:ea typeface="AR P丸ゴシック体M" pitchFamily="50" charset="-128"/>
              </a:rPr>
              <a:t>18</a:t>
            </a:r>
            <a:r>
              <a:rPr lang="ja-JP" altLang="ja-JP" dirty="0" smtClean="0">
                <a:latin typeface="AR P丸ゴシック体M" pitchFamily="50" charset="-128"/>
                <a:ea typeface="AR P丸ゴシック体M" pitchFamily="50" charset="-128"/>
              </a:rPr>
              <a:t>条：設計図書の訂正又は変更⇒工期もしくは請負金額等の変更</a:t>
            </a:r>
          </a:p>
          <a:p>
            <a:r>
              <a:rPr lang="en-US" altLang="ja-JP" dirty="0" smtClean="0">
                <a:latin typeface="AR P丸ゴシック体M" pitchFamily="50" charset="-128"/>
                <a:ea typeface="AR P丸ゴシック体M" pitchFamily="50" charset="-128"/>
              </a:rPr>
              <a:t>         </a:t>
            </a:r>
            <a:r>
              <a:rPr lang="ja-JP" altLang="ja-JP" dirty="0" smtClean="0">
                <a:latin typeface="AR P丸ゴシック体M" pitchFamily="50" charset="-128"/>
                <a:ea typeface="AR P丸ゴシック体M" pitchFamily="50" charset="-128"/>
              </a:rPr>
              <a:t>　</a:t>
            </a:r>
            <a:r>
              <a:rPr lang="en-US" altLang="ja-JP" dirty="0" smtClean="0">
                <a:latin typeface="AR P丸ゴシック体M" pitchFamily="50" charset="-128"/>
                <a:ea typeface="AR P丸ゴシック体M" pitchFamily="50" charset="-128"/>
              </a:rPr>
              <a:t>19</a:t>
            </a:r>
            <a:r>
              <a:rPr lang="ja-JP" altLang="ja-JP" dirty="0" smtClean="0">
                <a:latin typeface="AR P丸ゴシック体M" pitchFamily="50" charset="-128"/>
                <a:ea typeface="AR P丸ゴシック体M" pitchFamily="50" charset="-128"/>
              </a:rPr>
              <a:t>条：設計図書の変更及びそれによる工期もしくは金額の変更</a:t>
            </a:r>
          </a:p>
          <a:p>
            <a:r>
              <a:rPr lang="ja-JP" altLang="ja-JP" dirty="0" smtClean="0">
                <a:latin typeface="AR P丸ゴシック体M" pitchFamily="50" charset="-128"/>
                <a:ea typeface="AR P丸ゴシック体M" pitchFamily="50" charset="-128"/>
              </a:rPr>
              <a:t>　</a:t>
            </a:r>
            <a:r>
              <a:rPr lang="en-US" altLang="ja-JP" dirty="0" smtClean="0">
                <a:latin typeface="AR P丸ゴシック体M" pitchFamily="50" charset="-128"/>
                <a:ea typeface="AR P丸ゴシック体M" pitchFamily="50" charset="-128"/>
              </a:rPr>
              <a:t>         20</a:t>
            </a:r>
            <a:r>
              <a:rPr lang="ja-JP" altLang="ja-JP" dirty="0" smtClean="0">
                <a:latin typeface="AR P丸ゴシック体M" pitchFamily="50" charset="-128"/>
                <a:ea typeface="AR P丸ゴシック体M" pitchFamily="50" charset="-128"/>
              </a:rPr>
              <a:t>条：天災等の場合の施工の一時中止、それによる工期、金額の変更</a:t>
            </a:r>
          </a:p>
          <a:p>
            <a:pPr indent="152400" algn="just">
              <a:spcAft>
                <a:spcPts val="0"/>
              </a:spcAft>
            </a:pPr>
            <a:endParaRPr lang="ja-JP" altLang="ja-JP" sz="2000" kern="100" dirty="0" smtClean="0">
              <a:latin typeface="Century"/>
              <a:ea typeface="ＭＳ 明朝"/>
              <a:cs typeface="Times New Roman"/>
            </a:endParaRPr>
          </a:p>
          <a:p>
            <a:pPr indent="152400" algn="just">
              <a:spcAft>
                <a:spcPts val="0"/>
              </a:spcAft>
            </a:pPr>
            <a:r>
              <a:rPr lang="ja-JP" altLang="ja-JP" sz="2000" kern="100" dirty="0" smtClean="0">
                <a:latin typeface="Century"/>
                <a:ea typeface="AR P丸ゴシック体M"/>
                <a:cs typeface="Times New Roman"/>
              </a:rPr>
              <a:t>工事完成と代金支払いのタイムラグ</a:t>
            </a:r>
            <a:r>
              <a:rPr lang="en-US" altLang="ja-JP" sz="2000" kern="100" dirty="0" smtClean="0">
                <a:latin typeface="Century"/>
                <a:ea typeface="AR P丸ゴシック体M"/>
                <a:cs typeface="Times New Roman"/>
              </a:rPr>
              <a:t> </a:t>
            </a:r>
            <a:r>
              <a:rPr lang="ja-JP" altLang="en-US" sz="2000" kern="100" dirty="0" smtClean="0">
                <a:latin typeface="Century"/>
                <a:ea typeface="AR P丸ゴシック体M"/>
                <a:cs typeface="Times New Roman"/>
              </a:rPr>
              <a:t>等々</a:t>
            </a: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r>
              <a:rPr lang="en-US" altLang="ja-JP" sz="2000" dirty="0" smtClean="0"/>
              <a:t>          </a:t>
            </a:r>
            <a:r>
              <a:rPr lang="ja-JP" altLang="ja-JP" sz="2000" dirty="0" smtClean="0">
                <a:latin typeface="HG丸ｺﾞｼｯｸM-PRO" pitchFamily="50" charset="-128"/>
                <a:ea typeface="HG丸ｺﾞｼｯｸM-PRO" pitchFamily="50" charset="-128"/>
              </a:rPr>
              <a:t>・工事完成の通知➩（</a:t>
            </a:r>
            <a:r>
              <a:rPr lang="en-US" altLang="ja-JP" sz="2000" dirty="0" smtClean="0">
                <a:latin typeface="HG丸ｺﾞｼｯｸM-PRO" pitchFamily="50" charset="-128"/>
                <a:ea typeface="HG丸ｺﾞｼｯｸM-PRO" pitchFamily="50" charset="-128"/>
              </a:rPr>
              <a:t>14</a:t>
            </a:r>
            <a:r>
              <a:rPr lang="ja-JP" altLang="ja-JP" sz="2000" dirty="0" smtClean="0">
                <a:latin typeface="HG丸ｺﾞｼｯｸM-PRO" pitchFamily="50" charset="-128"/>
                <a:ea typeface="HG丸ｺﾞｼｯｸM-PRO" pitchFamily="50" charset="-128"/>
              </a:rPr>
              <a:t>日以内）</a:t>
            </a:r>
          </a:p>
          <a:p>
            <a:r>
              <a:rPr lang="en-US" altLang="ja-JP" sz="2000" dirty="0" smtClean="0">
                <a:latin typeface="HG丸ｺﾞｼｯｸM-PRO" pitchFamily="50" charset="-128"/>
                <a:ea typeface="HG丸ｺﾞｼｯｸM-PRO" pitchFamily="50" charset="-128"/>
              </a:rPr>
              <a:t>       </a:t>
            </a:r>
            <a:r>
              <a:rPr lang="ja-JP" altLang="ja-JP" sz="2000" dirty="0" smtClean="0">
                <a:latin typeface="HG丸ｺﾞｼｯｸM-PRO" pitchFamily="50" charset="-128"/>
                <a:ea typeface="HG丸ｺﾞｼｯｸM-PRO" pitchFamily="50" charset="-128"/>
              </a:rPr>
              <a:t>・完成検査の実施と結果の通知➩（直ちに）</a:t>
            </a:r>
          </a:p>
          <a:p>
            <a:r>
              <a:rPr lang="en-US" altLang="ja-JP" sz="2000" dirty="0" smtClean="0">
                <a:latin typeface="HG丸ｺﾞｼｯｸM-PRO" pitchFamily="50" charset="-128"/>
                <a:ea typeface="HG丸ｺﾞｼｯｸM-PRO" pitchFamily="50" charset="-128"/>
              </a:rPr>
              <a:t>       </a:t>
            </a:r>
            <a:r>
              <a:rPr lang="ja-JP" altLang="ja-JP" sz="2000" dirty="0" smtClean="0">
                <a:latin typeface="HG丸ｺﾞｼｯｸM-PRO" pitchFamily="50" charset="-128"/>
                <a:ea typeface="HG丸ｺﾞｼｯｸM-PRO" pitchFamily="50" charset="-128"/>
              </a:rPr>
              <a:t>・工事目的物の引渡し申出と受領➩（完成検査合格時）</a:t>
            </a:r>
          </a:p>
          <a:p>
            <a:r>
              <a:rPr lang="en-US" altLang="ja-JP" sz="2000" dirty="0" smtClean="0">
                <a:latin typeface="HG丸ｺﾞｼｯｸM-PRO" pitchFamily="50" charset="-128"/>
                <a:ea typeface="HG丸ｺﾞｼｯｸM-PRO" pitchFamily="50" charset="-128"/>
              </a:rPr>
              <a:t>       </a:t>
            </a:r>
            <a:r>
              <a:rPr lang="ja-JP" altLang="ja-JP" sz="2000" dirty="0" smtClean="0">
                <a:latin typeface="HG丸ｺﾞｼｯｸM-PRO" pitchFamily="50" charset="-128"/>
                <a:ea typeface="HG丸ｺﾞｼｯｸM-PRO" pitchFamily="50" charset="-128"/>
              </a:rPr>
              <a:t>・請負代金支払い請求➩（</a:t>
            </a:r>
            <a:r>
              <a:rPr lang="en-US" altLang="ja-JP" sz="2000" dirty="0" smtClean="0">
                <a:latin typeface="HG丸ｺﾞｼｯｸM-PRO" pitchFamily="50" charset="-128"/>
                <a:ea typeface="HG丸ｺﾞｼｯｸM-PRO" pitchFamily="50" charset="-128"/>
              </a:rPr>
              <a:t>40</a:t>
            </a:r>
            <a:r>
              <a:rPr lang="ja-JP" altLang="ja-JP" sz="2000" dirty="0" smtClean="0">
                <a:latin typeface="HG丸ｺﾞｼｯｸM-PRO" pitchFamily="50" charset="-128"/>
                <a:ea typeface="HG丸ｺﾞｼｯｸM-PRO" pitchFamily="50" charset="-128"/>
              </a:rPr>
              <a:t>日以内）支払</a:t>
            </a:r>
            <a:r>
              <a:rPr lang="ja-JP" altLang="ja-JP" sz="2000" dirty="0" smtClean="0"/>
              <a:t>　</a:t>
            </a:r>
            <a:endParaRPr lang="en-US" altLang="ja-JP" sz="2000" dirty="0" smtClean="0"/>
          </a:p>
          <a:p>
            <a:endParaRPr lang="en-US" altLang="ja-JP" sz="2000" dirty="0" smtClean="0"/>
          </a:p>
          <a:p>
            <a:r>
              <a:rPr lang="ja-JP" altLang="en-US" sz="2000" dirty="0" smtClean="0"/>
              <a:t>　　　　</a:t>
            </a:r>
            <a:r>
              <a:rPr lang="en-US" altLang="ja-JP" sz="2000" dirty="0" smtClean="0">
                <a:latin typeface="AR P丸ゴシック体M" pitchFamily="50" charset="-128"/>
                <a:ea typeface="AR P丸ゴシック体M" pitchFamily="50" charset="-128"/>
              </a:rPr>
              <a:t>1949</a:t>
            </a:r>
            <a:r>
              <a:rPr lang="ja-JP" altLang="en-US" sz="2000" dirty="0" smtClean="0">
                <a:latin typeface="AR P丸ゴシック体M" pitchFamily="50" charset="-128"/>
                <a:ea typeface="AR P丸ゴシック体M" pitchFamily="50" charset="-128"/>
              </a:rPr>
              <a:t>年制定の「政府契約の支払い遅延防止法」の規定そのまま</a:t>
            </a:r>
            <a:endParaRPr lang="ja-JP" altLang="ja-JP" sz="2000" dirty="0" smtClean="0">
              <a:latin typeface="AR P丸ゴシック体M" pitchFamily="50" charset="-128"/>
              <a:ea typeface="AR P丸ゴシック体M" pitchFamily="50" charset="-128"/>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en-US" altLang="ja-JP" sz="2000" kern="100" dirty="0" smtClean="0">
              <a:latin typeface="Century"/>
              <a:ea typeface="AR P丸ゴシック体M"/>
              <a:cs typeface="Times New Roman"/>
            </a:endParaRPr>
          </a:p>
          <a:p>
            <a:pPr indent="152400" algn="just">
              <a:spcAft>
                <a:spcPts val="0"/>
              </a:spcAft>
            </a:pPr>
            <a:endParaRPr lang="ja-JP" altLang="ja-JP" sz="2000" kern="100" dirty="0" smtClean="0">
              <a:latin typeface="Century"/>
              <a:ea typeface="ＭＳ 明朝"/>
              <a:cs typeface="Times New Roman"/>
            </a:endParaRPr>
          </a:p>
          <a:p>
            <a:pPr indent="152400" algn="just">
              <a:spcAft>
                <a:spcPts val="0"/>
              </a:spcAft>
            </a:pPr>
            <a:endParaRPr lang="ja-JP" altLang="ja-JP" sz="2000" kern="100" dirty="0" smtClean="0">
              <a:latin typeface="Century"/>
              <a:ea typeface="ＭＳ 明朝"/>
              <a:cs typeface="Times New Roman"/>
            </a:endParaRPr>
          </a:p>
          <a:p>
            <a:pPr indent="152400" algn="just">
              <a:spcAft>
                <a:spcPts val="0"/>
              </a:spcAft>
            </a:pPr>
            <a:endParaRPr lang="ja-JP" altLang="ja-JP" sz="2000" kern="100" dirty="0" smtClean="0">
              <a:latin typeface="Century"/>
              <a:ea typeface="ＭＳ 明朝"/>
              <a:cs typeface="Times New Roman"/>
            </a:endParaRPr>
          </a:p>
        </p:txBody>
      </p:sp>
      <p:sp>
        <p:nvSpPr>
          <p:cNvPr id="5" name="タイトル 4"/>
          <p:cNvSpPr>
            <a:spLocks noGrp="1"/>
          </p:cNvSpPr>
          <p:nvPr>
            <p:ph type="title"/>
          </p:nvPr>
        </p:nvSpPr>
        <p:spPr>
          <a:xfrm>
            <a:off x="457200" y="274638"/>
            <a:ext cx="8229600" cy="490066"/>
          </a:xfrm>
        </p:spPr>
        <p:txBody>
          <a:bodyPr>
            <a:normAutofit fontScale="90000"/>
          </a:bodyPr>
          <a:lstStyle/>
          <a:p>
            <a:r>
              <a:rPr lang="ja-JP" altLang="en-US" sz="1800" dirty="0" smtClean="0"/>
              <a:t>　　　　　　　　　　　　　　　　　　　　　　　　　　　　　          　　　　　　　　　　　　請負契約のルール</a:t>
            </a:r>
            <a:endParaRPr kumimoji="1" lang="ja-JP" altLang="en-US"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178698"/>
          </a:xfrm>
          <a:noFill/>
        </p:spPr>
        <p:txBody>
          <a:bodyPr>
            <a:normAutofit fontScale="90000"/>
          </a:bodyPr>
          <a:lstStyle/>
          <a:p>
            <a:pPr algn="l"/>
            <a:r>
              <a:rPr kumimoji="1" lang="en-US" altLang="ja-JP" sz="2400" dirty="0" smtClean="0"/>
              <a:t>(2) </a:t>
            </a:r>
            <a:r>
              <a:rPr kumimoji="1" lang="ja-JP" altLang="en-US" sz="2400" dirty="0" smtClean="0">
                <a:latin typeface="AR P丸ゴシック体M" pitchFamily="50" charset="-128"/>
                <a:ea typeface="AR P丸ゴシック体M" pitchFamily="50" charset="-128"/>
              </a:rPr>
              <a:t>　当事者間紛争</a:t>
            </a:r>
            <a:r>
              <a:rPr lang="ja-JP" altLang="en-US" sz="2400" dirty="0" smtClean="0">
                <a:latin typeface="AR P丸ゴシック体M" pitchFamily="50" charset="-128"/>
                <a:ea typeface="AR P丸ゴシック体M" pitchFamily="50" charset="-128"/>
              </a:rPr>
              <a:t>の合理的</a:t>
            </a:r>
            <a:r>
              <a:rPr kumimoji="1" lang="ja-JP" altLang="en-US" sz="2400" dirty="0" smtClean="0">
                <a:latin typeface="AR P丸ゴシック体M" pitchFamily="50" charset="-128"/>
                <a:ea typeface="AR P丸ゴシック体M" pitchFamily="50" charset="-128"/>
              </a:rPr>
              <a:t>解決　</a:t>
            </a:r>
            <a:r>
              <a:rPr kumimoji="1" lang="ja-JP" altLang="en-US" sz="2000" dirty="0" err="1" smtClean="0">
                <a:latin typeface="AR P丸ゴシック体M" pitchFamily="50" charset="-128"/>
                <a:ea typeface="AR P丸ゴシック体M" pitchFamily="50" charset="-128"/>
              </a:rPr>
              <a:t>ー</a:t>
            </a:r>
            <a:r>
              <a:rPr lang="ja-JP" altLang="ja-JP" sz="2000" kern="100" dirty="0" smtClean="0">
                <a:latin typeface="Century"/>
                <a:ea typeface="AR P丸ゴシック体M"/>
                <a:cs typeface="Times New Roman"/>
              </a:rPr>
              <a:t>第三者による調停</a:t>
            </a:r>
            <a:r>
              <a:rPr lang="ja-JP" altLang="en-US" sz="2000" kern="100" dirty="0" smtClean="0">
                <a:latin typeface="Century"/>
                <a:ea typeface="AR P丸ゴシック体M"/>
                <a:cs typeface="Times New Roman"/>
              </a:rPr>
              <a:t>へー　</a:t>
            </a:r>
            <a:r>
              <a:rPr lang="en-US" altLang="ja-JP" sz="2400" kern="100" dirty="0" smtClean="0">
                <a:latin typeface="Century"/>
                <a:ea typeface="AR P丸ゴシック体M"/>
                <a:cs typeface="Times New Roman"/>
              </a:rPr>
              <a:t/>
            </a:r>
            <a:br>
              <a:rPr lang="en-US" altLang="ja-JP" sz="2400" kern="100" dirty="0" smtClean="0">
                <a:latin typeface="Century"/>
                <a:ea typeface="AR P丸ゴシック体M"/>
                <a:cs typeface="Times New Roman"/>
              </a:rPr>
            </a:br>
            <a:r>
              <a:rPr lang="ja-JP" altLang="ja-JP" sz="2400" kern="100" dirty="0" smtClean="0">
                <a:latin typeface="Century"/>
                <a:ea typeface="ＭＳ 明朝"/>
                <a:cs typeface="Times New Roman"/>
              </a:rPr>
              <a:t/>
            </a:r>
            <a:br>
              <a:rPr lang="ja-JP" altLang="ja-JP" sz="2400" kern="100" dirty="0" smtClean="0">
                <a:latin typeface="Century"/>
                <a:ea typeface="ＭＳ 明朝"/>
                <a:cs typeface="Times New Roman"/>
              </a:rPr>
            </a:br>
            <a:r>
              <a:rPr lang="ja-JP" altLang="en-US" sz="2400" kern="100" dirty="0" smtClean="0">
                <a:latin typeface="Century"/>
                <a:ea typeface="AR P丸ゴシック体M"/>
                <a:cs typeface="Times New Roman"/>
              </a:rPr>
              <a:t>　</a:t>
            </a:r>
            <a:r>
              <a:rPr lang="ja-JP" altLang="ja-JP" sz="2400" kern="100" dirty="0" smtClean="0">
                <a:latin typeface="Century"/>
                <a:ea typeface="AR P丸ゴシック体M"/>
                <a:cs typeface="Times New Roman"/>
              </a:rPr>
              <a:t>契約履行過程で当事者間に問題発生</a:t>
            </a:r>
            <a:r>
              <a:rPr lang="en-US" altLang="ja-JP" sz="2400" kern="100" dirty="0" smtClean="0">
                <a:latin typeface="Century"/>
                <a:ea typeface="AR P丸ゴシック体M"/>
                <a:cs typeface="Times New Roman"/>
              </a:rPr>
              <a:t/>
            </a:r>
            <a:br>
              <a:rPr lang="en-US" altLang="ja-JP" sz="2400" kern="100" dirty="0" smtClean="0">
                <a:latin typeface="Century"/>
                <a:ea typeface="AR P丸ゴシック体M"/>
                <a:cs typeface="Times New Roman"/>
              </a:rPr>
            </a:br>
            <a:r>
              <a:rPr lang="ja-JP" altLang="en-US" sz="2400" kern="100" dirty="0" smtClean="0">
                <a:latin typeface="Century"/>
                <a:ea typeface="AR P丸ゴシック体M"/>
                <a:cs typeface="Times New Roman"/>
              </a:rPr>
              <a:t>　　　　　　　　</a:t>
            </a:r>
            <a:r>
              <a:rPr lang="ja-JP" altLang="ja-JP" sz="2400" kern="100" dirty="0" smtClean="0">
                <a:latin typeface="Century"/>
                <a:ea typeface="ＭＳ 明朝"/>
                <a:cs typeface="ＭＳ 明朝"/>
              </a:rPr>
              <a:t>➩</a:t>
            </a:r>
            <a:r>
              <a:rPr lang="ja-JP" altLang="ja-JP" sz="2400" kern="100" dirty="0" smtClean="0">
                <a:latin typeface="Century"/>
                <a:ea typeface="AR P丸ゴシック体M"/>
                <a:cs typeface="AR P丸ゴシック体M"/>
              </a:rPr>
              <a:t>現場で第三者が関与して解決</a:t>
            </a:r>
            <a:r>
              <a:rPr lang="ja-JP" altLang="en-US" sz="2400" kern="100" dirty="0" smtClean="0">
                <a:latin typeface="Century"/>
                <a:ea typeface="AR P丸ゴシック体M"/>
                <a:cs typeface="AR P丸ゴシック体M"/>
              </a:rPr>
              <a:t>すべき</a:t>
            </a:r>
            <a:r>
              <a:rPr lang="en-US" altLang="ja-JP" sz="2400" kern="100" dirty="0" smtClean="0">
                <a:latin typeface="Century"/>
                <a:ea typeface="AR P丸ゴシック体M"/>
                <a:cs typeface="AR P丸ゴシック体M"/>
              </a:rPr>
              <a:t/>
            </a:r>
            <a:br>
              <a:rPr lang="en-US" altLang="ja-JP" sz="2400" kern="100" dirty="0" smtClean="0">
                <a:latin typeface="Century"/>
                <a:ea typeface="AR P丸ゴシック体M"/>
                <a:cs typeface="AR P丸ゴシック体M"/>
              </a:rPr>
            </a:br>
            <a:r>
              <a:rPr lang="ja-JP" altLang="ja-JP" sz="2400" kern="100" dirty="0" smtClean="0">
                <a:latin typeface="Century"/>
                <a:ea typeface="ＭＳ 明朝"/>
                <a:cs typeface="Times New Roman"/>
              </a:rPr>
              <a:t/>
            </a:r>
            <a:br>
              <a:rPr lang="ja-JP" altLang="ja-JP" sz="2400" kern="100" dirty="0" smtClean="0">
                <a:latin typeface="Century"/>
                <a:ea typeface="ＭＳ 明朝"/>
                <a:cs typeface="Times New Roman"/>
              </a:rPr>
            </a:br>
            <a:r>
              <a:rPr lang="ja-JP" altLang="ja-JP" sz="2400" kern="100" dirty="0" smtClean="0">
                <a:latin typeface="Century"/>
                <a:ea typeface="AR P丸ゴシック体M"/>
                <a:cs typeface="Times New Roman"/>
              </a:rPr>
              <a:t>　</a:t>
            </a:r>
            <a:r>
              <a:rPr lang="en-US" altLang="ja-JP" sz="2400" kern="100" dirty="0" smtClean="0">
                <a:latin typeface="AR P丸ゴシック体M"/>
                <a:ea typeface="ＭＳ 明朝"/>
                <a:cs typeface="Times New Roman"/>
              </a:rPr>
              <a:t>FIDIC</a:t>
            </a:r>
            <a:r>
              <a:rPr lang="ja-JP" altLang="ja-JP" sz="2400" kern="100" dirty="0" smtClean="0">
                <a:latin typeface="Century"/>
                <a:ea typeface="AR P丸ゴシック体M"/>
                <a:cs typeface="Times New Roman"/>
              </a:rPr>
              <a:t>では、「エンジニア」と紛争裁定委員会</a:t>
            </a:r>
            <a:r>
              <a:rPr lang="en-US" altLang="ja-JP" sz="2400" kern="100" dirty="0" smtClean="0">
                <a:latin typeface="Century"/>
                <a:ea typeface="AR P丸ゴシック体M"/>
                <a:cs typeface="Times New Roman"/>
              </a:rPr>
              <a:t>(</a:t>
            </a:r>
            <a:r>
              <a:rPr lang="en-US" altLang="ja-JP" sz="2400" kern="100" dirty="0" smtClean="0">
                <a:latin typeface="AR P丸ゴシック体M"/>
                <a:ea typeface="ＭＳ 明朝"/>
                <a:cs typeface="Times New Roman"/>
              </a:rPr>
              <a:t>DAB)</a:t>
            </a:r>
            <a:br>
              <a:rPr lang="en-US" altLang="ja-JP" sz="2400" kern="100" dirty="0" smtClean="0">
                <a:latin typeface="AR P丸ゴシック体M"/>
                <a:ea typeface="ＭＳ 明朝"/>
                <a:cs typeface="Times New Roman"/>
              </a:rPr>
            </a:br>
            <a:r>
              <a:rPr lang="ja-JP" altLang="en-US" sz="2400" kern="100" dirty="0" smtClean="0">
                <a:latin typeface="AR P丸ゴシック体M"/>
                <a:ea typeface="ＭＳ 明朝"/>
                <a:cs typeface="Times New Roman"/>
              </a:rPr>
              <a:t>　　</a:t>
            </a:r>
            <a:r>
              <a:rPr lang="ja-JP" altLang="ja-JP" sz="2000" dirty="0" smtClean="0">
                <a:ea typeface="AR P丸ゴシック体M"/>
                <a:cs typeface="Times New Roman"/>
              </a:rPr>
              <a:t>発注者が任命する「エンジニア」と双方が合意のもとで工事ごとに設置さ</a:t>
            </a:r>
            <a:r>
              <a:rPr lang="en-US" altLang="ja-JP" sz="2000" dirty="0" smtClean="0">
                <a:ea typeface="AR P丸ゴシック体M"/>
                <a:cs typeface="Times New Roman"/>
              </a:rPr>
              <a:t/>
            </a:r>
            <a:br>
              <a:rPr lang="en-US" altLang="ja-JP" sz="2000" dirty="0" smtClean="0">
                <a:ea typeface="AR P丸ゴシック体M"/>
                <a:cs typeface="Times New Roman"/>
              </a:rPr>
            </a:br>
            <a:r>
              <a:rPr lang="ja-JP" altLang="en-US" sz="2000" dirty="0" smtClean="0">
                <a:ea typeface="AR P丸ゴシック体M"/>
                <a:cs typeface="Times New Roman"/>
              </a:rPr>
              <a:t>　　　</a:t>
            </a:r>
            <a:r>
              <a:rPr lang="ja-JP" altLang="en-US" sz="2000" dirty="0" err="1" smtClean="0">
                <a:ea typeface="AR P丸ゴシック体M"/>
                <a:cs typeface="Times New Roman"/>
              </a:rPr>
              <a:t>れ</a:t>
            </a:r>
            <a:r>
              <a:rPr lang="ja-JP" altLang="ja-JP" sz="2000" dirty="0" err="1" smtClean="0">
                <a:ea typeface="AR P丸ゴシック体M"/>
                <a:cs typeface="Times New Roman"/>
              </a:rPr>
              <a:t>る</a:t>
            </a:r>
            <a:r>
              <a:rPr lang="ja-JP" altLang="ja-JP" sz="2000" dirty="0" smtClean="0">
                <a:ea typeface="AR P丸ゴシック体M"/>
                <a:cs typeface="Times New Roman"/>
              </a:rPr>
              <a:t>紛争裁定委員会</a:t>
            </a:r>
            <a:r>
              <a:rPr lang="en-US" altLang="ja-JP" sz="2000" dirty="0" smtClean="0">
                <a:ea typeface="AR P丸ゴシック体M"/>
                <a:cs typeface="Times New Roman"/>
              </a:rPr>
              <a:t>(</a:t>
            </a:r>
            <a:r>
              <a:rPr lang="en-US" altLang="ja-JP" sz="2000" dirty="0" smtClean="0">
                <a:latin typeface="AR P丸ゴシック体M"/>
                <a:cs typeface="Times New Roman"/>
              </a:rPr>
              <a:t>DAB</a:t>
            </a:r>
            <a:r>
              <a:rPr lang="ja-JP" altLang="en-US" sz="2000" dirty="0" smtClean="0">
                <a:latin typeface="AR P丸ゴシック体M"/>
                <a:cs typeface="Times New Roman"/>
              </a:rPr>
              <a:t>：</a:t>
            </a:r>
            <a:r>
              <a:rPr lang="en-US" altLang="ja-JP" sz="2000" dirty="0" smtClean="0"/>
              <a:t>Dispute Adjudication Board</a:t>
            </a:r>
            <a:r>
              <a:rPr lang="en-US" altLang="ja-JP" sz="2000" dirty="0" smtClean="0">
                <a:latin typeface="AR P丸ゴシック体M"/>
                <a:cs typeface="Times New Roman"/>
              </a:rPr>
              <a:t>)</a:t>
            </a:r>
            <a:r>
              <a:rPr lang="ja-JP" altLang="ja-JP" sz="2000" dirty="0" smtClean="0">
                <a:ea typeface="AR P丸ゴシック体M"/>
                <a:cs typeface="Times New Roman"/>
              </a:rPr>
              <a:t>によって、</a:t>
            </a:r>
            <a:r>
              <a:rPr lang="en-US" altLang="ja-JP" sz="2000" dirty="0" smtClean="0">
                <a:ea typeface="AR P丸ゴシック体M"/>
                <a:cs typeface="Times New Roman"/>
              </a:rPr>
              <a:t/>
            </a:r>
            <a:br>
              <a:rPr lang="en-US" altLang="ja-JP" sz="2000" dirty="0" smtClean="0">
                <a:ea typeface="AR P丸ゴシック体M"/>
                <a:cs typeface="Times New Roman"/>
              </a:rPr>
            </a:br>
            <a:r>
              <a:rPr lang="ja-JP" altLang="en-US" sz="2000" dirty="0" smtClean="0">
                <a:ea typeface="AR P丸ゴシック体M"/>
                <a:cs typeface="Times New Roman"/>
              </a:rPr>
              <a:t>　　　　</a:t>
            </a:r>
            <a:r>
              <a:rPr lang="ja-JP" altLang="ja-JP" sz="2000" dirty="0" smtClean="0">
                <a:ea typeface="AR P丸ゴシック体M"/>
                <a:cs typeface="Times New Roman"/>
              </a:rPr>
              <a:t>紛争の早期解決と施工管理の円滑化を図っている。</a:t>
            </a:r>
            <a:r>
              <a:rPr lang="en-US" altLang="ja-JP" sz="1800" dirty="0" smtClean="0">
                <a:ea typeface="AR P丸ゴシック体M"/>
                <a:cs typeface="Times New Roman"/>
              </a:rPr>
              <a:t/>
            </a:r>
            <a:br>
              <a:rPr lang="en-US" altLang="ja-JP" sz="1800" dirty="0" smtClean="0">
                <a:ea typeface="AR P丸ゴシック体M"/>
                <a:cs typeface="Times New Roman"/>
              </a:rPr>
            </a:br>
            <a:r>
              <a:rPr lang="en-US" altLang="ja-JP" sz="2400" kern="100" dirty="0" smtClean="0">
                <a:latin typeface="AR P丸ゴシック体M"/>
                <a:ea typeface="ＭＳ 明朝"/>
                <a:cs typeface="Times New Roman"/>
              </a:rPr>
              <a:t/>
            </a:r>
            <a:br>
              <a:rPr lang="en-US" altLang="ja-JP" sz="2400" kern="100" dirty="0" smtClean="0">
                <a:latin typeface="AR P丸ゴシック体M"/>
                <a:ea typeface="ＭＳ 明朝"/>
                <a:cs typeface="Times New Roman"/>
              </a:rPr>
            </a:br>
            <a:r>
              <a:rPr lang="ja-JP" altLang="en-US" sz="2400" kern="100" dirty="0" smtClean="0">
                <a:latin typeface="AR P丸ゴシック体M"/>
                <a:ea typeface="ＭＳ 明朝"/>
                <a:cs typeface="Times New Roman"/>
              </a:rPr>
              <a:t>　</a:t>
            </a:r>
            <a:r>
              <a:rPr lang="ja-JP" altLang="ja-JP" sz="2400" kern="100" dirty="0" smtClean="0">
                <a:latin typeface="Century"/>
                <a:ea typeface="AR P丸ゴシック体M"/>
                <a:cs typeface="Times New Roman"/>
              </a:rPr>
              <a:t>工事請負契約約款では、</a:t>
            </a:r>
            <a:r>
              <a:rPr lang="en-US" altLang="ja-JP" sz="2400" kern="100" dirty="0" smtClean="0">
                <a:latin typeface="Century"/>
                <a:ea typeface="AR P丸ゴシック体M"/>
                <a:cs typeface="Times New Roman"/>
              </a:rPr>
              <a:t/>
            </a:r>
            <a:br>
              <a:rPr lang="en-US" altLang="ja-JP" sz="2400" kern="100" dirty="0" smtClean="0">
                <a:latin typeface="Century"/>
                <a:ea typeface="AR P丸ゴシック体M"/>
                <a:cs typeface="Times New Roman"/>
              </a:rPr>
            </a:br>
            <a:r>
              <a:rPr lang="ja-JP" altLang="en-US" sz="2400" kern="100" dirty="0" smtClean="0">
                <a:latin typeface="Century"/>
                <a:ea typeface="AR P丸ゴシック体M"/>
                <a:cs typeface="Times New Roman"/>
              </a:rPr>
              <a:t>　　　　　　　　</a:t>
            </a:r>
            <a:r>
              <a:rPr lang="ja-JP" altLang="ja-JP" sz="2400" kern="100" dirty="0" smtClean="0">
                <a:latin typeface="Century"/>
                <a:ea typeface="AR P丸ゴシック体M"/>
                <a:cs typeface="Times New Roman"/>
              </a:rPr>
              <a:t>「調停人」と裁判外紛争解決機関</a:t>
            </a:r>
            <a:r>
              <a:rPr lang="en-US" altLang="ja-JP" sz="2400" kern="100" dirty="0" smtClean="0">
                <a:latin typeface="Century"/>
                <a:ea typeface="AR P丸ゴシック体M"/>
                <a:cs typeface="Times New Roman"/>
              </a:rPr>
              <a:t>(</a:t>
            </a:r>
            <a:r>
              <a:rPr lang="en-US" altLang="ja-JP" sz="2400" kern="100" dirty="0" smtClean="0">
                <a:latin typeface="AR P丸ゴシック体M"/>
                <a:ea typeface="ＭＳ 明朝"/>
                <a:cs typeface="Times New Roman"/>
              </a:rPr>
              <a:t>ADR)</a:t>
            </a:r>
            <a:br>
              <a:rPr lang="en-US" altLang="ja-JP" sz="2400" kern="100" dirty="0" smtClean="0">
                <a:latin typeface="AR P丸ゴシック体M"/>
                <a:ea typeface="ＭＳ 明朝"/>
                <a:cs typeface="Times New Roman"/>
              </a:rPr>
            </a:br>
            <a:r>
              <a:rPr lang="ja-JP" altLang="en-US" sz="2400" kern="100" dirty="0" smtClean="0">
                <a:latin typeface="AR P丸ゴシック体M"/>
                <a:ea typeface="ＭＳ 明朝"/>
                <a:cs typeface="Times New Roman"/>
              </a:rPr>
              <a:t>　</a:t>
            </a:r>
            <a:r>
              <a:rPr lang="en-US" altLang="ja-JP" sz="2000" kern="100" dirty="0" smtClean="0">
                <a:latin typeface="AR P丸ゴシック体M"/>
                <a:ea typeface="ＭＳ 明朝"/>
                <a:cs typeface="Times New Roman"/>
              </a:rPr>
              <a:t/>
            </a:r>
            <a:br>
              <a:rPr lang="en-US" altLang="ja-JP" sz="2000" kern="100" dirty="0" smtClean="0">
                <a:latin typeface="AR P丸ゴシック体M"/>
                <a:ea typeface="ＭＳ 明朝"/>
                <a:cs typeface="Times New Roman"/>
              </a:rPr>
            </a:br>
            <a:r>
              <a:rPr lang="ja-JP" altLang="en-US" sz="2400" kern="100" dirty="0" smtClean="0">
                <a:latin typeface="AR P丸ゴシック体M"/>
                <a:ea typeface="ＭＳ 明朝"/>
                <a:cs typeface="Times New Roman"/>
              </a:rPr>
              <a:t>　　 </a:t>
            </a:r>
            <a:r>
              <a:rPr lang="ja-JP" altLang="ja-JP" sz="2000" dirty="0" smtClean="0">
                <a:ea typeface="AR P丸ゴシック体M"/>
                <a:cs typeface="Times New Roman"/>
              </a:rPr>
              <a:t>発注者は監督員を現場に置いて契約履行に関する受注者への指</a:t>
            </a:r>
            <a:r>
              <a:rPr lang="en-US" altLang="ja-JP" sz="2000" dirty="0" smtClean="0">
                <a:ea typeface="AR P丸ゴシック体M"/>
                <a:cs typeface="Times New Roman"/>
              </a:rPr>
              <a:t/>
            </a:r>
            <a:br>
              <a:rPr lang="en-US" altLang="ja-JP" sz="2000" dirty="0" smtClean="0">
                <a:ea typeface="AR P丸ゴシック体M"/>
                <a:cs typeface="Times New Roman"/>
              </a:rPr>
            </a:br>
            <a:r>
              <a:rPr lang="ja-JP" altLang="en-US" sz="2000" dirty="0" smtClean="0">
                <a:ea typeface="AR P丸ゴシック体M"/>
                <a:cs typeface="Times New Roman"/>
              </a:rPr>
              <a:t>　　　</a:t>
            </a:r>
            <a:r>
              <a:rPr lang="ja-JP" altLang="ja-JP" sz="2000" dirty="0" smtClean="0">
                <a:ea typeface="AR P丸ゴシック体M"/>
                <a:cs typeface="Times New Roman"/>
              </a:rPr>
              <a:t>示、承認、協議、その他を行わせる。監督員の指示などを受注者が</a:t>
            </a:r>
            <a:r>
              <a:rPr lang="en-US" altLang="ja-JP" sz="2000" dirty="0" smtClean="0">
                <a:ea typeface="AR P丸ゴシック体M"/>
                <a:cs typeface="Times New Roman"/>
              </a:rPr>
              <a:t/>
            </a:r>
            <a:br>
              <a:rPr lang="en-US" altLang="ja-JP" sz="2000" dirty="0" smtClean="0">
                <a:ea typeface="AR P丸ゴシック体M"/>
                <a:cs typeface="Times New Roman"/>
              </a:rPr>
            </a:br>
            <a:r>
              <a:rPr lang="ja-JP" altLang="en-US" sz="2000" dirty="0" smtClean="0">
                <a:ea typeface="AR P丸ゴシック体M"/>
                <a:cs typeface="Times New Roman"/>
              </a:rPr>
              <a:t>　　　</a:t>
            </a:r>
            <a:r>
              <a:rPr lang="ja-JP" altLang="ja-JP" sz="2000" dirty="0" smtClean="0">
                <a:ea typeface="AR P丸ゴシック体M"/>
                <a:cs typeface="Times New Roman"/>
              </a:rPr>
              <a:t>受入れないときは、調停人が置かれていればその裁定を求める</a:t>
            </a:r>
            <a:r>
              <a:rPr lang="en-US" altLang="ja-JP" sz="2000" dirty="0" smtClean="0">
                <a:ea typeface="AR P丸ゴシック体M"/>
                <a:cs typeface="Times New Roman"/>
              </a:rPr>
              <a:t/>
            </a:r>
            <a:br>
              <a:rPr lang="en-US" altLang="ja-JP" sz="2000" dirty="0" smtClean="0">
                <a:ea typeface="AR P丸ゴシック体M"/>
                <a:cs typeface="Times New Roman"/>
              </a:rPr>
            </a:br>
            <a:r>
              <a:rPr lang="ja-JP" altLang="en-US" sz="2000" dirty="0" smtClean="0">
                <a:ea typeface="AR P丸ゴシック体M"/>
                <a:cs typeface="Times New Roman"/>
              </a:rPr>
              <a:t>　　　</a:t>
            </a:r>
            <a:r>
              <a:rPr lang="ja-JP" altLang="ja-JP" sz="2000" dirty="0" smtClean="0">
                <a:ea typeface="AR P丸ゴシック体M"/>
                <a:cs typeface="Times New Roman"/>
              </a:rPr>
              <a:t>が、合意に至らなければ</a:t>
            </a:r>
            <a:r>
              <a:rPr lang="ja-JP" altLang="en-US" sz="2000" dirty="0" smtClean="0">
                <a:ea typeface="AR P丸ゴシック体M"/>
                <a:cs typeface="Times New Roman"/>
              </a:rPr>
              <a:t>建設工事紛争審査会等（</a:t>
            </a:r>
            <a:r>
              <a:rPr lang="en-US" altLang="ja-JP" sz="2000" dirty="0" smtClean="0">
                <a:ea typeface="AR P丸ゴシック体M"/>
                <a:cs typeface="Times New Roman"/>
              </a:rPr>
              <a:t>ADR</a:t>
            </a:r>
            <a:r>
              <a:rPr lang="ja-JP" altLang="en-US" sz="2000" dirty="0" smtClean="0">
                <a:ea typeface="AR P丸ゴシック体M"/>
                <a:cs typeface="Times New Roman"/>
              </a:rPr>
              <a:t>：</a:t>
            </a:r>
            <a:r>
              <a:rPr lang="en-US" altLang="ja-JP" sz="2000" dirty="0" smtClean="0">
                <a:ea typeface="AR P丸ゴシック体M"/>
                <a:cs typeface="Times New Roman"/>
              </a:rPr>
              <a:t>Additional </a:t>
            </a:r>
            <a:br>
              <a:rPr lang="en-US" altLang="ja-JP" sz="2000" dirty="0" smtClean="0">
                <a:ea typeface="AR P丸ゴシック体M"/>
                <a:cs typeface="Times New Roman"/>
              </a:rPr>
            </a:br>
            <a:r>
              <a:rPr lang="ja-JP" altLang="en-US" sz="2000" dirty="0" smtClean="0">
                <a:ea typeface="AR P丸ゴシック体M"/>
                <a:cs typeface="Times New Roman"/>
              </a:rPr>
              <a:t>　　　</a:t>
            </a:r>
            <a:r>
              <a:rPr lang="en-US" altLang="ja-JP" sz="2000" dirty="0" smtClean="0">
                <a:ea typeface="AR P丸ゴシック体M"/>
                <a:cs typeface="Times New Roman"/>
              </a:rPr>
              <a:t>Dispute Resolution)</a:t>
            </a:r>
            <a:r>
              <a:rPr lang="ja-JP" altLang="en-US" sz="2000" dirty="0" smtClean="0">
                <a:ea typeface="AR P丸ゴシック体M"/>
                <a:cs typeface="Times New Roman"/>
              </a:rPr>
              <a:t> による</a:t>
            </a:r>
            <a:r>
              <a:rPr lang="ja-JP" altLang="ja-JP" sz="2000" dirty="0" smtClean="0">
                <a:ea typeface="AR P丸ゴシック体M"/>
                <a:cs typeface="Times New Roman"/>
              </a:rPr>
              <a:t>紛争解決手続きに移行する。</a:t>
            </a:r>
            <a:endParaRPr kumimoji="1" lang="ja-JP" altLang="en-US" sz="2000" dirty="0"/>
          </a:p>
        </p:txBody>
      </p:sp>
      <p:sp>
        <p:nvSpPr>
          <p:cNvPr id="3" name="スライド番号プレースホルダ 2"/>
          <p:cNvSpPr>
            <a:spLocks noGrp="1"/>
          </p:cNvSpPr>
          <p:nvPr>
            <p:ph type="sldNum" sz="quarter" idx="12"/>
          </p:nvPr>
        </p:nvSpPr>
        <p:spPr/>
        <p:txBody>
          <a:bodyPr/>
          <a:lstStyle/>
          <a:p>
            <a:fld id="{323824D2-57B7-4FB7-82D6-3DA34C67D3B4}" type="slidenum">
              <a:rPr kumimoji="1" lang="ja-JP" altLang="en-US" smtClean="0"/>
              <a:pPr/>
              <a:t>15</a:t>
            </a:fld>
            <a:endParaRPr kumimoji="1" lang="ja-JP"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404664"/>
            <a:ext cx="8229600" cy="6453336"/>
          </a:xfrm>
        </p:spPr>
        <p:txBody>
          <a:bodyPr>
            <a:normAutofit fontScale="90000"/>
          </a:bodyPr>
          <a:lstStyle/>
          <a:p>
            <a:pPr algn="l"/>
            <a:r>
              <a:rPr kumimoji="1" lang="en-US" altLang="ja-JP" sz="2400" dirty="0" smtClean="0"/>
              <a:t>(3)   </a:t>
            </a:r>
            <a:r>
              <a:rPr lang="ja-JP" altLang="ja-JP" sz="2400" kern="100" dirty="0" smtClean="0">
                <a:latin typeface="Century"/>
                <a:ea typeface="AR P丸ゴシック体M"/>
                <a:cs typeface="Times New Roman"/>
              </a:rPr>
              <a:t>不具合への対処</a:t>
            </a:r>
            <a:r>
              <a:rPr lang="en-US" altLang="ja-JP" sz="2400" kern="100" dirty="0" smtClean="0">
                <a:latin typeface="Century"/>
                <a:ea typeface="AR P丸ゴシック体M"/>
                <a:cs typeface="Times New Roman"/>
              </a:rPr>
              <a:t/>
            </a:r>
            <a:br>
              <a:rPr lang="en-US" altLang="ja-JP" sz="2400" kern="100" dirty="0" smtClean="0">
                <a:latin typeface="Century"/>
                <a:ea typeface="AR P丸ゴシック体M"/>
                <a:cs typeface="Times New Roman"/>
              </a:rPr>
            </a:br>
            <a:r>
              <a:rPr lang="en-US" altLang="ja-JP" sz="2400" kern="100" dirty="0" smtClean="0">
                <a:latin typeface="Century"/>
                <a:ea typeface="AR P丸ゴシック体M"/>
                <a:cs typeface="Times New Roman"/>
              </a:rPr>
              <a:t/>
            </a:r>
            <a:br>
              <a:rPr lang="en-US" altLang="ja-JP" sz="2400" kern="100" dirty="0" smtClean="0">
                <a:latin typeface="Century"/>
                <a:ea typeface="AR P丸ゴシック体M"/>
                <a:cs typeface="Times New Roman"/>
              </a:rPr>
            </a:br>
            <a:r>
              <a:rPr lang="ja-JP" altLang="ja-JP" sz="2400" kern="100" dirty="0" smtClean="0">
                <a:latin typeface="Century"/>
                <a:ea typeface="AR P丸ゴシック体M"/>
                <a:cs typeface="Times New Roman"/>
              </a:rPr>
              <a:t>　</a:t>
            </a:r>
            <a:r>
              <a:rPr lang="ja-JP" altLang="en-US" sz="2400" kern="100" dirty="0" smtClean="0">
                <a:latin typeface="Century"/>
                <a:ea typeface="AR P丸ゴシック体M"/>
                <a:cs typeface="Times New Roman"/>
              </a:rPr>
              <a:t>・　</a:t>
            </a:r>
            <a:r>
              <a:rPr lang="ja-JP" altLang="ja-JP" sz="2400" kern="100" dirty="0" smtClean="0">
                <a:latin typeface="Century"/>
                <a:ea typeface="AR P丸ゴシック体M"/>
                <a:cs typeface="Times New Roman"/>
              </a:rPr>
              <a:t>契約履行保証等の保証サービス</a:t>
            </a:r>
            <a:r>
              <a:rPr lang="en-US" altLang="ja-JP" sz="2400" kern="100" dirty="0" smtClean="0">
                <a:latin typeface="Century"/>
                <a:ea typeface="AR P丸ゴシック体M"/>
                <a:cs typeface="Times New Roman"/>
              </a:rPr>
              <a:t>  </a:t>
            </a:r>
            <a:r>
              <a:rPr lang="en-US" altLang="ja-JP" sz="1800" kern="100" dirty="0" smtClean="0">
                <a:latin typeface="Century"/>
                <a:ea typeface="AR P丸ゴシック体M"/>
                <a:cs typeface="Times New Roman"/>
              </a:rPr>
              <a:t/>
            </a:r>
            <a:br>
              <a:rPr lang="en-US" altLang="ja-JP" sz="1800" kern="100" dirty="0" smtClean="0">
                <a:latin typeface="Century"/>
                <a:ea typeface="AR P丸ゴシック体M"/>
                <a:cs typeface="Times New Roman"/>
              </a:rPr>
            </a:br>
            <a:r>
              <a:rPr lang="en-US" altLang="ja-JP" sz="2400" kern="100" dirty="0" smtClean="0">
                <a:latin typeface="Century"/>
                <a:ea typeface="AR P丸ゴシック体M"/>
                <a:cs typeface="Times New Roman"/>
              </a:rPr>
              <a:t/>
            </a:r>
            <a:br>
              <a:rPr lang="en-US" altLang="ja-JP" sz="2400" kern="100" dirty="0" smtClean="0">
                <a:latin typeface="Century"/>
                <a:ea typeface="AR P丸ゴシック体M"/>
                <a:cs typeface="Times New Roman"/>
              </a:rPr>
            </a:br>
            <a:r>
              <a:rPr lang="en-US" altLang="ja-JP" sz="1800" kern="100" dirty="0" smtClean="0">
                <a:latin typeface="Century"/>
                <a:ea typeface="AR P丸ゴシック体M"/>
                <a:cs typeface="Times New Roman"/>
              </a:rPr>
              <a:t> </a:t>
            </a:r>
            <a:r>
              <a:rPr lang="ja-JP" altLang="en-US" sz="1800" kern="100" dirty="0" smtClean="0">
                <a:latin typeface="Century"/>
                <a:ea typeface="AR P丸ゴシック体M"/>
                <a:cs typeface="Times New Roman"/>
              </a:rPr>
              <a:t>　　　</a:t>
            </a:r>
            <a:r>
              <a:rPr lang="ja-JP" altLang="en-US" sz="1800" kern="100" dirty="0" smtClean="0">
                <a:latin typeface="AR P丸ゴシック体M" pitchFamily="50" charset="-128"/>
                <a:ea typeface="AR P丸ゴシック体M" pitchFamily="50" charset="-128"/>
                <a:cs typeface="Times New Roman"/>
              </a:rPr>
              <a:t>・ </a:t>
            </a:r>
            <a:r>
              <a:rPr lang="ja-JP" altLang="ja-JP" sz="2200" dirty="0" smtClean="0">
                <a:latin typeface="AR P丸ゴシック体M" pitchFamily="50" charset="-128"/>
                <a:ea typeface="AR P丸ゴシック体M" pitchFamily="50" charset="-128"/>
              </a:rPr>
              <a:t>契約</a:t>
            </a:r>
            <a:r>
              <a:rPr lang="ja-JP" altLang="en-US" sz="2200" dirty="0" smtClean="0">
                <a:latin typeface="AR P丸ゴシック体M" pitchFamily="50" charset="-128"/>
                <a:ea typeface="AR P丸ゴシック体M" pitchFamily="50" charset="-128"/>
              </a:rPr>
              <a:t>履行</a:t>
            </a:r>
            <a:r>
              <a:rPr lang="ja-JP" altLang="ja-JP" sz="2200" dirty="0" smtClean="0">
                <a:latin typeface="AR P丸ゴシック体M" pitchFamily="50" charset="-128"/>
                <a:ea typeface="AR P丸ゴシック体M" pitchFamily="50" charset="-128"/>
              </a:rPr>
              <a:t>保証</a:t>
            </a:r>
            <a:br>
              <a:rPr lang="ja-JP" altLang="ja-JP" sz="2200" dirty="0" smtClean="0">
                <a:latin typeface="AR P丸ゴシック体M" pitchFamily="50" charset="-128"/>
                <a:ea typeface="AR P丸ゴシック体M" pitchFamily="50" charset="-128"/>
              </a:rPr>
            </a:br>
            <a:r>
              <a:rPr lang="ja-JP" altLang="en-US" sz="2200" dirty="0" smtClean="0">
                <a:latin typeface="AR P丸ゴシック体M" pitchFamily="50" charset="-128"/>
                <a:ea typeface="AR P丸ゴシック体M" pitchFamily="50" charset="-128"/>
              </a:rPr>
              <a:t>　　　　</a:t>
            </a:r>
            <a:r>
              <a:rPr lang="ja-JP" altLang="ja-JP" sz="2200" dirty="0" smtClean="0">
                <a:latin typeface="AR P丸ゴシック体M" pitchFamily="50" charset="-128"/>
                <a:ea typeface="AR P丸ゴシック体M" pitchFamily="50" charset="-128"/>
              </a:rPr>
              <a:t>役務的保証…公共工事履行保証証券</a:t>
            </a:r>
            <a:r>
              <a:rPr lang="ja-JP" altLang="en-US" sz="2200" dirty="0" smtClean="0">
                <a:latin typeface="AR P丸ゴシック体M" pitchFamily="50" charset="-128"/>
                <a:ea typeface="AR P丸ゴシック体M" pitchFamily="50" charset="-128"/>
              </a:rPr>
              <a:t>（</a:t>
            </a:r>
            <a:r>
              <a:rPr lang="ja-JP" altLang="ja-JP" sz="2200" dirty="0" smtClean="0">
                <a:latin typeface="AR P丸ゴシック体M" pitchFamily="50" charset="-128"/>
                <a:ea typeface="AR P丸ゴシック体M" pitchFamily="50" charset="-128"/>
              </a:rPr>
              <a:t>履行ボンド</a:t>
            </a:r>
            <a:r>
              <a:rPr lang="ja-JP" altLang="en-US" sz="2200" dirty="0" smtClean="0">
                <a:latin typeface="AR P丸ゴシック体M" pitchFamily="50" charset="-128"/>
                <a:ea typeface="AR P丸ゴシック体M" pitchFamily="50" charset="-128"/>
              </a:rPr>
              <a:t>　</a:t>
            </a:r>
            <a:r>
              <a:rPr lang="ja-JP" altLang="ja-JP" sz="2200" dirty="0" smtClean="0">
                <a:latin typeface="AR P丸ゴシック体M" pitchFamily="50" charset="-128"/>
                <a:ea typeface="AR P丸ゴシック体M" pitchFamily="50" charset="-128"/>
              </a:rPr>
              <a:t>付保率高）</a:t>
            </a:r>
            <a:br>
              <a:rPr lang="ja-JP" altLang="ja-JP" sz="2200" dirty="0" smtClean="0">
                <a:latin typeface="AR P丸ゴシック体M" pitchFamily="50" charset="-128"/>
                <a:ea typeface="AR P丸ゴシック体M" pitchFamily="50" charset="-128"/>
              </a:rPr>
            </a:br>
            <a:r>
              <a:rPr lang="ja-JP" altLang="en-US" sz="2200" dirty="0" smtClean="0">
                <a:latin typeface="AR P丸ゴシック体M" pitchFamily="50" charset="-128"/>
                <a:ea typeface="AR P丸ゴシック体M" pitchFamily="50" charset="-128"/>
              </a:rPr>
              <a:t>　　　　</a:t>
            </a:r>
            <a:r>
              <a:rPr lang="ja-JP" altLang="ja-JP" sz="2200" dirty="0" smtClean="0">
                <a:latin typeface="AR P丸ゴシック体M" pitchFamily="50" charset="-128"/>
                <a:ea typeface="AR P丸ゴシック体M" pitchFamily="50" charset="-128"/>
              </a:rPr>
              <a:t>金銭的保証…保証金・有価証券・金融機関保証</a:t>
            </a:r>
            <a:br>
              <a:rPr lang="ja-JP" altLang="ja-JP" sz="2200" dirty="0" smtClean="0">
                <a:latin typeface="AR P丸ゴシック体M" pitchFamily="50" charset="-128"/>
                <a:ea typeface="AR P丸ゴシック体M" pitchFamily="50" charset="-128"/>
              </a:rPr>
            </a:br>
            <a:r>
              <a:rPr lang="ja-JP" altLang="ja-JP" sz="2200" dirty="0" smtClean="0">
                <a:latin typeface="AR P丸ゴシック体M" pitchFamily="50" charset="-128"/>
                <a:ea typeface="AR P丸ゴシック体M" pitchFamily="50" charset="-128"/>
              </a:rPr>
              <a:t>　　　　前払保証事業会社の契約保証証書</a:t>
            </a:r>
            <a:br>
              <a:rPr lang="ja-JP" altLang="ja-JP" sz="2200" dirty="0" smtClean="0">
                <a:latin typeface="AR P丸ゴシック体M" pitchFamily="50" charset="-128"/>
                <a:ea typeface="AR P丸ゴシック体M" pitchFamily="50" charset="-128"/>
              </a:rPr>
            </a:br>
            <a:r>
              <a:rPr lang="ja-JP" altLang="ja-JP" sz="2200" dirty="0" smtClean="0">
                <a:latin typeface="AR P丸ゴシック体M" pitchFamily="50" charset="-128"/>
                <a:ea typeface="AR P丸ゴシック体M" pitchFamily="50" charset="-128"/>
              </a:rPr>
              <a:t>　　　　履行保証保険</a:t>
            </a:r>
            <a:br>
              <a:rPr lang="ja-JP" altLang="ja-JP" sz="2200" dirty="0" smtClean="0">
                <a:latin typeface="AR P丸ゴシック体M" pitchFamily="50" charset="-128"/>
                <a:ea typeface="AR P丸ゴシック体M" pitchFamily="50" charset="-128"/>
              </a:rPr>
            </a:br>
            <a:r>
              <a:rPr lang="ja-JP" altLang="ja-JP" sz="2200" dirty="0" smtClean="0">
                <a:latin typeface="AR P丸ゴシック体M" pitchFamily="50" charset="-128"/>
                <a:ea typeface="AR P丸ゴシック体M" pitchFamily="50" charset="-128"/>
              </a:rPr>
              <a:t>　　　　公共工事履行保証証券</a:t>
            </a:r>
            <a:r>
              <a:rPr lang="ja-JP" altLang="en-US" sz="2200" dirty="0" smtClean="0">
                <a:latin typeface="AR P丸ゴシック体M" pitchFamily="50" charset="-128"/>
                <a:ea typeface="AR P丸ゴシック体M" pitchFamily="50" charset="-128"/>
              </a:rPr>
              <a:t>　　　　　　</a:t>
            </a:r>
            <a:r>
              <a:rPr lang="ja-JP" altLang="ja-JP" sz="2200" dirty="0" smtClean="0">
                <a:latin typeface="AR P丸ゴシック体M" pitchFamily="50" charset="-128"/>
                <a:ea typeface="AR P丸ゴシック体M" pitchFamily="50" charset="-128"/>
              </a:rPr>
              <a:t>（履行ボンド　付保率低）</a:t>
            </a:r>
            <a:br>
              <a:rPr lang="ja-JP" altLang="ja-JP" sz="2200" dirty="0" smtClean="0">
                <a:latin typeface="AR P丸ゴシック体M" pitchFamily="50" charset="-128"/>
                <a:ea typeface="AR P丸ゴシック体M" pitchFamily="50" charset="-128"/>
              </a:rPr>
            </a:br>
            <a:r>
              <a:rPr lang="ja-JP" altLang="en-US" sz="2200" dirty="0" smtClean="0">
                <a:latin typeface="AR P丸ゴシック体M" pitchFamily="50" charset="-128"/>
                <a:ea typeface="AR P丸ゴシック体M" pitchFamily="50" charset="-128"/>
              </a:rPr>
              <a:t>　　</a:t>
            </a:r>
            <a:r>
              <a:rPr lang="ja-JP" altLang="ja-JP" sz="2200" dirty="0" smtClean="0">
                <a:latin typeface="AR P丸ゴシック体M" pitchFamily="50" charset="-128"/>
                <a:ea typeface="AR P丸ゴシック体M" pitchFamily="50" charset="-128"/>
              </a:rPr>
              <a:t>・</a:t>
            </a:r>
            <a:r>
              <a:rPr lang="en-US" altLang="ja-JP" sz="2200" dirty="0" smtClean="0">
                <a:latin typeface="AR P丸ゴシック体M" pitchFamily="50" charset="-128"/>
                <a:ea typeface="AR P丸ゴシック体M" pitchFamily="50" charset="-128"/>
              </a:rPr>
              <a:t> </a:t>
            </a:r>
            <a:r>
              <a:rPr lang="ja-JP" altLang="ja-JP" sz="2200" dirty="0" smtClean="0">
                <a:latin typeface="AR P丸ゴシック体M" pitchFamily="50" charset="-128"/>
                <a:ea typeface="AR P丸ゴシック体M" pitchFamily="50" charset="-128"/>
              </a:rPr>
              <a:t>入札保証（入札ボンド</a:t>
            </a:r>
            <a:r>
              <a:rPr lang="ja-JP" altLang="en-US" sz="2200" dirty="0" smtClean="0">
                <a:latin typeface="AR P丸ゴシック体M" pitchFamily="50" charset="-128"/>
                <a:ea typeface="AR P丸ゴシック体M" pitchFamily="50" charset="-128"/>
              </a:rPr>
              <a:t>）</a:t>
            </a:r>
            <a:r>
              <a:rPr lang="en-US" altLang="ja-JP" sz="2200" kern="100" dirty="0" smtClean="0">
                <a:latin typeface="AR P丸ゴシック体M" pitchFamily="50" charset="-128"/>
                <a:ea typeface="AR P丸ゴシック体M" pitchFamily="50" charset="-128"/>
                <a:cs typeface="Times New Roman"/>
              </a:rPr>
              <a:t/>
            </a:r>
            <a:br>
              <a:rPr lang="en-US" altLang="ja-JP" sz="2200" kern="100" dirty="0" smtClean="0">
                <a:latin typeface="AR P丸ゴシック体M" pitchFamily="50" charset="-128"/>
                <a:ea typeface="AR P丸ゴシック体M" pitchFamily="50" charset="-128"/>
                <a:cs typeface="Times New Roman"/>
              </a:rPr>
            </a:br>
            <a:r>
              <a:rPr lang="ja-JP" altLang="en-US" sz="2200" kern="100" dirty="0" smtClean="0">
                <a:latin typeface="AR P丸ゴシック体M" pitchFamily="50" charset="-128"/>
                <a:ea typeface="AR P丸ゴシック体M" pitchFamily="50" charset="-128"/>
                <a:cs typeface="Times New Roman"/>
              </a:rPr>
              <a:t>　　　　入札保証保険（損保会社）・入札保証（金融機関）</a:t>
            </a:r>
            <a:r>
              <a:rPr lang="en-US" altLang="ja-JP" sz="2200" kern="100" dirty="0" smtClean="0">
                <a:latin typeface="AR P丸ゴシック体M" pitchFamily="50" charset="-128"/>
                <a:ea typeface="AR P丸ゴシック体M" pitchFamily="50" charset="-128"/>
                <a:cs typeface="Times New Roman"/>
              </a:rPr>
              <a:t/>
            </a:r>
            <a:br>
              <a:rPr lang="en-US" altLang="ja-JP" sz="2200" kern="100" dirty="0" smtClean="0">
                <a:latin typeface="AR P丸ゴシック体M" pitchFamily="50" charset="-128"/>
                <a:ea typeface="AR P丸ゴシック体M" pitchFamily="50" charset="-128"/>
                <a:cs typeface="Times New Roman"/>
              </a:rPr>
            </a:br>
            <a:r>
              <a:rPr lang="ja-JP" altLang="en-US" sz="2200" kern="100" dirty="0" smtClean="0">
                <a:latin typeface="AR P丸ゴシック体M" pitchFamily="50" charset="-128"/>
                <a:ea typeface="AR P丸ゴシック体M" pitchFamily="50" charset="-128"/>
                <a:cs typeface="Times New Roman"/>
              </a:rPr>
              <a:t>　　　　契約保証の予約（金融機関、保証事業会社）等</a:t>
            </a:r>
            <a:r>
              <a:rPr lang="en-US" altLang="ja-JP" sz="2200" kern="100" dirty="0" smtClean="0">
                <a:latin typeface="AR P丸ゴシック体M" pitchFamily="50" charset="-128"/>
                <a:ea typeface="AR P丸ゴシック体M" pitchFamily="50" charset="-128"/>
                <a:cs typeface="Times New Roman"/>
              </a:rPr>
              <a:t/>
            </a:r>
            <a:br>
              <a:rPr lang="en-US" altLang="ja-JP" sz="2200" kern="100" dirty="0" smtClean="0">
                <a:latin typeface="AR P丸ゴシック体M" pitchFamily="50" charset="-128"/>
                <a:ea typeface="AR P丸ゴシック体M" pitchFamily="50" charset="-128"/>
                <a:cs typeface="Times New Roman"/>
              </a:rPr>
            </a:br>
            <a:r>
              <a:rPr lang="ja-JP" altLang="ja-JP" sz="2400" kern="100" dirty="0" smtClean="0">
                <a:latin typeface="Century"/>
                <a:ea typeface="ＭＳ 明朝"/>
                <a:cs typeface="Times New Roman"/>
              </a:rPr>
              <a:t/>
            </a:r>
            <a:br>
              <a:rPr lang="ja-JP" altLang="ja-JP" sz="2400" kern="100" dirty="0" smtClean="0">
                <a:latin typeface="Century"/>
                <a:ea typeface="ＭＳ 明朝"/>
                <a:cs typeface="Times New Roman"/>
              </a:rPr>
            </a:br>
            <a:r>
              <a:rPr lang="en-US" altLang="ja-JP" sz="2400" kern="100" dirty="0" smtClean="0">
                <a:latin typeface="AR P丸ゴシック体M"/>
                <a:ea typeface="ＭＳ 明朝"/>
                <a:cs typeface="Times New Roman"/>
              </a:rPr>
              <a:t> </a:t>
            </a:r>
            <a:r>
              <a:rPr lang="ja-JP" altLang="en-US" sz="2400" kern="100" dirty="0" smtClean="0">
                <a:latin typeface="HG丸ｺﾞｼｯｸM-PRO" pitchFamily="50" charset="-128"/>
                <a:ea typeface="HG丸ｺﾞｼｯｸM-PRO" pitchFamily="50" charset="-128"/>
                <a:cs typeface="Times New Roman"/>
              </a:rPr>
              <a:t>・</a:t>
            </a:r>
            <a:r>
              <a:rPr lang="ja-JP" altLang="en-US" sz="2400" kern="100" dirty="0" smtClean="0">
                <a:latin typeface="AR P丸ゴシック体M"/>
                <a:ea typeface="ＭＳ 明朝"/>
                <a:cs typeface="Times New Roman"/>
              </a:rPr>
              <a:t> </a:t>
            </a:r>
            <a:r>
              <a:rPr lang="ja-JP" altLang="ja-JP" sz="2400" kern="100" dirty="0" smtClean="0">
                <a:latin typeface="Century"/>
                <a:ea typeface="AR P丸ゴシック体M"/>
                <a:cs typeface="Times New Roman"/>
              </a:rPr>
              <a:t>瑕疵保証</a:t>
            </a:r>
            <a:r>
              <a:rPr lang="ja-JP" altLang="en-US" sz="2400" kern="100" dirty="0" smtClean="0">
                <a:latin typeface="Century"/>
                <a:ea typeface="AR P丸ゴシック体M"/>
                <a:cs typeface="Times New Roman"/>
              </a:rPr>
              <a:t>など</a:t>
            </a:r>
            <a:r>
              <a:rPr lang="en-US" altLang="ja-JP" sz="1800" kern="100" dirty="0" smtClean="0">
                <a:latin typeface="Century"/>
                <a:ea typeface="AR P丸ゴシック体M"/>
                <a:cs typeface="Times New Roman"/>
              </a:rPr>
              <a:t/>
            </a:r>
            <a:br>
              <a:rPr lang="en-US" altLang="ja-JP" sz="1800" kern="100" dirty="0" smtClean="0">
                <a:latin typeface="Century"/>
                <a:ea typeface="AR P丸ゴシック体M"/>
                <a:cs typeface="Times New Roman"/>
              </a:rPr>
            </a:br>
            <a:r>
              <a:rPr lang="en-US" altLang="ja-JP" sz="1800" kern="100" dirty="0" smtClean="0">
                <a:latin typeface="Century"/>
                <a:ea typeface="AR P丸ゴシック体M"/>
                <a:cs typeface="Times New Roman"/>
              </a:rPr>
              <a:t/>
            </a:r>
            <a:br>
              <a:rPr lang="en-US" altLang="ja-JP" sz="1800" kern="100" dirty="0" smtClean="0">
                <a:latin typeface="Century"/>
                <a:ea typeface="AR P丸ゴシック体M"/>
                <a:cs typeface="Times New Roman"/>
              </a:rPr>
            </a:br>
            <a:r>
              <a:rPr lang="ja-JP" altLang="en-US" sz="1800" kern="100" dirty="0" smtClean="0">
                <a:latin typeface="Century"/>
                <a:ea typeface="AR P丸ゴシック体M"/>
                <a:cs typeface="Times New Roman"/>
              </a:rPr>
              <a:t>　　</a:t>
            </a:r>
            <a:r>
              <a:rPr lang="ja-JP" altLang="en-US" sz="2200" kern="100" dirty="0" smtClean="0">
                <a:latin typeface="AR P丸ゴシック体M" pitchFamily="50" charset="-128"/>
                <a:ea typeface="AR P丸ゴシック体M" pitchFamily="50" charset="-128"/>
                <a:cs typeface="Times New Roman"/>
              </a:rPr>
              <a:t> ・瑕疵保証  　 民法（</a:t>
            </a:r>
            <a:r>
              <a:rPr lang="en-US" altLang="ja-JP" sz="2200" kern="100" dirty="0" smtClean="0">
                <a:latin typeface="AR P丸ゴシック体M" pitchFamily="50" charset="-128"/>
                <a:ea typeface="AR P丸ゴシック体M" pitchFamily="50" charset="-128"/>
                <a:cs typeface="Times New Roman"/>
              </a:rPr>
              <a:t>5</a:t>
            </a:r>
            <a:r>
              <a:rPr lang="ja-JP" altLang="en-US" sz="2200" kern="100" dirty="0" smtClean="0">
                <a:latin typeface="AR P丸ゴシック体M" pitchFamily="50" charset="-128"/>
                <a:ea typeface="AR P丸ゴシック体M" pitchFamily="50" charset="-128"/>
                <a:cs typeface="Times New Roman"/>
              </a:rPr>
              <a:t>年・</a:t>
            </a:r>
            <a:r>
              <a:rPr lang="en-US" altLang="ja-JP" sz="2200" kern="100" dirty="0" smtClean="0">
                <a:latin typeface="AR P丸ゴシック体M" pitchFamily="50" charset="-128"/>
                <a:ea typeface="AR P丸ゴシック体M" pitchFamily="50" charset="-128"/>
                <a:cs typeface="Times New Roman"/>
              </a:rPr>
              <a:t>10</a:t>
            </a:r>
            <a:r>
              <a:rPr lang="ja-JP" altLang="en-US" sz="2200" kern="100" dirty="0" smtClean="0">
                <a:latin typeface="AR P丸ゴシック体M" pitchFamily="50" charset="-128"/>
                <a:ea typeface="AR P丸ゴシック体M" pitchFamily="50" charset="-128"/>
                <a:cs typeface="Times New Roman"/>
              </a:rPr>
              <a:t>年）　標準約款（</a:t>
            </a:r>
            <a:r>
              <a:rPr lang="en-US" altLang="ja-JP" sz="2200" kern="100" dirty="0" smtClean="0">
                <a:latin typeface="AR P丸ゴシック体M" pitchFamily="50" charset="-128"/>
                <a:ea typeface="AR P丸ゴシック体M" pitchFamily="50" charset="-128"/>
                <a:cs typeface="Times New Roman"/>
              </a:rPr>
              <a:t>1</a:t>
            </a:r>
            <a:r>
              <a:rPr lang="ja-JP" altLang="en-US" sz="2200" kern="100" dirty="0" smtClean="0">
                <a:latin typeface="AR P丸ゴシック体M" pitchFamily="50" charset="-128"/>
                <a:ea typeface="AR P丸ゴシック体M" pitchFamily="50" charset="-128"/>
                <a:cs typeface="Times New Roman"/>
              </a:rPr>
              <a:t>年・</a:t>
            </a:r>
            <a:r>
              <a:rPr lang="en-US" altLang="ja-JP" sz="2200" kern="100" dirty="0" smtClean="0">
                <a:latin typeface="AR P丸ゴシック体M" pitchFamily="50" charset="-128"/>
                <a:ea typeface="AR P丸ゴシック体M" pitchFamily="50" charset="-128"/>
                <a:cs typeface="Times New Roman"/>
              </a:rPr>
              <a:t>2</a:t>
            </a:r>
            <a:r>
              <a:rPr lang="ja-JP" altLang="en-US" sz="2200" kern="100" dirty="0" smtClean="0">
                <a:latin typeface="AR P丸ゴシック体M" pitchFamily="50" charset="-128"/>
                <a:ea typeface="AR P丸ゴシック体M" pitchFamily="50" charset="-128"/>
                <a:cs typeface="Times New Roman"/>
              </a:rPr>
              <a:t>年）</a:t>
            </a:r>
            <a:r>
              <a:rPr lang="en-US" altLang="ja-JP" sz="2200" kern="100" dirty="0" smtClean="0">
                <a:latin typeface="AR P丸ゴシック体M" pitchFamily="50" charset="-128"/>
                <a:ea typeface="AR P丸ゴシック体M" pitchFamily="50" charset="-128"/>
                <a:cs typeface="Times New Roman"/>
              </a:rPr>
              <a:t/>
            </a:r>
            <a:br>
              <a:rPr lang="en-US" altLang="ja-JP" sz="2200" kern="100" dirty="0" smtClean="0">
                <a:latin typeface="AR P丸ゴシック体M" pitchFamily="50" charset="-128"/>
                <a:ea typeface="AR P丸ゴシック体M" pitchFamily="50" charset="-128"/>
                <a:cs typeface="Times New Roman"/>
              </a:rPr>
            </a:br>
            <a:r>
              <a:rPr lang="ja-JP" altLang="en-US" sz="2200" kern="100" dirty="0" smtClean="0">
                <a:latin typeface="AR P丸ゴシック体M" pitchFamily="50" charset="-128"/>
                <a:ea typeface="AR P丸ゴシック体M" pitchFamily="50" charset="-128"/>
                <a:cs typeface="Times New Roman"/>
              </a:rPr>
              <a:t>　　　　　　　　  住宅品質確保促進法 </a:t>
            </a:r>
            <a:r>
              <a:rPr lang="en-US" altLang="ja-JP" sz="2200" kern="100" dirty="0" smtClean="0">
                <a:latin typeface="AR P丸ゴシック体M" pitchFamily="50" charset="-128"/>
                <a:ea typeface="AR P丸ゴシック体M" pitchFamily="50" charset="-128"/>
                <a:cs typeface="Times New Roman"/>
              </a:rPr>
              <a:t>(</a:t>
            </a:r>
            <a:r>
              <a:rPr lang="ja-JP" altLang="en-US" sz="2200" kern="100" dirty="0" smtClean="0">
                <a:latin typeface="AR P丸ゴシック体M" pitchFamily="50" charset="-128"/>
                <a:ea typeface="AR P丸ゴシック体M" pitchFamily="50" charset="-128"/>
                <a:cs typeface="Times New Roman"/>
              </a:rPr>
              <a:t>建物の主要部分　</a:t>
            </a:r>
            <a:r>
              <a:rPr lang="en-US" altLang="ja-JP" sz="2200" kern="100" dirty="0" smtClean="0">
                <a:latin typeface="AR P丸ゴシック体M" pitchFamily="50" charset="-128"/>
                <a:ea typeface="AR P丸ゴシック体M" pitchFamily="50" charset="-128"/>
                <a:cs typeface="Times New Roman"/>
              </a:rPr>
              <a:t>10</a:t>
            </a:r>
            <a:r>
              <a:rPr lang="ja-JP" altLang="en-US" sz="2200" kern="100" dirty="0" smtClean="0">
                <a:latin typeface="AR P丸ゴシック体M" pitchFamily="50" charset="-128"/>
                <a:ea typeface="AR P丸ゴシック体M" pitchFamily="50" charset="-128"/>
                <a:cs typeface="Times New Roman"/>
              </a:rPr>
              <a:t>年</a:t>
            </a:r>
            <a:r>
              <a:rPr lang="en-US" altLang="ja-JP" sz="2200" kern="100" dirty="0" smtClean="0">
                <a:latin typeface="AR P丸ゴシック体M" pitchFamily="50" charset="-128"/>
                <a:ea typeface="AR P丸ゴシック体M" pitchFamily="50" charset="-128"/>
                <a:cs typeface="Times New Roman"/>
              </a:rPr>
              <a:t>)</a:t>
            </a:r>
            <a:br>
              <a:rPr lang="en-US" altLang="ja-JP" sz="2200" kern="100" dirty="0" smtClean="0">
                <a:latin typeface="AR P丸ゴシック体M" pitchFamily="50" charset="-128"/>
                <a:ea typeface="AR P丸ゴシック体M" pitchFamily="50" charset="-128"/>
                <a:cs typeface="Times New Roman"/>
              </a:rPr>
            </a:br>
            <a:r>
              <a:rPr lang="ja-JP" altLang="en-US" sz="2200" kern="100" dirty="0" smtClean="0">
                <a:latin typeface="AR P丸ゴシック体M" pitchFamily="50" charset="-128"/>
                <a:ea typeface="AR P丸ゴシック体M" pitchFamily="50" charset="-128"/>
                <a:cs typeface="Times New Roman"/>
              </a:rPr>
              <a:t>　　・不法行為責任 民法</a:t>
            </a:r>
            <a:r>
              <a:rPr lang="en-US" altLang="ja-JP" sz="2200" kern="100" dirty="0" smtClean="0">
                <a:latin typeface="AR P丸ゴシック体M" pitchFamily="50" charset="-128"/>
                <a:ea typeface="AR P丸ゴシック体M" pitchFamily="50" charset="-128"/>
                <a:cs typeface="Times New Roman"/>
              </a:rPr>
              <a:t>(</a:t>
            </a:r>
            <a:r>
              <a:rPr lang="ja-JP" altLang="en-US" sz="2200" kern="100" dirty="0" smtClean="0">
                <a:latin typeface="AR P丸ゴシック体M" pitchFamily="50" charset="-128"/>
                <a:ea typeface="AR P丸ゴシック体M" pitchFamily="50" charset="-128"/>
                <a:cs typeface="Times New Roman"/>
              </a:rPr>
              <a:t>知った時から</a:t>
            </a:r>
            <a:r>
              <a:rPr lang="en-US" altLang="ja-JP" sz="2200" kern="100" dirty="0" smtClean="0">
                <a:latin typeface="AR P丸ゴシック体M" pitchFamily="50" charset="-128"/>
                <a:ea typeface="AR P丸ゴシック体M" pitchFamily="50" charset="-128"/>
                <a:cs typeface="Times New Roman"/>
              </a:rPr>
              <a:t>3</a:t>
            </a:r>
            <a:r>
              <a:rPr lang="ja-JP" altLang="en-US" sz="2200" kern="100" dirty="0" smtClean="0">
                <a:latin typeface="AR P丸ゴシック体M" pitchFamily="50" charset="-128"/>
                <a:ea typeface="AR P丸ゴシック体M" pitchFamily="50" charset="-128"/>
                <a:cs typeface="Times New Roman"/>
              </a:rPr>
              <a:t>年　不法行為の時から</a:t>
            </a:r>
            <a:r>
              <a:rPr lang="en-US" altLang="ja-JP" sz="2200" kern="100" dirty="0" smtClean="0">
                <a:latin typeface="AR P丸ゴシック体M" pitchFamily="50" charset="-128"/>
                <a:ea typeface="AR P丸ゴシック体M" pitchFamily="50" charset="-128"/>
                <a:cs typeface="Times New Roman"/>
              </a:rPr>
              <a:t>20</a:t>
            </a:r>
            <a:r>
              <a:rPr lang="ja-JP" altLang="en-US" sz="2200" kern="100" dirty="0" smtClean="0">
                <a:latin typeface="AR P丸ゴシック体M" pitchFamily="50" charset="-128"/>
                <a:ea typeface="AR P丸ゴシック体M" pitchFamily="50" charset="-128"/>
                <a:cs typeface="Times New Roman"/>
              </a:rPr>
              <a:t>年</a:t>
            </a:r>
            <a:r>
              <a:rPr lang="en-US" altLang="ja-JP" sz="2200" kern="100" dirty="0" smtClean="0">
                <a:latin typeface="AR P丸ゴシック体M" pitchFamily="50" charset="-128"/>
                <a:ea typeface="AR P丸ゴシック体M" pitchFamily="50" charset="-128"/>
                <a:cs typeface="Times New Roman"/>
              </a:rPr>
              <a:t>)</a:t>
            </a:r>
            <a:r>
              <a:rPr lang="ja-JP" altLang="en-US" sz="2200" kern="100" dirty="0" smtClean="0">
                <a:latin typeface="AR P丸ゴシック体M" pitchFamily="50" charset="-128"/>
                <a:ea typeface="AR P丸ゴシック体M" pitchFamily="50" charset="-128"/>
                <a:cs typeface="Times New Roman"/>
              </a:rPr>
              <a:t>　</a:t>
            </a:r>
            <a:r>
              <a:rPr lang="en-US" altLang="ja-JP" sz="1800" kern="100" dirty="0" smtClean="0">
                <a:latin typeface="Century"/>
                <a:ea typeface="AR P丸ゴシック体M"/>
                <a:cs typeface="Times New Roman"/>
              </a:rPr>
              <a:t/>
            </a:r>
            <a:br>
              <a:rPr lang="en-US" altLang="ja-JP" sz="1800" kern="100" dirty="0" smtClean="0">
                <a:latin typeface="Century"/>
                <a:ea typeface="AR P丸ゴシック体M"/>
                <a:cs typeface="Times New Roman"/>
              </a:rPr>
            </a:br>
            <a:r>
              <a:rPr lang="en-US" altLang="ja-JP" sz="1800" kern="100" dirty="0" smtClean="0">
                <a:latin typeface="Century"/>
                <a:ea typeface="AR P丸ゴシック体M"/>
                <a:cs typeface="Times New Roman"/>
              </a:rPr>
              <a:t/>
            </a:r>
            <a:br>
              <a:rPr lang="en-US" altLang="ja-JP" sz="1800" kern="100" dirty="0" smtClean="0">
                <a:latin typeface="Century"/>
                <a:ea typeface="AR P丸ゴシック体M"/>
                <a:cs typeface="Times New Roman"/>
              </a:rPr>
            </a:br>
            <a:endParaRPr kumimoji="1" lang="ja-JP" altLang="en-US" sz="2400" dirty="0"/>
          </a:p>
        </p:txBody>
      </p:sp>
      <p:sp>
        <p:nvSpPr>
          <p:cNvPr id="3" name="スライド番号プレースホルダ 2"/>
          <p:cNvSpPr>
            <a:spLocks noGrp="1"/>
          </p:cNvSpPr>
          <p:nvPr>
            <p:ph type="sldNum" sz="quarter" idx="12"/>
          </p:nvPr>
        </p:nvSpPr>
        <p:spPr/>
        <p:txBody>
          <a:bodyPr/>
          <a:lstStyle/>
          <a:p>
            <a:fld id="{323824D2-57B7-4FB7-82D6-3DA34C67D3B4}" type="slidenum">
              <a:rPr kumimoji="1" lang="ja-JP" altLang="en-US" smtClean="0"/>
              <a:pPr/>
              <a:t>16</a:t>
            </a:fld>
            <a:endParaRPr kumimoji="1" lang="ja-JP"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3288" y="116632"/>
            <a:ext cx="8075240" cy="706090"/>
          </a:xfrm>
        </p:spPr>
        <p:txBody>
          <a:bodyPr>
            <a:normAutofit/>
          </a:bodyPr>
          <a:lstStyle/>
          <a:p>
            <a:r>
              <a:rPr kumimoji="1" lang="ja-JP" altLang="en-US" sz="2800" dirty="0" smtClean="0"/>
              <a:t>改正民法の瑕疵担保責任に関する規定</a:t>
            </a:r>
            <a:endParaRPr kumimoji="1" lang="ja-JP" altLang="en-US" sz="2800" dirty="0"/>
          </a:p>
        </p:txBody>
      </p:sp>
      <p:sp>
        <p:nvSpPr>
          <p:cNvPr id="4" name="コンテンツ プレースホルダ 3"/>
          <p:cNvSpPr>
            <a:spLocks noGrp="1"/>
          </p:cNvSpPr>
          <p:nvPr>
            <p:ph idx="1"/>
          </p:nvPr>
        </p:nvSpPr>
        <p:spPr>
          <a:xfrm>
            <a:off x="0" y="1141984"/>
            <a:ext cx="9144000" cy="5527376"/>
          </a:xfrm>
        </p:spPr>
        <p:txBody>
          <a:bodyPr>
            <a:normAutofit fontScale="92500" lnSpcReduction="10000"/>
          </a:bodyPr>
          <a:lstStyle/>
          <a:p>
            <a:r>
              <a:rPr lang="ja-JP" altLang="en-US" sz="2400" dirty="0" smtClean="0">
                <a:latin typeface="AR P丸ゴシック体M" pitchFamily="50" charset="-128"/>
                <a:ea typeface="AR P丸ゴシック体M" pitchFamily="50" charset="-128"/>
              </a:rPr>
              <a:t>請負契約の瑕疵担保責任（修補請求権）及び解除権（現行</a:t>
            </a:r>
            <a:r>
              <a:rPr lang="en-US" altLang="ja-JP" sz="2400" dirty="0" smtClean="0">
                <a:latin typeface="AR P丸ゴシック体M" pitchFamily="50" charset="-128"/>
                <a:ea typeface="AR P丸ゴシック体M" pitchFamily="50" charset="-128"/>
              </a:rPr>
              <a:t>634</a:t>
            </a:r>
            <a:r>
              <a:rPr lang="ja-JP" altLang="en-US" sz="2400" dirty="0" smtClean="0">
                <a:latin typeface="AR P丸ゴシック体M" pitchFamily="50" charset="-128"/>
                <a:ea typeface="AR P丸ゴシック体M" pitchFamily="50" charset="-128"/>
              </a:rPr>
              <a:t>・</a:t>
            </a:r>
            <a:r>
              <a:rPr lang="en-US" altLang="ja-JP" sz="2400" dirty="0" smtClean="0">
                <a:latin typeface="AR P丸ゴシック体M" pitchFamily="50" charset="-128"/>
                <a:ea typeface="AR P丸ゴシック体M" pitchFamily="50" charset="-128"/>
              </a:rPr>
              <a:t>635</a:t>
            </a:r>
            <a:r>
              <a:rPr lang="ja-JP" altLang="en-US" sz="2400" dirty="0" smtClean="0">
                <a:latin typeface="AR P丸ゴシック体M" pitchFamily="50" charset="-128"/>
                <a:ea typeface="AR P丸ゴシック体M" pitchFamily="50" charset="-128"/>
              </a:rPr>
              <a:t>条）</a:t>
            </a:r>
            <a:endParaRPr lang="en-US" altLang="ja-JP" sz="2400" dirty="0" smtClean="0">
              <a:latin typeface="AR P丸ゴシック体M" pitchFamily="50" charset="-128"/>
              <a:ea typeface="AR P丸ゴシック体M" pitchFamily="50" charset="-128"/>
            </a:endParaRPr>
          </a:p>
          <a:p>
            <a:pPr>
              <a:buNone/>
            </a:pPr>
            <a:r>
              <a:rPr lang="ja-JP" altLang="en-US" sz="2400" dirty="0" smtClean="0">
                <a:latin typeface="AR P丸ゴシック体M" pitchFamily="50" charset="-128"/>
                <a:ea typeface="AR P丸ゴシック体M" pitchFamily="50" charset="-128"/>
              </a:rPr>
              <a:t>　　　売買契約の目的物が契約内容に適合しないときの修補などの</a:t>
            </a:r>
            <a:r>
              <a:rPr lang="ja-JP" altLang="en-US" sz="2400" b="1" dirty="0" smtClean="0">
                <a:latin typeface="AR P丸ゴシック体M" pitchFamily="50" charset="-128"/>
                <a:ea typeface="AR P丸ゴシック体M" pitchFamily="50" charset="-128"/>
              </a:rPr>
              <a:t>追完請求権及び解除権</a:t>
            </a:r>
            <a:r>
              <a:rPr lang="ja-JP" altLang="en-US" sz="2400" dirty="0" smtClean="0">
                <a:latin typeface="AR P丸ゴシック体M" pitchFamily="50" charset="-128"/>
                <a:ea typeface="AR P丸ゴシック体M" pitchFamily="50" charset="-128"/>
              </a:rPr>
              <a:t>に統合（改正</a:t>
            </a:r>
            <a:r>
              <a:rPr lang="en-US" altLang="ja-JP" sz="2400" dirty="0" smtClean="0">
                <a:latin typeface="AR P丸ゴシック体M" pitchFamily="50" charset="-128"/>
                <a:ea typeface="AR P丸ゴシック体M" pitchFamily="50" charset="-128"/>
              </a:rPr>
              <a:t>562</a:t>
            </a:r>
            <a:r>
              <a:rPr lang="ja-JP" altLang="en-US" sz="2400" dirty="0" smtClean="0">
                <a:latin typeface="AR P丸ゴシック体M" pitchFamily="50" charset="-128"/>
                <a:ea typeface="AR P丸ゴシック体M" pitchFamily="50" charset="-128"/>
              </a:rPr>
              <a:t>条）</a:t>
            </a:r>
            <a:endParaRPr lang="en-US" altLang="ja-JP" sz="2400" dirty="0" smtClean="0">
              <a:latin typeface="AR P丸ゴシック体M" pitchFamily="50" charset="-128"/>
              <a:ea typeface="AR P丸ゴシック体M" pitchFamily="50" charset="-128"/>
            </a:endParaRPr>
          </a:p>
          <a:p>
            <a:pPr>
              <a:buNone/>
            </a:pPr>
            <a:endParaRPr lang="en-US" altLang="ja-JP" sz="2400" dirty="0" smtClean="0">
              <a:latin typeface="AR P丸ゴシック体M" pitchFamily="50" charset="-128"/>
              <a:ea typeface="AR P丸ゴシック体M" pitchFamily="50" charset="-128"/>
            </a:endParaRPr>
          </a:p>
          <a:p>
            <a:pPr>
              <a:buNone/>
            </a:pPr>
            <a:r>
              <a:rPr lang="ja-JP" altLang="en-US" sz="2400" dirty="0" smtClean="0">
                <a:latin typeface="AR P丸ゴシック体M" pitchFamily="50" charset="-128"/>
                <a:ea typeface="AR P丸ゴシック体M" pitchFamily="50" charset="-128"/>
              </a:rPr>
              <a:t>・瑕疵担保責任追及期間は仕事の目的物引渡しから</a:t>
            </a:r>
            <a:r>
              <a:rPr lang="en-US" altLang="ja-JP" sz="2400" dirty="0" smtClean="0">
                <a:latin typeface="AR P丸ゴシック体M" pitchFamily="50" charset="-128"/>
                <a:ea typeface="AR P丸ゴシック体M" pitchFamily="50" charset="-128"/>
              </a:rPr>
              <a:t>1</a:t>
            </a:r>
            <a:r>
              <a:rPr lang="ja-JP" altLang="en-US" sz="2400" dirty="0" smtClean="0">
                <a:latin typeface="AR P丸ゴシック体M" pitchFamily="50" charset="-128"/>
                <a:ea typeface="AR P丸ゴシック体M" pitchFamily="50" charset="-128"/>
              </a:rPr>
              <a:t>年以内（現行</a:t>
            </a:r>
            <a:r>
              <a:rPr lang="en-US" altLang="ja-JP" sz="2400" dirty="0" smtClean="0">
                <a:latin typeface="AR P丸ゴシック体M" pitchFamily="50" charset="-128"/>
                <a:ea typeface="AR P丸ゴシック体M" pitchFamily="50" charset="-128"/>
              </a:rPr>
              <a:t>637</a:t>
            </a:r>
            <a:r>
              <a:rPr lang="ja-JP" altLang="en-US" sz="2400" dirty="0" smtClean="0">
                <a:latin typeface="AR P丸ゴシック体M" pitchFamily="50" charset="-128"/>
                <a:ea typeface="AR P丸ゴシック体M" pitchFamily="50" charset="-128"/>
              </a:rPr>
              <a:t>条）</a:t>
            </a:r>
            <a:endParaRPr lang="en-US" altLang="ja-JP" sz="2400" dirty="0" smtClean="0">
              <a:latin typeface="AR P丸ゴシック体M" pitchFamily="50" charset="-128"/>
              <a:ea typeface="AR P丸ゴシック体M" pitchFamily="50" charset="-128"/>
            </a:endParaRPr>
          </a:p>
          <a:p>
            <a:pPr>
              <a:buNone/>
            </a:pPr>
            <a:r>
              <a:rPr lang="ja-JP" altLang="en-US" sz="2400" dirty="0" smtClean="0">
                <a:latin typeface="AR P丸ゴシック体M" pitchFamily="50" charset="-128"/>
                <a:ea typeface="AR P丸ゴシック体M" pitchFamily="50" charset="-128"/>
              </a:rPr>
              <a:t>　　　買主が事実を知った時から</a:t>
            </a:r>
            <a:r>
              <a:rPr lang="en-US" altLang="ja-JP" sz="2400" dirty="0" smtClean="0">
                <a:latin typeface="AR P丸ゴシック体M" pitchFamily="50" charset="-128"/>
                <a:ea typeface="AR P丸ゴシック体M" pitchFamily="50" charset="-128"/>
              </a:rPr>
              <a:t>1</a:t>
            </a:r>
            <a:r>
              <a:rPr lang="ja-JP" altLang="en-US" sz="2400" dirty="0" smtClean="0">
                <a:latin typeface="AR P丸ゴシック体M" pitchFamily="50" charset="-128"/>
                <a:ea typeface="AR P丸ゴシック体M" pitchFamily="50" charset="-128"/>
              </a:rPr>
              <a:t>年以内に通知（改正法</a:t>
            </a:r>
            <a:r>
              <a:rPr lang="en-US" altLang="ja-JP" sz="2400" dirty="0" smtClean="0">
                <a:latin typeface="AR P丸ゴシック体M" pitchFamily="50" charset="-128"/>
                <a:ea typeface="AR P丸ゴシック体M" pitchFamily="50" charset="-128"/>
              </a:rPr>
              <a:t>566</a:t>
            </a:r>
            <a:r>
              <a:rPr lang="ja-JP" altLang="en-US" sz="2400" dirty="0" smtClean="0">
                <a:latin typeface="AR P丸ゴシック体M" pitchFamily="50" charset="-128"/>
                <a:ea typeface="AR P丸ゴシック体M" pitchFamily="50" charset="-128"/>
              </a:rPr>
              <a:t>条）</a:t>
            </a:r>
            <a:endParaRPr lang="en-US" altLang="ja-JP" sz="2400" dirty="0" smtClean="0">
              <a:latin typeface="AR P丸ゴシック体M" pitchFamily="50" charset="-128"/>
              <a:ea typeface="AR P丸ゴシック体M" pitchFamily="50" charset="-128"/>
            </a:endParaRPr>
          </a:p>
          <a:p>
            <a:pPr>
              <a:buNone/>
            </a:pPr>
            <a:endParaRPr lang="en-US" altLang="ja-JP" sz="2400" dirty="0" smtClean="0">
              <a:latin typeface="AR P丸ゴシック体M" pitchFamily="50" charset="-128"/>
              <a:ea typeface="AR P丸ゴシック体M" pitchFamily="50" charset="-128"/>
            </a:endParaRPr>
          </a:p>
          <a:p>
            <a:pPr>
              <a:buNone/>
            </a:pPr>
            <a:r>
              <a:rPr lang="ja-JP" altLang="en-US" sz="2400" dirty="0" smtClean="0">
                <a:latin typeface="AR P丸ゴシック体M" pitchFamily="50" charset="-128"/>
                <a:ea typeface="AR P丸ゴシック体M" pitchFamily="50" charset="-128"/>
              </a:rPr>
              <a:t>・建物その他土地の工作物については瑕疵担保責任期間を引渡しから</a:t>
            </a:r>
            <a:r>
              <a:rPr lang="en-US" altLang="ja-JP" sz="2400" dirty="0" smtClean="0">
                <a:latin typeface="AR P丸ゴシック体M" pitchFamily="50" charset="-128"/>
                <a:ea typeface="AR P丸ゴシック体M" pitchFamily="50" charset="-128"/>
              </a:rPr>
              <a:t>5</a:t>
            </a:r>
            <a:r>
              <a:rPr lang="ja-JP" altLang="en-US" sz="2400" dirty="0" smtClean="0">
                <a:latin typeface="AR P丸ゴシック体M" pitchFamily="50" charset="-128"/>
                <a:ea typeface="AR P丸ゴシック体M" pitchFamily="50" charset="-128"/>
              </a:rPr>
              <a:t>年、石造・コンクリート造等は</a:t>
            </a:r>
            <a:r>
              <a:rPr lang="en-US" altLang="ja-JP" sz="2400" dirty="0" smtClean="0">
                <a:latin typeface="AR P丸ゴシック体M" pitchFamily="50" charset="-128"/>
                <a:ea typeface="AR P丸ゴシック体M" pitchFamily="50" charset="-128"/>
              </a:rPr>
              <a:t>10</a:t>
            </a:r>
            <a:r>
              <a:rPr lang="ja-JP" altLang="en-US" sz="2400" dirty="0" smtClean="0">
                <a:latin typeface="AR P丸ゴシック体M" pitchFamily="50" charset="-128"/>
                <a:ea typeface="AR P丸ゴシック体M" pitchFamily="50" charset="-128"/>
              </a:rPr>
              <a:t>年（現行</a:t>
            </a:r>
            <a:r>
              <a:rPr lang="en-US" altLang="ja-JP" sz="2400" dirty="0" smtClean="0">
                <a:latin typeface="AR P丸ゴシック体M" pitchFamily="50" charset="-128"/>
                <a:ea typeface="AR P丸ゴシック体M" pitchFamily="50" charset="-128"/>
              </a:rPr>
              <a:t>638</a:t>
            </a:r>
            <a:r>
              <a:rPr lang="ja-JP" altLang="en-US" sz="2400" dirty="0" smtClean="0">
                <a:latin typeface="AR P丸ゴシック体M" pitchFamily="50" charset="-128"/>
                <a:ea typeface="AR P丸ゴシック体M" pitchFamily="50" charset="-128"/>
              </a:rPr>
              <a:t>条）</a:t>
            </a:r>
            <a:endParaRPr lang="en-US" altLang="ja-JP" sz="2400" dirty="0" smtClean="0">
              <a:latin typeface="AR P丸ゴシック体M" pitchFamily="50" charset="-128"/>
              <a:ea typeface="AR P丸ゴシック体M" pitchFamily="50" charset="-128"/>
            </a:endParaRPr>
          </a:p>
          <a:p>
            <a:pPr>
              <a:buNone/>
            </a:pPr>
            <a:r>
              <a:rPr lang="ja-JP" altLang="en-US" sz="2400" dirty="0" smtClean="0">
                <a:latin typeface="AR P丸ゴシック体M" pitchFamily="50" charset="-128"/>
                <a:ea typeface="AR P丸ゴシック体M" pitchFamily="50" charset="-128"/>
              </a:rPr>
              <a:t>　　　削除（改正</a:t>
            </a:r>
            <a:r>
              <a:rPr lang="en-US" altLang="ja-JP" sz="2400" dirty="0" smtClean="0">
                <a:latin typeface="AR P丸ゴシック体M" pitchFamily="50" charset="-128"/>
                <a:ea typeface="AR P丸ゴシック体M" pitchFamily="50" charset="-128"/>
              </a:rPr>
              <a:t>566</a:t>
            </a:r>
            <a:r>
              <a:rPr lang="ja-JP" altLang="en-US" sz="2400" dirty="0" smtClean="0">
                <a:latin typeface="AR P丸ゴシック体M" pitchFamily="50" charset="-128"/>
                <a:ea typeface="AR P丸ゴシック体M" pitchFamily="50" charset="-128"/>
              </a:rPr>
              <a:t>条に統合）</a:t>
            </a:r>
            <a:endParaRPr lang="en-US" altLang="ja-JP" sz="2400" dirty="0" smtClean="0">
              <a:latin typeface="AR P丸ゴシック体M" pitchFamily="50" charset="-128"/>
              <a:ea typeface="AR P丸ゴシック体M" pitchFamily="50" charset="-128"/>
            </a:endParaRPr>
          </a:p>
          <a:p>
            <a:pPr>
              <a:buNone/>
            </a:pPr>
            <a:endParaRPr lang="en-US" altLang="ja-JP" sz="2400" dirty="0" smtClean="0">
              <a:latin typeface="AR P丸ゴシック体M" pitchFamily="50" charset="-128"/>
              <a:ea typeface="AR P丸ゴシック体M" pitchFamily="50" charset="-128"/>
            </a:endParaRPr>
          </a:p>
          <a:p>
            <a:pPr>
              <a:buNone/>
            </a:pPr>
            <a:r>
              <a:rPr lang="ja-JP" altLang="en-US" sz="2400" dirty="0" smtClean="0">
                <a:latin typeface="AR P丸ゴシック体M" pitchFamily="50" charset="-128"/>
                <a:ea typeface="AR P丸ゴシック体M" pitchFamily="50" charset="-128"/>
              </a:rPr>
              <a:t>・債権は</a:t>
            </a:r>
            <a:r>
              <a:rPr lang="en-US" altLang="ja-JP" sz="2400" dirty="0" smtClean="0">
                <a:latin typeface="AR P丸ゴシック体M" pitchFamily="50" charset="-128"/>
                <a:ea typeface="AR P丸ゴシック体M" pitchFamily="50" charset="-128"/>
              </a:rPr>
              <a:t>10</a:t>
            </a:r>
            <a:r>
              <a:rPr lang="ja-JP" altLang="en-US" sz="2400" dirty="0" smtClean="0">
                <a:latin typeface="AR P丸ゴシック体M" pitchFamily="50" charset="-128"/>
                <a:ea typeface="AR P丸ゴシック体M" pitchFamily="50" charset="-128"/>
              </a:rPr>
              <a:t>年間行使しないときは消滅する（現行</a:t>
            </a:r>
            <a:r>
              <a:rPr lang="en-US" altLang="ja-JP" sz="2400" dirty="0" smtClean="0">
                <a:latin typeface="AR P丸ゴシック体M" pitchFamily="50" charset="-128"/>
                <a:ea typeface="AR P丸ゴシック体M" pitchFamily="50" charset="-128"/>
              </a:rPr>
              <a:t>167</a:t>
            </a:r>
            <a:r>
              <a:rPr lang="ja-JP" altLang="en-US" sz="2400" dirty="0" smtClean="0">
                <a:latin typeface="AR P丸ゴシック体M" pitchFamily="50" charset="-128"/>
                <a:ea typeface="AR P丸ゴシック体M" pitchFamily="50" charset="-128"/>
              </a:rPr>
              <a:t>条）</a:t>
            </a:r>
            <a:endParaRPr lang="en-US" altLang="ja-JP" sz="2400" dirty="0" smtClean="0">
              <a:latin typeface="AR P丸ゴシック体M" pitchFamily="50" charset="-128"/>
              <a:ea typeface="AR P丸ゴシック体M" pitchFamily="50" charset="-128"/>
            </a:endParaRPr>
          </a:p>
          <a:p>
            <a:pPr>
              <a:buNone/>
            </a:pPr>
            <a:r>
              <a:rPr lang="ja-JP" altLang="en-US" sz="2400" dirty="0" smtClean="0">
                <a:latin typeface="AR P丸ゴシック体M" pitchFamily="50" charset="-128"/>
                <a:ea typeface="AR P丸ゴシック体M" pitchFamily="50" charset="-128"/>
              </a:rPr>
              <a:t>　　　次の場合に時効によって消滅（改正</a:t>
            </a:r>
            <a:r>
              <a:rPr lang="en-US" altLang="ja-JP" sz="2400" dirty="0" smtClean="0">
                <a:latin typeface="AR P丸ゴシック体M" pitchFamily="50" charset="-128"/>
                <a:ea typeface="AR P丸ゴシック体M" pitchFamily="50" charset="-128"/>
              </a:rPr>
              <a:t>166</a:t>
            </a:r>
            <a:r>
              <a:rPr lang="ja-JP" altLang="en-US" sz="2400" dirty="0" smtClean="0">
                <a:latin typeface="AR P丸ゴシック体M" pitchFamily="50" charset="-128"/>
                <a:ea typeface="AR P丸ゴシック体M" pitchFamily="50" charset="-128"/>
              </a:rPr>
              <a:t>条）</a:t>
            </a:r>
            <a:endParaRPr lang="en-US" altLang="ja-JP" sz="2400" dirty="0" smtClean="0">
              <a:latin typeface="AR P丸ゴシック体M" pitchFamily="50" charset="-128"/>
              <a:ea typeface="AR P丸ゴシック体M" pitchFamily="50" charset="-128"/>
            </a:endParaRPr>
          </a:p>
          <a:p>
            <a:pPr>
              <a:buNone/>
            </a:pPr>
            <a:r>
              <a:rPr lang="ja-JP" altLang="en-US" sz="2400" dirty="0" smtClean="0">
                <a:latin typeface="AR P丸ゴシック体M" pitchFamily="50" charset="-128"/>
                <a:ea typeface="AR P丸ゴシック体M" pitchFamily="50" charset="-128"/>
              </a:rPr>
              <a:t>　　一　権利行使できることを知った時から</a:t>
            </a:r>
            <a:r>
              <a:rPr lang="en-US" altLang="ja-JP" sz="2400" dirty="0" smtClean="0">
                <a:latin typeface="AR P丸ゴシック体M" pitchFamily="50" charset="-128"/>
                <a:ea typeface="AR P丸ゴシック体M" pitchFamily="50" charset="-128"/>
              </a:rPr>
              <a:t>5</a:t>
            </a:r>
            <a:r>
              <a:rPr lang="ja-JP" altLang="en-US" sz="2400" dirty="0" smtClean="0">
                <a:latin typeface="AR P丸ゴシック体M" pitchFamily="50" charset="-128"/>
                <a:ea typeface="AR P丸ゴシック体M" pitchFamily="50" charset="-128"/>
              </a:rPr>
              <a:t>年行使しないとき</a:t>
            </a:r>
            <a:endParaRPr lang="en-US" altLang="ja-JP" sz="2400" dirty="0" smtClean="0">
              <a:latin typeface="AR P丸ゴシック体M" pitchFamily="50" charset="-128"/>
              <a:ea typeface="AR P丸ゴシック体M" pitchFamily="50" charset="-128"/>
            </a:endParaRPr>
          </a:p>
          <a:p>
            <a:pPr>
              <a:buNone/>
            </a:pPr>
            <a:r>
              <a:rPr lang="ja-JP" altLang="en-US" sz="2400" dirty="0" smtClean="0">
                <a:latin typeface="AR P丸ゴシック体M" pitchFamily="50" charset="-128"/>
                <a:ea typeface="AR P丸ゴシック体M" pitchFamily="50" charset="-128"/>
              </a:rPr>
              <a:t>　　二　権利行使できる時から</a:t>
            </a:r>
            <a:r>
              <a:rPr lang="en-US" altLang="ja-JP" sz="2400" dirty="0" smtClean="0">
                <a:latin typeface="AR P丸ゴシック体M" pitchFamily="50" charset="-128"/>
                <a:ea typeface="AR P丸ゴシック体M" pitchFamily="50" charset="-128"/>
              </a:rPr>
              <a:t>10</a:t>
            </a:r>
            <a:r>
              <a:rPr lang="ja-JP" altLang="en-US" sz="2400" dirty="0" smtClean="0">
                <a:latin typeface="AR P丸ゴシック体M" pitchFamily="50" charset="-128"/>
                <a:ea typeface="AR P丸ゴシック体M" pitchFamily="50" charset="-128"/>
              </a:rPr>
              <a:t>年間行使しないとき</a:t>
            </a:r>
            <a:endParaRPr lang="en-US" altLang="ja-JP" sz="2400" dirty="0" smtClean="0">
              <a:latin typeface="AR P丸ゴシック体M" pitchFamily="50" charset="-128"/>
              <a:ea typeface="AR P丸ゴシック体M" pitchFamily="50" charset="-128"/>
            </a:endParaRPr>
          </a:p>
          <a:p>
            <a:pPr>
              <a:buNone/>
            </a:pPr>
            <a:endParaRPr lang="en-US" altLang="ja-JP" sz="2400" dirty="0" smtClean="0">
              <a:latin typeface="AR P丸ゴシック体M" pitchFamily="50" charset="-128"/>
              <a:ea typeface="AR P丸ゴシック体M" pitchFamily="50" charset="-128"/>
            </a:endParaRPr>
          </a:p>
          <a:p>
            <a:pPr>
              <a:buNone/>
            </a:pPr>
            <a:endParaRPr lang="en-US" altLang="ja-JP" sz="2400" dirty="0" smtClean="0">
              <a:latin typeface="AR P丸ゴシック体M" pitchFamily="50" charset="-128"/>
              <a:ea typeface="AR P丸ゴシック体M" pitchFamily="50" charset="-128"/>
            </a:endParaRPr>
          </a:p>
          <a:p>
            <a:pPr>
              <a:buNone/>
            </a:pPr>
            <a:endParaRPr lang="en-US" altLang="ja-JP" sz="2400" dirty="0" smtClean="0">
              <a:latin typeface="AR P丸ゴシック体M" pitchFamily="50" charset="-128"/>
              <a:ea typeface="AR P丸ゴシック体M" pitchFamily="50" charset="-128"/>
            </a:endParaRPr>
          </a:p>
          <a:p>
            <a:pPr>
              <a:buNone/>
            </a:pPr>
            <a:endParaRPr lang="en-US" altLang="ja-JP" sz="2400" dirty="0" smtClean="0">
              <a:latin typeface="AR P丸ゴシック体M" pitchFamily="50" charset="-128"/>
              <a:ea typeface="AR P丸ゴシック体M" pitchFamily="50" charset="-128"/>
            </a:endParaRPr>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kumimoji="1" lang="ja-JP" altLang="en-US" sz="2400" dirty="0"/>
          </a:p>
        </p:txBody>
      </p:sp>
      <p:sp>
        <p:nvSpPr>
          <p:cNvPr id="3" name="スライド番号プレースホルダ 2"/>
          <p:cNvSpPr>
            <a:spLocks noGrp="1"/>
          </p:cNvSpPr>
          <p:nvPr>
            <p:ph type="sldNum" sz="quarter" idx="12"/>
          </p:nvPr>
        </p:nvSpPr>
        <p:spPr/>
        <p:txBody>
          <a:bodyPr/>
          <a:lstStyle/>
          <a:p>
            <a:fld id="{323824D2-57B7-4FB7-82D6-3DA34C67D3B4}" type="slidenum">
              <a:rPr kumimoji="1" lang="ja-JP" altLang="en-US" smtClean="0"/>
              <a:pPr/>
              <a:t>17</a:t>
            </a:fld>
            <a:endParaRPr kumimoji="1" lang="ja-JP" altLang="en-US"/>
          </a:p>
        </p:txBody>
      </p:sp>
      <p:sp>
        <p:nvSpPr>
          <p:cNvPr id="5" name="右矢印 4"/>
          <p:cNvSpPr/>
          <p:nvPr/>
        </p:nvSpPr>
        <p:spPr>
          <a:xfrm>
            <a:off x="467544" y="1628800"/>
            <a:ext cx="36004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右矢印 5"/>
          <p:cNvSpPr/>
          <p:nvPr/>
        </p:nvSpPr>
        <p:spPr>
          <a:xfrm>
            <a:off x="467544" y="3068960"/>
            <a:ext cx="36004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右矢印 6"/>
          <p:cNvSpPr/>
          <p:nvPr/>
        </p:nvSpPr>
        <p:spPr>
          <a:xfrm>
            <a:off x="395536" y="4437112"/>
            <a:ext cx="36004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右矢印 7"/>
          <p:cNvSpPr/>
          <p:nvPr/>
        </p:nvSpPr>
        <p:spPr>
          <a:xfrm>
            <a:off x="395536" y="5589240"/>
            <a:ext cx="36004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3568" y="692696"/>
            <a:ext cx="7772400" cy="1080120"/>
          </a:xfrm>
        </p:spPr>
        <p:txBody>
          <a:bodyPr>
            <a:normAutofit fontScale="90000"/>
          </a:bodyPr>
          <a:lstStyle/>
          <a:p>
            <a:pPr algn="l"/>
            <a:r>
              <a:rPr lang="ja-JP" altLang="ja-JP" sz="3200" kern="100" dirty="0" smtClean="0">
                <a:latin typeface="Century"/>
                <a:ea typeface="AR P丸ゴシック体M"/>
                <a:cs typeface="Times New Roman"/>
              </a:rPr>
              <a:t>・片務的契約条件チェックリスト</a:t>
            </a:r>
            <a:r>
              <a:rPr lang="ja-JP" altLang="en-US" sz="3200" kern="100" dirty="0" smtClean="0">
                <a:latin typeface="Century"/>
                <a:ea typeface="AR P丸ゴシック体M"/>
                <a:cs typeface="Times New Roman"/>
              </a:rPr>
              <a:t>　　</a:t>
            </a:r>
            <a:r>
              <a:rPr lang="ja-JP" altLang="en-US" sz="2700" kern="100" dirty="0" smtClean="0">
                <a:latin typeface="Century"/>
                <a:ea typeface="AR P丸ゴシック体M"/>
                <a:cs typeface="Times New Roman"/>
              </a:rPr>
              <a:t>（全</a:t>
            </a:r>
            <a:r>
              <a:rPr lang="en-US" altLang="ja-JP" sz="2700" kern="100" dirty="0" smtClean="0">
                <a:latin typeface="Century"/>
                <a:ea typeface="AR P丸ゴシック体M"/>
                <a:cs typeface="Times New Roman"/>
              </a:rPr>
              <a:t>51</a:t>
            </a:r>
            <a:r>
              <a:rPr lang="ja-JP" altLang="en-US" sz="2700" kern="100" dirty="0" smtClean="0">
                <a:latin typeface="Century"/>
                <a:ea typeface="AR P丸ゴシック体M"/>
                <a:cs typeface="Times New Roman"/>
              </a:rPr>
              <a:t>項目）</a:t>
            </a:r>
            <a:r>
              <a:rPr lang="en-US" altLang="ja-JP" sz="2700" kern="100" dirty="0" smtClean="0">
                <a:latin typeface="Century"/>
                <a:ea typeface="AR P丸ゴシック体M"/>
                <a:cs typeface="Times New Roman"/>
              </a:rPr>
              <a:t/>
            </a:r>
            <a:br>
              <a:rPr lang="en-US" altLang="ja-JP" sz="2700" kern="100" dirty="0" smtClean="0">
                <a:latin typeface="Century"/>
                <a:ea typeface="AR P丸ゴシック体M"/>
                <a:cs typeface="Times New Roman"/>
              </a:rPr>
            </a:br>
            <a:r>
              <a:rPr lang="ja-JP" altLang="ja-JP" sz="2400" kern="100" dirty="0" smtClean="0">
                <a:latin typeface="Century"/>
                <a:ea typeface="AR P丸ゴシック体M"/>
                <a:cs typeface="Times New Roman"/>
              </a:rPr>
              <a:t>（独立行政法人国際協力機構）</a:t>
            </a:r>
            <a:r>
              <a:rPr lang="ja-JP" altLang="ja-JP" sz="2700" kern="100" dirty="0" smtClean="0">
                <a:latin typeface="Century"/>
                <a:ea typeface="ＭＳ 明朝"/>
                <a:cs typeface="Times New Roman"/>
              </a:rPr>
              <a:t/>
            </a:r>
            <a:br>
              <a:rPr lang="ja-JP" altLang="ja-JP" sz="2700" kern="100" dirty="0" smtClean="0">
                <a:latin typeface="Century"/>
                <a:ea typeface="ＭＳ 明朝"/>
                <a:cs typeface="Times New Roman"/>
              </a:rPr>
            </a:br>
            <a:endParaRPr kumimoji="1" lang="ja-JP" altLang="en-US" sz="2700" dirty="0"/>
          </a:p>
        </p:txBody>
      </p:sp>
      <p:sp>
        <p:nvSpPr>
          <p:cNvPr id="3" name="サブタイトル 2"/>
          <p:cNvSpPr>
            <a:spLocks noGrp="1"/>
          </p:cNvSpPr>
          <p:nvPr>
            <p:ph type="subTitle" idx="1"/>
          </p:nvPr>
        </p:nvSpPr>
        <p:spPr>
          <a:xfrm>
            <a:off x="575048" y="1628800"/>
            <a:ext cx="8317432" cy="4032448"/>
          </a:xfrm>
        </p:spPr>
        <p:txBody>
          <a:bodyPr>
            <a:normAutofit fontScale="92500" lnSpcReduction="20000"/>
          </a:bodyPr>
          <a:lstStyle/>
          <a:p>
            <a:pPr algn="just">
              <a:spcAft>
                <a:spcPts val="0"/>
              </a:spcAft>
            </a:pPr>
            <a:r>
              <a:rPr lang="ja-JP" altLang="ja-JP" kern="100" dirty="0" smtClean="0">
                <a:latin typeface="Century"/>
                <a:ea typeface="AR P丸ゴシック体M"/>
                <a:cs typeface="Times New Roman"/>
              </a:rPr>
              <a:t>　</a:t>
            </a:r>
            <a:r>
              <a:rPr lang="ja-JP" altLang="ja-JP" sz="2400" kern="100" dirty="0" smtClean="0">
                <a:solidFill>
                  <a:schemeClr val="tx1"/>
                </a:solidFill>
                <a:latin typeface="Century"/>
                <a:ea typeface="AR P丸ゴシック体M"/>
                <a:cs typeface="Times New Roman"/>
              </a:rPr>
              <a:t>―請負者の権利の制限</a:t>
            </a:r>
            <a:endParaRPr lang="en-US" altLang="ja-JP" sz="2400" kern="100" dirty="0" smtClean="0">
              <a:solidFill>
                <a:schemeClr val="tx1"/>
              </a:solidFill>
              <a:latin typeface="Century"/>
              <a:ea typeface="AR P丸ゴシック体M"/>
              <a:cs typeface="Times New Roman"/>
            </a:endParaRPr>
          </a:p>
          <a:p>
            <a:pPr algn="l"/>
            <a:r>
              <a:rPr lang="ja-JP" altLang="en-US" sz="1800" dirty="0" smtClean="0">
                <a:solidFill>
                  <a:schemeClr val="tx1"/>
                </a:solidFill>
              </a:rPr>
              <a:t>　　　　</a:t>
            </a:r>
            <a:r>
              <a:rPr lang="ja-JP" altLang="ja-JP" sz="1800" dirty="0" smtClean="0">
                <a:solidFill>
                  <a:schemeClr val="tx1"/>
                </a:solidFill>
              </a:rPr>
              <a:t>発注者による図面、指示の遅延に対する請負者の工期延長、</a:t>
            </a:r>
            <a:endParaRPr lang="en-US" altLang="ja-JP" sz="1800" dirty="0" smtClean="0">
              <a:solidFill>
                <a:schemeClr val="tx1"/>
              </a:solidFill>
            </a:endParaRPr>
          </a:p>
          <a:p>
            <a:pPr algn="l"/>
            <a:r>
              <a:rPr lang="ja-JP" altLang="en-US" sz="1800" dirty="0" smtClean="0">
                <a:solidFill>
                  <a:schemeClr val="tx1"/>
                </a:solidFill>
              </a:rPr>
              <a:t>　　　　　　　　　　　　　　　　　　　　　　　　　　　　　　　　</a:t>
            </a:r>
            <a:r>
              <a:rPr lang="ja-JP" altLang="ja-JP" sz="1800" dirty="0" smtClean="0">
                <a:solidFill>
                  <a:schemeClr val="tx1"/>
                </a:solidFill>
              </a:rPr>
              <a:t>追加費用請求権</a:t>
            </a:r>
            <a:r>
              <a:rPr lang="ja-JP" altLang="en-US" sz="1800" dirty="0" smtClean="0">
                <a:solidFill>
                  <a:schemeClr val="tx1"/>
                </a:solidFill>
              </a:rPr>
              <a:t>を</a:t>
            </a:r>
            <a:r>
              <a:rPr lang="ja-JP" altLang="ja-JP" sz="1800" dirty="0" smtClean="0">
                <a:solidFill>
                  <a:schemeClr val="tx1"/>
                </a:solidFill>
              </a:rPr>
              <a:t>制限</a:t>
            </a:r>
            <a:r>
              <a:rPr lang="ja-JP" altLang="en-US" sz="1800" dirty="0" smtClean="0">
                <a:solidFill>
                  <a:schemeClr val="tx1"/>
                </a:solidFill>
              </a:rPr>
              <a:t>していないか</a:t>
            </a:r>
            <a:endParaRPr lang="ja-JP" altLang="ja-JP" sz="1800" dirty="0" smtClean="0">
              <a:solidFill>
                <a:schemeClr val="tx1"/>
              </a:solidFill>
            </a:endParaRPr>
          </a:p>
          <a:p>
            <a:pPr algn="l"/>
            <a:r>
              <a:rPr lang="ja-JP" altLang="en-US" sz="1800" dirty="0" smtClean="0">
                <a:solidFill>
                  <a:schemeClr val="tx1"/>
                </a:solidFill>
              </a:rPr>
              <a:t>　　　　</a:t>
            </a:r>
            <a:r>
              <a:rPr lang="ja-JP" altLang="ja-JP" sz="1800" dirty="0" smtClean="0">
                <a:solidFill>
                  <a:schemeClr val="tx1"/>
                </a:solidFill>
              </a:rPr>
              <a:t>予見不可能な物理的条件による工期延長・追加費用請求権</a:t>
            </a:r>
            <a:r>
              <a:rPr lang="ja-JP" altLang="en-US" sz="1800" dirty="0" smtClean="0">
                <a:solidFill>
                  <a:schemeClr val="tx1"/>
                </a:solidFill>
              </a:rPr>
              <a:t>を</a:t>
            </a:r>
            <a:r>
              <a:rPr lang="ja-JP" altLang="ja-JP" sz="1800" dirty="0" smtClean="0">
                <a:solidFill>
                  <a:schemeClr val="tx1"/>
                </a:solidFill>
              </a:rPr>
              <a:t>制限</a:t>
            </a:r>
            <a:r>
              <a:rPr lang="ja-JP" altLang="en-US" sz="1800" dirty="0" smtClean="0">
                <a:solidFill>
                  <a:schemeClr val="tx1"/>
                </a:solidFill>
              </a:rPr>
              <a:t>していないか</a:t>
            </a:r>
            <a:endParaRPr lang="en-US" altLang="ja-JP" sz="1800" dirty="0" smtClean="0">
              <a:solidFill>
                <a:schemeClr val="tx1"/>
              </a:solidFill>
            </a:endParaRPr>
          </a:p>
          <a:p>
            <a:pPr algn="l"/>
            <a:endParaRPr lang="ja-JP" altLang="ja-JP" sz="1400" kern="100" dirty="0" smtClean="0">
              <a:solidFill>
                <a:schemeClr val="tx1"/>
              </a:solidFill>
              <a:latin typeface="Century"/>
              <a:ea typeface="ＭＳ 明朝"/>
              <a:cs typeface="Times New Roman"/>
            </a:endParaRPr>
          </a:p>
          <a:p>
            <a:pPr algn="just">
              <a:spcAft>
                <a:spcPts val="0"/>
              </a:spcAft>
            </a:pPr>
            <a:r>
              <a:rPr lang="ja-JP" altLang="ja-JP" sz="2400" kern="100" dirty="0" smtClean="0">
                <a:solidFill>
                  <a:schemeClr val="tx1"/>
                </a:solidFill>
                <a:latin typeface="Century"/>
                <a:ea typeface="AR P丸ゴシック体M"/>
                <a:cs typeface="Times New Roman"/>
              </a:rPr>
              <a:t>　―請負者の義務の拡大または発注者の義務の縮小</a:t>
            </a:r>
            <a:endParaRPr lang="en-US" altLang="ja-JP" sz="2400" kern="100" dirty="0" smtClean="0">
              <a:solidFill>
                <a:schemeClr val="tx1"/>
              </a:solidFill>
              <a:latin typeface="Century"/>
              <a:ea typeface="AR P丸ゴシック体M"/>
              <a:cs typeface="Times New Roman"/>
            </a:endParaRPr>
          </a:p>
          <a:p>
            <a:pPr algn="just">
              <a:spcAft>
                <a:spcPts val="0"/>
              </a:spcAft>
            </a:pPr>
            <a:r>
              <a:rPr lang="ja-JP" altLang="en-US" sz="1800" dirty="0" smtClean="0">
                <a:solidFill>
                  <a:schemeClr val="tx1"/>
                </a:solidFill>
              </a:rPr>
              <a:t>　　　　</a:t>
            </a:r>
            <a:r>
              <a:rPr lang="ja-JP" altLang="ja-JP" sz="1800" dirty="0" smtClean="0">
                <a:solidFill>
                  <a:schemeClr val="tx1"/>
                </a:solidFill>
              </a:rPr>
              <a:t>現場データに係る責任を請負者に過大に負わせていないか</a:t>
            </a:r>
            <a:endParaRPr lang="en-US" altLang="ja-JP" sz="1800" dirty="0" smtClean="0">
              <a:solidFill>
                <a:schemeClr val="tx1"/>
              </a:solidFill>
            </a:endParaRPr>
          </a:p>
          <a:p>
            <a:pPr algn="just">
              <a:spcAft>
                <a:spcPts val="0"/>
              </a:spcAft>
            </a:pPr>
            <a:endParaRPr lang="en-US" altLang="ja-JP" sz="1500" kern="100" dirty="0" smtClean="0">
              <a:solidFill>
                <a:schemeClr val="tx1"/>
              </a:solidFill>
              <a:latin typeface="Century"/>
              <a:ea typeface="AR P丸ゴシック体M"/>
              <a:cs typeface="Times New Roman"/>
            </a:endParaRPr>
          </a:p>
          <a:p>
            <a:pPr algn="just">
              <a:spcAft>
                <a:spcPts val="0"/>
              </a:spcAft>
            </a:pPr>
            <a:r>
              <a:rPr lang="ja-JP" altLang="ja-JP" sz="2400" kern="100" dirty="0" smtClean="0">
                <a:solidFill>
                  <a:schemeClr val="tx1"/>
                </a:solidFill>
                <a:latin typeface="Century"/>
                <a:ea typeface="AR P丸ゴシック体M"/>
                <a:cs typeface="Times New Roman"/>
              </a:rPr>
              <a:t>　―エンジニアの公平な決定の阻害</a:t>
            </a:r>
            <a:endParaRPr lang="en-US" altLang="ja-JP" sz="2400" kern="100" dirty="0" smtClean="0">
              <a:solidFill>
                <a:schemeClr val="tx1"/>
              </a:solidFill>
              <a:latin typeface="Century"/>
              <a:ea typeface="AR P丸ゴシック体M"/>
              <a:cs typeface="Times New Roman"/>
            </a:endParaRPr>
          </a:p>
          <a:p>
            <a:pPr algn="just">
              <a:spcAft>
                <a:spcPts val="0"/>
              </a:spcAft>
            </a:pPr>
            <a:r>
              <a:rPr lang="ja-JP" altLang="en-US" sz="1800" dirty="0" smtClean="0">
                <a:solidFill>
                  <a:schemeClr val="tx1"/>
                </a:solidFill>
              </a:rPr>
              <a:t>　　　　</a:t>
            </a:r>
            <a:r>
              <a:rPr lang="ja-JP" altLang="ja-JP" sz="1800" dirty="0" smtClean="0">
                <a:solidFill>
                  <a:schemeClr val="tx1"/>
                </a:solidFill>
              </a:rPr>
              <a:t>エンジニアは発注組織と別の企業等に属する専門家か</a:t>
            </a:r>
            <a:endParaRPr lang="en-US" altLang="ja-JP" sz="1800" kern="100" dirty="0" smtClean="0">
              <a:solidFill>
                <a:schemeClr val="tx1"/>
              </a:solidFill>
              <a:latin typeface="Century"/>
              <a:ea typeface="AR P丸ゴシック体M"/>
              <a:cs typeface="Times New Roman"/>
            </a:endParaRPr>
          </a:p>
          <a:p>
            <a:pPr algn="just">
              <a:spcAft>
                <a:spcPts val="0"/>
              </a:spcAft>
            </a:pPr>
            <a:r>
              <a:rPr lang="ja-JP" altLang="en-US" sz="1800" dirty="0" smtClean="0">
                <a:solidFill>
                  <a:schemeClr val="tx1"/>
                </a:solidFill>
              </a:rPr>
              <a:t>　　　　</a:t>
            </a:r>
            <a:r>
              <a:rPr lang="ja-JP" altLang="ja-JP" sz="1800" dirty="0" smtClean="0">
                <a:solidFill>
                  <a:schemeClr val="tx1"/>
                </a:solidFill>
              </a:rPr>
              <a:t>エンジニアの指示に係る権限、手順に発注者の関与が付加</a:t>
            </a:r>
            <a:r>
              <a:rPr lang="ja-JP" altLang="en-US" sz="1800" dirty="0" smtClean="0">
                <a:solidFill>
                  <a:schemeClr val="tx1"/>
                </a:solidFill>
              </a:rPr>
              <a:t>されていないか</a:t>
            </a:r>
            <a:endParaRPr lang="en-US" altLang="ja-JP" sz="1800" dirty="0" smtClean="0">
              <a:solidFill>
                <a:schemeClr val="tx1"/>
              </a:solidFill>
            </a:endParaRPr>
          </a:p>
          <a:p>
            <a:pPr algn="just">
              <a:spcAft>
                <a:spcPts val="0"/>
              </a:spcAft>
            </a:pPr>
            <a:endParaRPr lang="ja-JP" altLang="ja-JP" sz="1500" kern="100" dirty="0" smtClean="0">
              <a:solidFill>
                <a:schemeClr val="tx1"/>
              </a:solidFill>
              <a:latin typeface="Century"/>
              <a:ea typeface="ＭＳ 明朝"/>
              <a:cs typeface="Times New Roman"/>
            </a:endParaRPr>
          </a:p>
          <a:p>
            <a:pPr algn="just">
              <a:spcAft>
                <a:spcPts val="0"/>
              </a:spcAft>
            </a:pPr>
            <a:r>
              <a:rPr lang="ja-JP" altLang="ja-JP" sz="2400" kern="100" dirty="0" smtClean="0">
                <a:solidFill>
                  <a:schemeClr val="tx1"/>
                </a:solidFill>
                <a:latin typeface="Century"/>
                <a:ea typeface="ＭＳ ゴシック"/>
                <a:cs typeface="Times New Roman"/>
              </a:rPr>
              <a:t>　</a:t>
            </a:r>
            <a:r>
              <a:rPr lang="ja-JP" altLang="ja-JP" sz="2400" kern="100" dirty="0" smtClean="0">
                <a:solidFill>
                  <a:schemeClr val="tx1"/>
                </a:solidFill>
                <a:latin typeface="Century"/>
                <a:ea typeface="AR P丸ゴシック体M"/>
                <a:cs typeface="Times New Roman"/>
              </a:rPr>
              <a:t>―紛争委員裁定の取得の阻害</a:t>
            </a:r>
            <a:endParaRPr lang="en-US" altLang="ja-JP" sz="2400" kern="100" dirty="0" smtClean="0">
              <a:solidFill>
                <a:schemeClr val="tx1"/>
              </a:solidFill>
              <a:latin typeface="Century"/>
              <a:ea typeface="AR P丸ゴシック体M"/>
              <a:cs typeface="Times New Roman"/>
            </a:endParaRPr>
          </a:p>
          <a:p>
            <a:pPr algn="just">
              <a:spcAft>
                <a:spcPts val="0"/>
              </a:spcAft>
            </a:pPr>
            <a:r>
              <a:rPr lang="ja-JP" altLang="en-US" sz="1800" dirty="0" smtClean="0">
                <a:solidFill>
                  <a:schemeClr val="tx1"/>
                </a:solidFill>
              </a:rPr>
              <a:t>　　　　</a:t>
            </a:r>
            <a:r>
              <a:rPr lang="ja-JP" altLang="ja-JP" sz="1800" dirty="0" smtClean="0">
                <a:solidFill>
                  <a:schemeClr val="tx1"/>
                </a:solidFill>
              </a:rPr>
              <a:t>請負者が外国企業の場合、仲裁機関が国際商業会議所になっているか</a:t>
            </a:r>
            <a:endParaRPr lang="ja-JP" altLang="ja-JP" sz="1800" kern="100" dirty="0" smtClean="0">
              <a:solidFill>
                <a:schemeClr val="tx1"/>
              </a:solidFill>
              <a:latin typeface="Century"/>
              <a:ea typeface="ＭＳ 明朝"/>
              <a:cs typeface="Times New Roman"/>
            </a:endParaRPr>
          </a:p>
          <a:p>
            <a:endParaRPr kumimoji="1" lang="ja-JP"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pPr indent="76200" algn="l"/>
            <a:r>
              <a:rPr lang="en-US" altLang="ja-JP" sz="2800" kern="100" dirty="0" smtClean="0">
                <a:latin typeface="AR P丸ゴシック体M"/>
                <a:ea typeface="ＭＳ 明朝"/>
                <a:cs typeface="Times New Roman"/>
              </a:rPr>
              <a:t/>
            </a:r>
            <a:br>
              <a:rPr lang="en-US" altLang="ja-JP" sz="2800" kern="100" dirty="0" smtClean="0">
                <a:latin typeface="AR P丸ゴシック体M"/>
                <a:ea typeface="ＭＳ 明朝"/>
                <a:cs typeface="Times New Roman"/>
              </a:rPr>
            </a:br>
            <a:r>
              <a:rPr lang="en-US" altLang="ja-JP" sz="2700" kern="100" dirty="0" smtClean="0">
                <a:latin typeface="AR P丸ゴシック体M"/>
                <a:ea typeface="ＭＳ 明朝"/>
                <a:cs typeface="Times New Roman"/>
              </a:rPr>
              <a:t>4  </a:t>
            </a:r>
            <a:r>
              <a:rPr lang="ja-JP" altLang="ja-JP" sz="2700" kern="100" dirty="0" smtClean="0">
                <a:latin typeface="Century"/>
                <a:ea typeface="AR P丸ゴシック体M"/>
                <a:cs typeface="Times New Roman"/>
              </a:rPr>
              <a:t>若者が入</a:t>
            </a:r>
            <a:r>
              <a:rPr lang="ja-JP" altLang="en-US" sz="2700" kern="100" dirty="0" smtClean="0">
                <a:latin typeface="Century"/>
                <a:ea typeface="AR P丸ゴシック体M"/>
                <a:cs typeface="Times New Roman"/>
              </a:rPr>
              <a:t>職し</a:t>
            </a:r>
            <a:r>
              <a:rPr lang="ja-JP" altLang="ja-JP" sz="2700" kern="100" dirty="0" smtClean="0">
                <a:latin typeface="Century"/>
                <a:ea typeface="AR P丸ゴシック体M"/>
                <a:cs typeface="Times New Roman"/>
              </a:rPr>
              <a:t>やすい就労環境づくり</a:t>
            </a:r>
            <a:r>
              <a:rPr lang="ja-JP" altLang="en-US" sz="2700" kern="100" dirty="0" smtClean="0">
                <a:latin typeface="Century"/>
                <a:ea typeface="AR P丸ゴシック体M"/>
                <a:cs typeface="Times New Roman"/>
              </a:rPr>
              <a:t>　</a:t>
            </a:r>
            <a:r>
              <a:rPr lang="en-US" altLang="ja-JP" sz="2800" kern="100" dirty="0" smtClean="0">
                <a:latin typeface="Century"/>
                <a:ea typeface="AR P丸ゴシック体M"/>
                <a:cs typeface="Times New Roman"/>
              </a:rPr>
              <a:t/>
            </a:r>
            <a:br>
              <a:rPr lang="en-US" altLang="ja-JP" sz="2800" kern="100" dirty="0" smtClean="0">
                <a:latin typeface="Century"/>
                <a:ea typeface="AR P丸ゴシック体M"/>
                <a:cs typeface="Times New Roman"/>
              </a:rPr>
            </a:br>
            <a:r>
              <a:rPr lang="ja-JP" altLang="en-US" sz="2800" kern="100" dirty="0" smtClean="0">
                <a:latin typeface="Century"/>
                <a:ea typeface="AR P丸ゴシック体M"/>
                <a:cs typeface="Times New Roman"/>
              </a:rPr>
              <a:t>　　　　　　　　　　　</a:t>
            </a:r>
            <a:endParaRPr lang="ja-JP" altLang="ja-JP" sz="2400" kern="100" dirty="0">
              <a:latin typeface="Century"/>
              <a:ea typeface="ＭＳ 明朝"/>
              <a:cs typeface="Times New Roman"/>
            </a:endParaRPr>
          </a:p>
        </p:txBody>
      </p:sp>
      <p:sp>
        <p:nvSpPr>
          <p:cNvPr id="3" name="正方形/長方形 2"/>
          <p:cNvSpPr/>
          <p:nvPr/>
        </p:nvSpPr>
        <p:spPr>
          <a:xfrm>
            <a:off x="251520" y="1412776"/>
            <a:ext cx="8568952" cy="4770537"/>
          </a:xfrm>
          <a:prstGeom prst="rect">
            <a:avLst/>
          </a:prstGeom>
        </p:spPr>
        <p:txBody>
          <a:bodyPr wrap="square">
            <a:spAutoFit/>
          </a:bodyPr>
          <a:lstStyle/>
          <a:p>
            <a:pPr indent="76200" algn="just">
              <a:spcAft>
                <a:spcPts val="0"/>
              </a:spcAft>
            </a:pPr>
            <a:r>
              <a:rPr lang="en-US" altLang="ja-JP" sz="2000" kern="100" dirty="0" smtClean="0">
                <a:latin typeface="Century"/>
                <a:ea typeface="AR P丸ゴシック体M"/>
                <a:cs typeface="Times New Roman"/>
              </a:rPr>
              <a:t>      (1)</a:t>
            </a:r>
            <a:r>
              <a:rPr lang="ja-JP" altLang="en-US"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現場労働力の高齢化と若年層の不足</a:t>
            </a:r>
            <a:endParaRPr lang="en-US" altLang="ja-JP" sz="2000" kern="100" dirty="0" smtClean="0">
              <a:latin typeface="Century"/>
              <a:ea typeface="AR P丸ゴシック体M"/>
              <a:cs typeface="Times New Roman"/>
            </a:endParaRPr>
          </a:p>
          <a:p>
            <a:pPr indent="76200" algn="just">
              <a:spcAft>
                <a:spcPts val="0"/>
              </a:spcAft>
            </a:pPr>
            <a:endParaRPr lang="en-US" altLang="ja-JP" sz="2000" kern="100" dirty="0" smtClean="0">
              <a:latin typeface="Century"/>
              <a:ea typeface="AR P丸ゴシック体M"/>
              <a:cs typeface="Times New Roman"/>
            </a:endParaRPr>
          </a:p>
          <a:p>
            <a:pPr indent="76200" algn="just">
              <a:spcAft>
                <a:spcPts val="0"/>
              </a:spcAft>
            </a:pPr>
            <a:endParaRPr lang="en-US" altLang="ja-JP" sz="2000" kern="100" dirty="0" smtClean="0">
              <a:latin typeface="Century"/>
              <a:ea typeface="AR P丸ゴシック体M"/>
              <a:cs typeface="Times New Roman"/>
            </a:endParaRPr>
          </a:p>
          <a:p>
            <a:pPr indent="76200" algn="just">
              <a:spcAft>
                <a:spcPts val="0"/>
              </a:spcAft>
            </a:pPr>
            <a:r>
              <a:rPr lang="en-US" altLang="ja-JP" sz="2000" kern="100" dirty="0" smtClean="0">
                <a:latin typeface="Century"/>
                <a:ea typeface="AR P丸ゴシック体M"/>
                <a:cs typeface="Times New Roman"/>
              </a:rPr>
              <a:t>      </a:t>
            </a:r>
            <a:r>
              <a:rPr lang="ja-JP" altLang="en-US" sz="2000" kern="100" dirty="0" smtClean="0">
                <a:latin typeface="Century"/>
                <a:ea typeface="AR P丸ゴシック体M"/>
                <a:cs typeface="Times New Roman"/>
              </a:rPr>
              <a:t>図表</a:t>
            </a:r>
            <a:r>
              <a:rPr lang="en-US" altLang="ja-JP" sz="2000" kern="100" dirty="0" smtClean="0">
                <a:latin typeface="Century"/>
                <a:ea typeface="AR P丸ゴシック体M"/>
                <a:cs typeface="Times New Roman"/>
              </a:rPr>
              <a:t>3</a:t>
            </a:r>
            <a:r>
              <a:rPr lang="ja-JP" altLang="en-US" sz="2000" kern="100" dirty="0" smtClean="0">
                <a:latin typeface="Century"/>
                <a:ea typeface="AR P丸ゴシック体M"/>
                <a:cs typeface="Times New Roman"/>
              </a:rPr>
              <a:t>　建設業就業者の高齢化と若年層の不足</a:t>
            </a:r>
            <a:endParaRPr lang="en-US" altLang="ja-JP" sz="2000" kern="100" dirty="0" smtClean="0">
              <a:latin typeface="Century"/>
              <a:ea typeface="AR P丸ゴシック体M"/>
              <a:cs typeface="Times New Roman"/>
            </a:endParaRPr>
          </a:p>
          <a:p>
            <a:pPr indent="76200" algn="just">
              <a:spcAft>
                <a:spcPts val="0"/>
              </a:spcAft>
            </a:pPr>
            <a:endParaRPr lang="en-US" altLang="ja-JP" sz="2000" kern="100" dirty="0" smtClean="0">
              <a:latin typeface="Century"/>
              <a:ea typeface="AR P丸ゴシック体M"/>
              <a:cs typeface="Times New Roman"/>
            </a:endParaRPr>
          </a:p>
          <a:p>
            <a:pPr indent="76200" algn="just">
              <a:spcAft>
                <a:spcPts val="0"/>
              </a:spcAft>
            </a:pPr>
            <a:endParaRPr lang="en-US" altLang="ja-JP" sz="2000" kern="100" dirty="0" smtClean="0">
              <a:latin typeface="Century"/>
              <a:ea typeface="AR P丸ゴシック体M"/>
              <a:cs typeface="Times New Roman"/>
            </a:endParaRPr>
          </a:p>
          <a:p>
            <a:pPr indent="76200" algn="just">
              <a:spcAft>
                <a:spcPts val="0"/>
              </a:spcAft>
            </a:pPr>
            <a:endParaRPr lang="en-US" altLang="ja-JP" sz="2000" kern="100" dirty="0" smtClean="0">
              <a:latin typeface="Century"/>
              <a:ea typeface="AR P丸ゴシック体M"/>
              <a:cs typeface="Times New Roman"/>
            </a:endParaRPr>
          </a:p>
          <a:p>
            <a:pPr indent="76200" algn="just">
              <a:spcAft>
                <a:spcPts val="0"/>
              </a:spcAft>
            </a:pPr>
            <a:endParaRPr lang="en-US" altLang="ja-JP" sz="2400" kern="100" dirty="0" smtClean="0">
              <a:latin typeface="Century"/>
              <a:ea typeface="AR P丸ゴシック体M"/>
              <a:cs typeface="Times New Roman"/>
            </a:endParaRPr>
          </a:p>
          <a:p>
            <a:pPr indent="76200" algn="just">
              <a:spcAft>
                <a:spcPts val="0"/>
              </a:spcAft>
            </a:pPr>
            <a:r>
              <a:rPr lang="ja-JP" altLang="ja-JP" sz="2000" kern="100" dirty="0" smtClean="0">
                <a:latin typeface="Century"/>
                <a:ea typeface="AR P丸ゴシック体M"/>
                <a:cs typeface="Times New Roman"/>
              </a:rPr>
              <a:t>　　　　　　　　　　</a:t>
            </a:r>
            <a:endParaRPr lang="en-US" altLang="ja-JP" sz="2000" kern="100" dirty="0" smtClean="0">
              <a:latin typeface="Century"/>
              <a:ea typeface="AR P丸ゴシック体M"/>
              <a:cs typeface="Times New Roman"/>
            </a:endParaRPr>
          </a:p>
          <a:p>
            <a:pPr algn="just">
              <a:spcAft>
                <a:spcPts val="0"/>
              </a:spcAft>
            </a:pPr>
            <a:r>
              <a:rPr lang="ja-JP" altLang="ja-JP" sz="2000" kern="100" dirty="0" smtClean="0">
                <a:latin typeface="Century"/>
                <a:ea typeface="AR P丸ゴシック体M"/>
                <a:cs typeface="Times New Roman"/>
              </a:rPr>
              <a:t>　 　　</a:t>
            </a:r>
            <a:r>
              <a:rPr lang="en-US" altLang="ja-JP" sz="2000" kern="100" dirty="0" smtClean="0">
                <a:latin typeface="Century"/>
                <a:ea typeface="ＭＳ 明朝"/>
                <a:cs typeface="Times New Roman"/>
              </a:rPr>
              <a:t>                                                        </a:t>
            </a:r>
          </a:p>
          <a:p>
            <a:pPr marL="66675" algn="just">
              <a:spcAft>
                <a:spcPts val="0"/>
              </a:spcAft>
            </a:pPr>
            <a:endParaRPr lang="ja-JP" altLang="ja-JP" sz="2000" kern="100" dirty="0" smtClean="0">
              <a:latin typeface="Century"/>
              <a:ea typeface="ＭＳ 明朝"/>
              <a:cs typeface="Times New Roman"/>
            </a:endParaRPr>
          </a:p>
          <a:p>
            <a:pPr marL="66675" algn="just">
              <a:spcAft>
                <a:spcPts val="0"/>
              </a:spcAft>
            </a:pPr>
            <a:r>
              <a:rPr lang="ja-JP" altLang="ja-JP" sz="2000" kern="100" dirty="0" smtClean="0">
                <a:latin typeface="Century"/>
                <a:ea typeface="AR P丸ゴシック体M"/>
                <a:cs typeface="Times New Roman"/>
              </a:rPr>
              <a:t>　　　　　</a:t>
            </a:r>
            <a:endParaRPr lang="en-US" altLang="ja-JP" sz="2000" kern="100" dirty="0" smtClean="0">
              <a:latin typeface="Century"/>
              <a:ea typeface="AR P丸ゴシック体M"/>
              <a:cs typeface="Times New Roman"/>
            </a:endParaRPr>
          </a:p>
          <a:p>
            <a:pPr marL="66675" algn="just">
              <a:spcAft>
                <a:spcPts val="0"/>
              </a:spcAft>
            </a:pPr>
            <a:r>
              <a:rPr lang="en-US" altLang="ja-JP" sz="2000" kern="100" dirty="0" smtClean="0">
                <a:latin typeface="Century"/>
                <a:ea typeface="AR P丸ゴシック体M"/>
                <a:cs typeface="Times New Roman"/>
              </a:rPr>
              <a:t>                                                        </a:t>
            </a:r>
          </a:p>
          <a:p>
            <a:pPr marL="66675" algn="just">
              <a:spcAft>
                <a:spcPts val="0"/>
              </a:spcAft>
            </a:pPr>
            <a:endParaRPr lang="ja-JP" altLang="ja-JP" sz="2000" kern="100" dirty="0" smtClean="0">
              <a:latin typeface="Century"/>
              <a:ea typeface="ＭＳ 明朝"/>
              <a:cs typeface="Times New Roman"/>
            </a:endParaRPr>
          </a:p>
          <a:p>
            <a:pPr marL="66675" algn="just">
              <a:spcAft>
                <a:spcPts val="0"/>
              </a:spcAft>
            </a:pPr>
            <a:r>
              <a:rPr lang="ja-JP" altLang="ja-JP" sz="2000" kern="100" dirty="0" smtClean="0">
                <a:latin typeface="Century"/>
                <a:ea typeface="AR P丸ゴシック体M"/>
                <a:cs typeface="Times New Roman"/>
              </a:rPr>
              <a:t>　　　　　　</a:t>
            </a:r>
            <a:endParaRPr lang="ja-JP" altLang="ja-JP" sz="2000" kern="100" dirty="0">
              <a:latin typeface="Century"/>
              <a:ea typeface="ＭＳ 明朝"/>
              <a:cs typeface="Times New Roman"/>
            </a:endParaRPr>
          </a:p>
        </p:txBody>
      </p:sp>
      <p:sp>
        <p:nvSpPr>
          <p:cNvPr id="5" name="スライド番号プレースホルダ 4"/>
          <p:cNvSpPr>
            <a:spLocks noGrp="1"/>
          </p:cNvSpPr>
          <p:nvPr>
            <p:ph type="sldNum" sz="quarter" idx="12"/>
          </p:nvPr>
        </p:nvSpPr>
        <p:spPr/>
        <p:txBody>
          <a:bodyPr/>
          <a:lstStyle/>
          <a:p>
            <a:fld id="{323824D2-57B7-4FB7-82D6-3DA34C67D3B4}" type="slidenum">
              <a:rPr kumimoji="1" lang="ja-JP" altLang="en-US" smtClean="0"/>
              <a:pPr/>
              <a:t>19</a:t>
            </a:fld>
            <a:endParaRPr kumimoji="1" lang="ja-JP" altLang="en-US"/>
          </a:p>
        </p:txBody>
      </p:sp>
      <p:graphicFrame>
        <p:nvGraphicFramePr>
          <p:cNvPr id="6" name="表 5"/>
          <p:cNvGraphicFramePr>
            <a:graphicFrameLocks noGrp="1"/>
          </p:cNvGraphicFramePr>
          <p:nvPr/>
        </p:nvGraphicFramePr>
        <p:xfrm>
          <a:off x="539552" y="2924944"/>
          <a:ext cx="8280920" cy="2952328"/>
        </p:xfrm>
        <a:graphic>
          <a:graphicData uri="http://schemas.openxmlformats.org/drawingml/2006/table">
            <a:tbl>
              <a:tblPr firstRow="1" bandRow="1">
                <a:tableStyleId>{5C22544A-7EE6-4342-B048-85BDC9FD1C3A}</a:tableStyleId>
              </a:tblPr>
              <a:tblGrid>
                <a:gridCol w="2070230"/>
                <a:gridCol w="2070230"/>
                <a:gridCol w="2070230"/>
                <a:gridCol w="2070230"/>
              </a:tblGrid>
              <a:tr h="738082">
                <a:tc>
                  <a:txBody>
                    <a:bodyPr/>
                    <a:lstStyle/>
                    <a:p>
                      <a:endParaRPr kumimoji="1" lang="ja-JP" altLang="en-US" dirty="0"/>
                    </a:p>
                  </a:txBody>
                  <a:tcPr/>
                </a:tc>
                <a:tc>
                  <a:txBody>
                    <a:bodyPr/>
                    <a:lstStyle/>
                    <a:p>
                      <a:r>
                        <a:rPr lang="en-US" altLang="ja-JP" sz="1800" kern="100" dirty="0" smtClean="0">
                          <a:latin typeface="Century"/>
                          <a:ea typeface="AR P丸ゴシック体M"/>
                          <a:cs typeface="Times New Roman"/>
                        </a:rPr>
                        <a:t>1985</a:t>
                      </a:r>
                      <a:r>
                        <a:rPr lang="ja-JP" altLang="ja-JP" sz="1800" kern="100" dirty="0" smtClean="0">
                          <a:latin typeface="Century"/>
                          <a:ea typeface="AR P丸ゴシック体M"/>
                          <a:cs typeface="Times New Roman"/>
                        </a:rPr>
                        <a:t>年</a:t>
                      </a:r>
                      <a:endParaRPr kumimoji="1" lang="ja-JP" altLang="en-US" dirty="0"/>
                    </a:p>
                  </a:txBody>
                  <a:tcPr/>
                </a:tc>
                <a:tc>
                  <a:txBody>
                    <a:bodyPr/>
                    <a:lstStyle/>
                    <a:p>
                      <a:r>
                        <a:rPr lang="en-US" altLang="ja-JP" sz="1800" kern="100" dirty="0" smtClean="0">
                          <a:latin typeface="Century"/>
                          <a:ea typeface="AR P丸ゴシック体M"/>
                          <a:cs typeface="Times New Roman"/>
                        </a:rPr>
                        <a:t>1997</a:t>
                      </a:r>
                      <a:r>
                        <a:rPr lang="ja-JP" altLang="ja-JP" sz="1800" kern="100" dirty="0" smtClean="0">
                          <a:latin typeface="Century"/>
                          <a:ea typeface="AR P丸ゴシック体M"/>
                          <a:cs typeface="Times New Roman"/>
                        </a:rPr>
                        <a:t>年</a:t>
                      </a:r>
                      <a:endParaRPr kumimoji="1" lang="ja-JP" altLang="en-US" dirty="0"/>
                    </a:p>
                  </a:txBody>
                  <a:tcPr/>
                </a:tc>
                <a:tc>
                  <a:txBody>
                    <a:bodyPr/>
                    <a:lstStyle/>
                    <a:p>
                      <a:r>
                        <a:rPr lang="en-US" altLang="ja-JP" sz="1800" kern="100" dirty="0" smtClean="0">
                          <a:latin typeface="Century"/>
                          <a:ea typeface="AR P丸ゴシック体M"/>
                          <a:cs typeface="Times New Roman"/>
                        </a:rPr>
                        <a:t>2015</a:t>
                      </a:r>
                      <a:r>
                        <a:rPr lang="ja-JP" altLang="ja-JP" sz="1800" kern="100" dirty="0" smtClean="0">
                          <a:latin typeface="Century"/>
                          <a:ea typeface="AR P丸ゴシック体M"/>
                          <a:cs typeface="Times New Roman"/>
                        </a:rPr>
                        <a:t>年</a:t>
                      </a:r>
                      <a:endParaRPr kumimoji="1" lang="ja-JP" altLang="en-US" dirty="0"/>
                    </a:p>
                  </a:txBody>
                  <a:tcPr/>
                </a:tc>
              </a:tr>
              <a:tr h="738082">
                <a:tc>
                  <a:txBody>
                    <a:bodyPr/>
                    <a:lstStyle/>
                    <a:p>
                      <a:r>
                        <a:rPr lang="ja-JP" altLang="ja-JP" sz="1800" kern="100" dirty="0" smtClean="0">
                          <a:latin typeface="Century"/>
                          <a:ea typeface="AR P丸ゴシック体M"/>
                          <a:cs typeface="Times New Roman"/>
                        </a:rPr>
                        <a:t>就業者数：</a:t>
                      </a:r>
                      <a:endParaRPr kumimoji="1" lang="ja-JP" altLang="en-US" dirty="0"/>
                    </a:p>
                  </a:txBody>
                  <a:tcPr/>
                </a:tc>
                <a:tc>
                  <a:txBody>
                    <a:bodyPr/>
                    <a:lstStyle/>
                    <a:p>
                      <a:r>
                        <a:rPr lang="en-US" altLang="ja-JP" sz="1800" kern="100" dirty="0" smtClean="0">
                          <a:latin typeface="Century"/>
                          <a:ea typeface="AR P丸ゴシック体M"/>
                          <a:cs typeface="Times New Roman"/>
                        </a:rPr>
                        <a:t>530</a:t>
                      </a:r>
                      <a:r>
                        <a:rPr lang="ja-JP" altLang="ja-JP" sz="1800" kern="100" dirty="0" smtClean="0">
                          <a:latin typeface="Century"/>
                          <a:ea typeface="AR P丸ゴシック体M"/>
                          <a:cs typeface="Times New Roman"/>
                        </a:rPr>
                        <a:t>万人</a:t>
                      </a:r>
                      <a:endParaRPr kumimoji="1" lang="ja-JP" altLang="en-US" dirty="0"/>
                    </a:p>
                  </a:txBody>
                  <a:tcPr/>
                </a:tc>
                <a:tc>
                  <a:txBody>
                    <a:bodyPr/>
                    <a:lstStyle/>
                    <a:p>
                      <a:r>
                        <a:rPr lang="en-US" altLang="ja-JP" sz="1800" kern="100" dirty="0" smtClean="0">
                          <a:latin typeface="Century"/>
                          <a:ea typeface="AR P丸ゴシック体M"/>
                          <a:cs typeface="Times New Roman"/>
                        </a:rPr>
                        <a:t> </a:t>
                      </a:r>
                      <a:r>
                        <a:rPr lang="ja-JP" altLang="ja-JP" sz="1800" kern="100" dirty="0" smtClean="0">
                          <a:latin typeface="Century"/>
                          <a:ea typeface="ＭＳ 明朝"/>
                          <a:cs typeface="ＭＳ 明朝"/>
                        </a:rPr>
                        <a:t>➩</a:t>
                      </a:r>
                      <a:r>
                        <a:rPr lang="ja-JP" altLang="ja-JP" sz="1800" kern="100" dirty="0" smtClean="0">
                          <a:latin typeface="Century"/>
                          <a:ea typeface="AR P丸ゴシック体M"/>
                          <a:cs typeface="Times New Roman"/>
                        </a:rPr>
                        <a:t> </a:t>
                      </a:r>
                      <a:r>
                        <a:rPr lang="en-US" altLang="ja-JP" sz="1800" kern="100" dirty="0" smtClean="0">
                          <a:latin typeface="Century"/>
                          <a:ea typeface="AR P丸ゴシック体M"/>
                          <a:cs typeface="Times New Roman"/>
                        </a:rPr>
                        <a:t>685</a:t>
                      </a:r>
                      <a:r>
                        <a:rPr lang="ja-JP" altLang="ja-JP" sz="1800" kern="100" dirty="0" smtClean="0">
                          <a:latin typeface="Century"/>
                          <a:ea typeface="AR P丸ゴシック体M"/>
                          <a:cs typeface="Times New Roman"/>
                        </a:rPr>
                        <a:t>万人</a:t>
                      </a:r>
                      <a:endParaRPr kumimoji="1" lang="ja-JP" altLang="en-US" dirty="0"/>
                    </a:p>
                  </a:txBody>
                  <a:tcPr/>
                </a:tc>
                <a:tc>
                  <a:txBody>
                    <a:bodyPr/>
                    <a:lstStyle/>
                    <a:p>
                      <a:r>
                        <a:rPr lang="en-US" altLang="ja-JP" sz="1800" kern="100" dirty="0" smtClean="0">
                          <a:latin typeface="Century"/>
                          <a:ea typeface="AR P丸ゴシック体M"/>
                          <a:cs typeface="Times New Roman"/>
                        </a:rPr>
                        <a:t> </a:t>
                      </a:r>
                      <a:r>
                        <a:rPr lang="ja-JP" altLang="ja-JP" sz="1800" kern="100" dirty="0" smtClean="0">
                          <a:latin typeface="Century"/>
                          <a:ea typeface="ＭＳ 明朝"/>
                          <a:cs typeface="ＭＳ 明朝"/>
                        </a:rPr>
                        <a:t>➩</a:t>
                      </a:r>
                      <a:r>
                        <a:rPr lang="ja-JP" altLang="ja-JP" sz="1800" kern="100" dirty="0" smtClean="0">
                          <a:latin typeface="Century"/>
                          <a:ea typeface="AR P丸ゴシック体M"/>
                          <a:cs typeface="Times New Roman"/>
                        </a:rPr>
                        <a:t> </a:t>
                      </a:r>
                      <a:r>
                        <a:rPr lang="en-US" altLang="ja-JP" sz="1800" kern="100" dirty="0" smtClean="0">
                          <a:latin typeface="Century"/>
                          <a:ea typeface="AR P丸ゴシック体M"/>
                          <a:cs typeface="Times New Roman"/>
                        </a:rPr>
                        <a:t>502</a:t>
                      </a:r>
                      <a:r>
                        <a:rPr lang="ja-JP" altLang="ja-JP" sz="1800" kern="100" dirty="0" smtClean="0">
                          <a:latin typeface="Century"/>
                          <a:ea typeface="AR P丸ゴシック体M"/>
                          <a:cs typeface="Times New Roman"/>
                        </a:rPr>
                        <a:t>万人</a:t>
                      </a:r>
                      <a:endParaRPr kumimoji="1" lang="ja-JP" altLang="en-US" dirty="0"/>
                    </a:p>
                  </a:txBody>
                  <a:tcPr/>
                </a:tc>
              </a:tr>
              <a:tr h="738082">
                <a:tc>
                  <a:txBody>
                    <a:bodyPr/>
                    <a:lstStyle/>
                    <a:p>
                      <a:r>
                        <a:rPr lang="ja-JP" altLang="ja-JP" sz="1800" kern="100" dirty="0" smtClean="0">
                          <a:latin typeface="Century"/>
                          <a:ea typeface="AR P丸ゴシック体M"/>
                          <a:cs typeface="Times New Roman"/>
                        </a:rPr>
                        <a:t>うち</a:t>
                      </a:r>
                      <a:r>
                        <a:rPr lang="en-US" altLang="ja-JP" sz="1800" kern="100" dirty="0" smtClean="0">
                          <a:latin typeface="Century"/>
                          <a:ea typeface="AR P丸ゴシック体M"/>
                          <a:cs typeface="Times New Roman"/>
                        </a:rPr>
                        <a:t>29</a:t>
                      </a:r>
                      <a:r>
                        <a:rPr lang="ja-JP" altLang="ja-JP" sz="1800" kern="100" dirty="0" smtClean="0">
                          <a:latin typeface="Century"/>
                          <a:ea typeface="AR P丸ゴシック体M"/>
                          <a:cs typeface="Times New Roman"/>
                        </a:rPr>
                        <a:t>歳以下</a:t>
                      </a:r>
                      <a:endParaRPr kumimoji="1" lang="ja-JP" altLang="en-US" dirty="0"/>
                    </a:p>
                  </a:txBody>
                  <a:tcPr/>
                </a:tc>
                <a:tc>
                  <a:txBody>
                    <a:bodyPr/>
                    <a:lstStyle/>
                    <a:p>
                      <a:r>
                        <a:rPr lang="en-US" altLang="ja-JP" sz="1800" kern="100" dirty="0" smtClean="0">
                          <a:latin typeface="AR P丸ゴシック体M"/>
                          <a:ea typeface="ＭＳ 明朝"/>
                          <a:cs typeface="Times New Roman"/>
                        </a:rPr>
                        <a:t>90</a:t>
                      </a:r>
                      <a:r>
                        <a:rPr lang="ja-JP" altLang="ja-JP" sz="1800" kern="100" dirty="0" smtClean="0">
                          <a:latin typeface="Century"/>
                          <a:ea typeface="AR P丸ゴシック体M"/>
                          <a:cs typeface="Times New Roman"/>
                        </a:rPr>
                        <a:t>万人</a:t>
                      </a:r>
                      <a:r>
                        <a:rPr lang="en-US" altLang="ja-JP" sz="1800" kern="100" dirty="0" smtClean="0">
                          <a:latin typeface="Century"/>
                          <a:ea typeface="ＭＳ 明朝"/>
                          <a:cs typeface="Times New Roman"/>
                        </a:rPr>
                        <a:t>(17%)</a:t>
                      </a:r>
                      <a:endParaRPr kumimoji="1" lang="ja-JP" altLang="en-US" dirty="0"/>
                    </a:p>
                  </a:txBody>
                  <a:tcPr/>
                </a:tc>
                <a:tc>
                  <a:txBody>
                    <a:bodyPr/>
                    <a:lstStyle/>
                    <a:p>
                      <a:r>
                        <a:rPr lang="en-US" altLang="ja-JP" sz="1800" kern="100" dirty="0" smtClean="0">
                          <a:latin typeface="Century"/>
                          <a:ea typeface="AR P丸ゴシック体M"/>
                          <a:cs typeface="Times New Roman"/>
                        </a:rPr>
                        <a:t> </a:t>
                      </a:r>
                      <a:r>
                        <a:rPr lang="ja-JP" altLang="ja-JP" sz="1800" kern="100" dirty="0" smtClean="0">
                          <a:latin typeface="Century"/>
                          <a:ea typeface="ＭＳ 明朝"/>
                          <a:cs typeface="ＭＳ 明朝"/>
                        </a:rPr>
                        <a:t>➩</a:t>
                      </a:r>
                      <a:r>
                        <a:rPr lang="ja-JP" altLang="ja-JP" sz="1800" kern="100" dirty="0" smtClean="0">
                          <a:latin typeface="Century"/>
                          <a:ea typeface="AR P丸ゴシック体M"/>
                          <a:cs typeface="Times New Roman"/>
                        </a:rPr>
                        <a:t> </a:t>
                      </a:r>
                      <a:r>
                        <a:rPr lang="en-US" altLang="ja-JP" sz="1800" kern="100" dirty="0" smtClean="0">
                          <a:latin typeface="Century"/>
                          <a:ea typeface="AR P丸ゴシック体M"/>
                          <a:cs typeface="Times New Roman"/>
                        </a:rPr>
                        <a:t>150</a:t>
                      </a:r>
                      <a:r>
                        <a:rPr lang="ja-JP" altLang="ja-JP" sz="1800" kern="100" dirty="0" smtClean="0">
                          <a:latin typeface="Century"/>
                          <a:ea typeface="AR P丸ゴシック体M"/>
                          <a:cs typeface="Times New Roman"/>
                        </a:rPr>
                        <a:t>万</a:t>
                      </a:r>
                      <a:r>
                        <a:rPr lang="en-US" altLang="ja-JP" sz="1800" kern="100" dirty="0" smtClean="0">
                          <a:latin typeface="Century"/>
                          <a:ea typeface="ＭＳ 明朝"/>
                          <a:cs typeface="Times New Roman"/>
                        </a:rPr>
                        <a:t>(22%) </a:t>
                      </a:r>
                      <a:endParaRPr kumimoji="1" lang="ja-JP" altLang="en-US" dirty="0"/>
                    </a:p>
                  </a:txBody>
                  <a:tcPr/>
                </a:tc>
                <a:tc>
                  <a:txBody>
                    <a:bodyPr/>
                    <a:lstStyle/>
                    <a:p>
                      <a:r>
                        <a:rPr lang="ja-JP" altLang="ja-JP" sz="1800" kern="100" dirty="0" smtClean="0">
                          <a:latin typeface="Century"/>
                          <a:ea typeface="ＭＳ 明朝"/>
                          <a:cs typeface="ＭＳ 明朝"/>
                        </a:rPr>
                        <a:t>➩</a:t>
                      </a:r>
                      <a:r>
                        <a:rPr lang="en-US" altLang="ja-JP" sz="1800" kern="100" dirty="0" smtClean="0">
                          <a:latin typeface="Century"/>
                          <a:ea typeface="ＭＳ 明朝"/>
                          <a:cs typeface="ＭＳ 明朝"/>
                        </a:rPr>
                        <a:t>  </a:t>
                      </a:r>
                      <a:r>
                        <a:rPr lang="en-US" altLang="ja-JP" sz="1800" kern="100" dirty="0" smtClean="0">
                          <a:latin typeface="AR P丸ゴシック体M"/>
                          <a:ea typeface="ＭＳ 明朝"/>
                          <a:cs typeface="ＭＳ 明朝"/>
                        </a:rPr>
                        <a:t>54</a:t>
                      </a:r>
                      <a:r>
                        <a:rPr lang="ja-JP" altLang="ja-JP" sz="1800" kern="100" dirty="0" smtClean="0">
                          <a:latin typeface="Century"/>
                          <a:ea typeface="AR P丸ゴシック体M"/>
                          <a:cs typeface="Times New Roman"/>
                        </a:rPr>
                        <a:t>万人</a:t>
                      </a:r>
                      <a:r>
                        <a:rPr lang="en-US" altLang="ja-JP" sz="1800" b="0" kern="100" dirty="0" smtClean="0">
                          <a:latin typeface="Century"/>
                          <a:ea typeface="ＭＳ 明朝"/>
                          <a:cs typeface="Times New Roman"/>
                        </a:rPr>
                        <a:t>(11%)</a:t>
                      </a:r>
                      <a:endParaRPr kumimoji="1" lang="ja-JP" altLang="en-US" b="0" dirty="0"/>
                    </a:p>
                  </a:txBody>
                  <a:tcPr/>
                </a:tc>
              </a:tr>
              <a:tr h="738082">
                <a:tc>
                  <a:txBody>
                    <a:bodyPr/>
                    <a:lstStyle/>
                    <a:p>
                      <a:r>
                        <a:rPr kumimoji="1" lang="ja-JP" altLang="en-US" dirty="0" smtClean="0"/>
                        <a:t>　　　</a:t>
                      </a:r>
                      <a:r>
                        <a:rPr lang="en-US" altLang="ja-JP" sz="1800" kern="100" dirty="0" smtClean="0">
                          <a:latin typeface="Century"/>
                          <a:ea typeface="AR P丸ゴシック体M"/>
                          <a:cs typeface="Times New Roman"/>
                        </a:rPr>
                        <a:t>55</a:t>
                      </a:r>
                      <a:r>
                        <a:rPr lang="ja-JP" altLang="ja-JP" sz="1800" kern="100" dirty="0" smtClean="0">
                          <a:latin typeface="Century"/>
                          <a:ea typeface="AR P丸ゴシック体M"/>
                          <a:cs typeface="Times New Roman"/>
                        </a:rPr>
                        <a:t>歳以上</a:t>
                      </a:r>
                      <a:endParaRPr kumimoji="1" lang="ja-JP" altLang="en-US" dirty="0"/>
                    </a:p>
                  </a:txBody>
                  <a:tcPr/>
                </a:tc>
                <a:tc>
                  <a:txBody>
                    <a:bodyPr/>
                    <a:lstStyle/>
                    <a:p>
                      <a:r>
                        <a:rPr lang="en-US" altLang="ja-JP" sz="1800" kern="100" dirty="0" smtClean="0">
                          <a:latin typeface="AR P丸ゴシック体M"/>
                          <a:ea typeface="ＭＳ 明朝"/>
                          <a:cs typeface="Times New Roman"/>
                        </a:rPr>
                        <a:t>86</a:t>
                      </a:r>
                      <a:r>
                        <a:rPr lang="ja-JP" altLang="ja-JP" sz="1800" kern="100" dirty="0" smtClean="0">
                          <a:latin typeface="Century"/>
                          <a:ea typeface="AR P丸ゴシック体M"/>
                          <a:cs typeface="Times New Roman"/>
                        </a:rPr>
                        <a:t>万人</a:t>
                      </a:r>
                      <a:r>
                        <a:rPr lang="en-US" altLang="ja-JP" sz="1800" kern="100" dirty="0" smtClean="0">
                          <a:latin typeface="Century"/>
                          <a:ea typeface="AR P丸ゴシック体M"/>
                          <a:cs typeface="Times New Roman"/>
                        </a:rPr>
                        <a:t> (16%) </a:t>
                      </a:r>
                      <a:endParaRPr kumimoji="1" lang="ja-JP" altLang="en-US" dirty="0"/>
                    </a:p>
                  </a:txBody>
                  <a:tcPr/>
                </a:tc>
                <a:tc>
                  <a:txBody>
                    <a:bodyPr/>
                    <a:lstStyle/>
                    <a:p>
                      <a:r>
                        <a:rPr lang="ja-JP" altLang="ja-JP" sz="1800" kern="100" dirty="0" smtClean="0">
                          <a:latin typeface="Century"/>
                          <a:ea typeface="ＭＳ 明朝"/>
                          <a:cs typeface="ＭＳ 明朝"/>
                        </a:rPr>
                        <a:t>➩</a:t>
                      </a:r>
                      <a:r>
                        <a:rPr lang="ja-JP" altLang="ja-JP" sz="1800" kern="100" dirty="0" smtClean="0">
                          <a:latin typeface="Century"/>
                          <a:ea typeface="AR P丸ゴシック体M"/>
                          <a:cs typeface="Times New Roman"/>
                        </a:rPr>
                        <a:t> </a:t>
                      </a:r>
                      <a:r>
                        <a:rPr lang="en-US" altLang="ja-JP" sz="1800" kern="100" dirty="0" smtClean="0">
                          <a:latin typeface="Century"/>
                          <a:ea typeface="AR P丸ゴシック体M"/>
                          <a:cs typeface="Times New Roman"/>
                        </a:rPr>
                        <a:t>165</a:t>
                      </a:r>
                      <a:r>
                        <a:rPr lang="ja-JP" altLang="ja-JP" sz="1800" kern="100" dirty="0" smtClean="0">
                          <a:latin typeface="Century"/>
                          <a:ea typeface="AR P丸ゴシック体M"/>
                          <a:cs typeface="Times New Roman"/>
                        </a:rPr>
                        <a:t>万人</a:t>
                      </a:r>
                      <a:r>
                        <a:rPr lang="en-US" altLang="ja-JP" sz="1800" kern="100" dirty="0" smtClean="0">
                          <a:latin typeface="Century"/>
                          <a:ea typeface="AR P丸ゴシック体M"/>
                          <a:cs typeface="Times New Roman"/>
                        </a:rPr>
                        <a:t>(24%) </a:t>
                      </a:r>
                      <a:endParaRPr kumimoji="1" lang="ja-JP" altLang="en-US" dirty="0"/>
                    </a:p>
                  </a:txBody>
                  <a:tcPr/>
                </a:tc>
                <a:tc>
                  <a:txBody>
                    <a:bodyPr/>
                    <a:lstStyle/>
                    <a:p>
                      <a:r>
                        <a:rPr lang="ja-JP" altLang="ja-JP" sz="1800" kern="100" dirty="0" smtClean="0">
                          <a:latin typeface="Century"/>
                          <a:ea typeface="ＭＳ 明朝"/>
                          <a:cs typeface="ＭＳ 明朝"/>
                        </a:rPr>
                        <a:t>➩ </a:t>
                      </a:r>
                      <a:r>
                        <a:rPr lang="ja-JP" altLang="ja-JP" sz="1800" kern="100" dirty="0" smtClean="0">
                          <a:latin typeface="Century"/>
                          <a:ea typeface="AR P丸ゴシック体M"/>
                          <a:cs typeface="Times New Roman"/>
                        </a:rPr>
                        <a:t> </a:t>
                      </a:r>
                      <a:r>
                        <a:rPr lang="en-US" altLang="ja-JP" sz="1800" kern="100" dirty="0" smtClean="0">
                          <a:latin typeface="Century"/>
                          <a:ea typeface="AR P丸ゴシック体M"/>
                          <a:cs typeface="Times New Roman"/>
                        </a:rPr>
                        <a:t>169</a:t>
                      </a:r>
                      <a:r>
                        <a:rPr lang="ja-JP" altLang="ja-JP" sz="1800" kern="100" dirty="0" smtClean="0">
                          <a:latin typeface="Century"/>
                          <a:ea typeface="AR P丸ゴシック体M"/>
                          <a:cs typeface="Times New Roman"/>
                        </a:rPr>
                        <a:t>万</a:t>
                      </a:r>
                      <a:r>
                        <a:rPr lang="en-US" altLang="ja-JP" sz="1800" b="0" kern="100" dirty="0" smtClean="0">
                          <a:latin typeface="Century"/>
                          <a:ea typeface="AR P丸ゴシック体M"/>
                          <a:cs typeface="Times New Roman"/>
                        </a:rPr>
                        <a:t>(34%)</a:t>
                      </a:r>
                      <a:endParaRPr kumimoji="1" lang="ja-JP" altLang="en-US" b="0" dirty="0"/>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691680" y="620688"/>
            <a:ext cx="5760640" cy="432047"/>
          </a:xfrm>
        </p:spPr>
        <p:txBody>
          <a:bodyPr>
            <a:noAutofit/>
          </a:bodyPr>
          <a:lstStyle/>
          <a:p>
            <a:r>
              <a:rPr lang="ja-JP" altLang="en-US" sz="2800" dirty="0" smtClean="0">
                <a:latin typeface="AR P丸ゴシック体M" pitchFamily="50" charset="-128"/>
                <a:ea typeface="AR P丸ゴシック体M" pitchFamily="50" charset="-128"/>
              </a:rPr>
              <a:t>目次</a:t>
            </a:r>
            <a:endParaRPr kumimoji="1" lang="ja-JP" altLang="en-US" sz="2800" dirty="0">
              <a:latin typeface="AR P丸ゴシック体M" pitchFamily="50" charset="-128"/>
              <a:ea typeface="AR P丸ゴシック体M" pitchFamily="50" charset="-128"/>
            </a:endParaRPr>
          </a:p>
        </p:txBody>
      </p:sp>
      <p:sp>
        <p:nvSpPr>
          <p:cNvPr id="3" name="サブタイトル 2"/>
          <p:cNvSpPr>
            <a:spLocks noGrp="1"/>
          </p:cNvSpPr>
          <p:nvPr>
            <p:ph type="subTitle" idx="1"/>
          </p:nvPr>
        </p:nvSpPr>
        <p:spPr>
          <a:xfrm>
            <a:off x="0" y="1340768"/>
            <a:ext cx="9144000" cy="5040560"/>
          </a:xfrm>
        </p:spPr>
        <p:txBody>
          <a:bodyPr>
            <a:normAutofit/>
          </a:bodyPr>
          <a:lstStyle/>
          <a:p>
            <a:pPr marL="466725" algn="just">
              <a:spcAft>
                <a:spcPts val="0"/>
              </a:spcAft>
            </a:pPr>
            <a:r>
              <a:rPr lang="en-US" altLang="ja-JP" sz="2400" kern="100" dirty="0" smtClean="0">
                <a:solidFill>
                  <a:schemeClr val="tx1"/>
                </a:solidFill>
                <a:latin typeface="AR P丸ゴシック体M"/>
                <a:ea typeface="ＭＳ 明朝"/>
                <a:cs typeface="Times New Roman"/>
              </a:rPr>
              <a:t>1</a:t>
            </a:r>
            <a:r>
              <a:rPr lang="ja-JP" altLang="ja-JP" sz="2400" kern="100" dirty="0" smtClean="0">
                <a:solidFill>
                  <a:schemeClr val="tx1"/>
                </a:solidFill>
                <a:latin typeface="Century"/>
                <a:ea typeface="AR P丸ゴシック体M"/>
                <a:cs typeface="Times New Roman"/>
              </a:rPr>
              <a:t>　建設市場の</a:t>
            </a:r>
            <a:r>
              <a:rPr lang="ja-JP" altLang="en-US" sz="2400" kern="100" dirty="0" smtClean="0">
                <a:solidFill>
                  <a:schemeClr val="tx1"/>
                </a:solidFill>
                <a:latin typeface="Century"/>
                <a:ea typeface="AR P丸ゴシック体M"/>
                <a:cs typeface="Times New Roman"/>
              </a:rPr>
              <a:t>行動規律（</a:t>
            </a:r>
            <a:r>
              <a:rPr lang="ja-JP" altLang="ja-JP" sz="2400" kern="100" dirty="0" smtClean="0">
                <a:solidFill>
                  <a:schemeClr val="tx1"/>
                </a:solidFill>
                <a:latin typeface="Century"/>
                <a:ea typeface="AR P丸ゴシック体M"/>
                <a:cs typeface="Times New Roman"/>
              </a:rPr>
              <a:t>ルール</a:t>
            </a:r>
            <a:r>
              <a:rPr lang="ja-JP" altLang="en-US" sz="2400" kern="100" dirty="0" smtClean="0">
                <a:solidFill>
                  <a:schemeClr val="tx1"/>
                </a:solidFill>
                <a:latin typeface="Century"/>
                <a:ea typeface="AR P丸ゴシック体M"/>
                <a:cs typeface="Times New Roman"/>
              </a:rPr>
              <a:t>）とは</a:t>
            </a:r>
            <a:endParaRPr lang="ja-JP" altLang="ja-JP" sz="2400" kern="100" dirty="0" smtClean="0">
              <a:solidFill>
                <a:schemeClr val="tx1"/>
              </a:solidFill>
              <a:latin typeface="Century"/>
              <a:ea typeface="ＭＳ 明朝"/>
              <a:cs typeface="Times New Roman"/>
            </a:endParaRPr>
          </a:p>
          <a:p>
            <a:pPr marL="466725" algn="just">
              <a:spcAft>
                <a:spcPts val="0"/>
              </a:spcAft>
            </a:pPr>
            <a:r>
              <a:rPr lang="en-US" altLang="ja-JP" sz="2400" kern="100" dirty="0" smtClean="0">
                <a:solidFill>
                  <a:schemeClr val="tx1"/>
                </a:solidFill>
                <a:latin typeface="AR P丸ゴシック体M"/>
                <a:ea typeface="ＭＳ 明朝"/>
                <a:cs typeface="Times New Roman"/>
              </a:rPr>
              <a:t>2</a:t>
            </a:r>
            <a:r>
              <a:rPr lang="ja-JP" altLang="ja-JP" sz="2400" kern="100" dirty="0" smtClean="0">
                <a:solidFill>
                  <a:schemeClr val="tx1"/>
                </a:solidFill>
                <a:latin typeface="Century"/>
                <a:ea typeface="AR P丸ゴシック体M"/>
                <a:cs typeface="Times New Roman"/>
              </a:rPr>
              <a:t>　</a:t>
            </a:r>
            <a:r>
              <a:rPr lang="en-US" altLang="ja-JP" sz="2400" kern="100" dirty="0" smtClean="0">
                <a:solidFill>
                  <a:schemeClr val="tx1"/>
                </a:solidFill>
                <a:latin typeface="Century"/>
                <a:ea typeface="AR P丸ゴシック体M"/>
                <a:cs typeface="Times New Roman"/>
              </a:rPr>
              <a:t>100</a:t>
            </a:r>
            <a:r>
              <a:rPr lang="ja-JP" altLang="ja-JP" sz="2400" kern="100" dirty="0" smtClean="0">
                <a:solidFill>
                  <a:schemeClr val="tx1"/>
                </a:solidFill>
                <a:latin typeface="Century"/>
                <a:ea typeface="AR P丸ゴシック体M"/>
                <a:cs typeface="Times New Roman"/>
              </a:rPr>
              <a:t>年</a:t>
            </a:r>
            <a:r>
              <a:rPr lang="ja-JP" altLang="en-US" sz="2400" kern="100" dirty="0" smtClean="0">
                <a:solidFill>
                  <a:schemeClr val="tx1"/>
                </a:solidFill>
                <a:latin typeface="Century"/>
                <a:ea typeface="AR P丸ゴシック体M"/>
                <a:cs typeface="Times New Roman"/>
              </a:rPr>
              <a:t>にわたり</a:t>
            </a:r>
            <a:r>
              <a:rPr lang="ja-JP" altLang="ja-JP" sz="2400" kern="100" dirty="0" smtClean="0">
                <a:solidFill>
                  <a:schemeClr val="tx1"/>
                </a:solidFill>
                <a:latin typeface="Century"/>
                <a:ea typeface="AR P丸ゴシック体M"/>
                <a:cs typeface="Times New Roman"/>
              </a:rPr>
              <a:t>指名競争入札</a:t>
            </a:r>
            <a:r>
              <a:rPr lang="ja-JP" altLang="en-US" sz="2400" kern="100" dirty="0" smtClean="0">
                <a:solidFill>
                  <a:schemeClr val="tx1"/>
                </a:solidFill>
                <a:latin typeface="Century"/>
                <a:ea typeface="AR P丸ゴシック体M"/>
                <a:cs typeface="Times New Roman"/>
              </a:rPr>
              <a:t>の時代</a:t>
            </a:r>
            <a:r>
              <a:rPr lang="ja-JP" altLang="ja-JP" sz="2400" kern="100" dirty="0" smtClean="0">
                <a:solidFill>
                  <a:schemeClr val="tx1"/>
                </a:solidFill>
                <a:latin typeface="Century"/>
                <a:ea typeface="AR P丸ゴシック体M"/>
                <a:cs typeface="Times New Roman"/>
              </a:rPr>
              <a:t>を支えた市場ルール</a:t>
            </a:r>
            <a:endParaRPr lang="ja-JP" altLang="ja-JP" sz="2400" kern="100" dirty="0" smtClean="0">
              <a:solidFill>
                <a:schemeClr val="tx1"/>
              </a:solidFill>
              <a:latin typeface="Century"/>
              <a:ea typeface="ＭＳ 明朝"/>
              <a:cs typeface="Times New Roman"/>
            </a:endParaRPr>
          </a:p>
          <a:p>
            <a:pPr marL="466725" algn="just">
              <a:spcAft>
                <a:spcPts val="0"/>
              </a:spcAft>
            </a:pPr>
            <a:r>
              <a:rPr lang="en-US" altLang="ja-JP" sz="2400" kern="100" dirty="0" smtClean="0">
                <a:solidFill>
                  <a:schemeClr val="tx1"/>
                </a:solidFill>
                <a:latin typeface="AR P丸ゴシック体M"/>
                <a:ea typeface="ＭＳ 明朝"/>
                <a:cs typeface="Times New Roman"/>
              </a:rPr>
              <a:t>3</a:t>
            </a:r>
            <a:r>
              <a:rPr lang="ja-JP" altLang="ja-JP" sz="2400" kern="100" dirty="0" smtClean="0">
                <a:solidFill>
                  <a:schemeClr val="tx1"/>
                </a:solidFill>
                <a:latin typeface="Century"/>
                <a:ea typeface="AR P丸ゴシック体M"/>
                <a:cs typeface="Times New Roman"/>
              </a:rPr>
              <a:t>　</a:t>
            </a:r>
            <a:r>
              <a:rPr lang="ja-JP" altLang="en-US" sz="2400" kern="100" dirty="0" smtClean="0">
                <a:solidFill>
                  <a:schemeClr val="tx1"/>
                </a:solidFill>
                <a:latin typeface="Century"/>
                <a:ea typeface="AR P丸ゴシック体M"/>
                <a:cs typeface="Times New Roman"/>
              </a:rPr>
              <a:t>建設工事</a:t>
            </a:r>
            <a:r>
              <a:rPr lang="ja-JP" altLang="ja-JP" sz="2400" kern="100" dirty="0" smtClean="0">
                <a:solidFill>
                  <a:schemeClr val="tx1"/>
                </a:solidFill>
                <a:latin typeface="Century"/>
                <a:ea typeface="AR P丸ゴシック体M"/>
                <a:cs typeface="Times New Roman"/>
              </a:rPr>
              <a:t>請負契約のルール</a:t>
            </a:r>
            <a:endParaRPr lang="en-US" altLang="ja-JP" sz="2400" kern="100" dirty="0" smtClean="0">
              <a:solidFill>
                <a:schemeClr val="tx1"/>
              </a:solidFill>
              <a:latin typeface="Century"/>
              <a:ea typeface="AR P丸ゴシック体M"/>
              <a:cs typeface="Times New Roman"/>
            </a:endParaRPr>
          </a:p>
          <a:p>
            <a:pPr marL="466725" algn="just">
              <a:spcAft>
                <a:spcPts val="0"/>
              </a:spcAft>
            </a:pPr>
            <a:endParaRPr lang="ja-JP" altLang="ja-JP" sz="2000" kern="100" dirty="0" smtClean="0">
              <a:solidFill>
                <a:schemeClr val="tx1"/>
              </a:solidFill>
              <a:latin typeface="Century"/>
              <a:ea typeface="ＭＳ 明朝"/>
              <a:cs typeface="Times New Roman"/>
            </a:endParaRPr>
          </a:p>
          <a:p>
            <a:pPr indent="457200" algn="just">
              <a:spcAft>
                <a:spcPts val="0"/>
              </a:spcAft>
            </a:pPr>
            <a:r>
              <a:rPr lang="en-US" altLang="ja-JP" sz="2400" kern="100" dirty="0" smtClean="0">
                <a:solidFill>
                  <a:schemeClr val="tx1"/>
                </a:solidFill>
                <a:latin typeface="AR P丸ゴシック体M"/>
                <a:ea typeface="ＭＳ 明朝"/>
                <a:cs typeface="Times New Roman"/>
              </a:rPr>
              <a:t>4</a:t>
            </a:r>
            <a:r>
              <a:rPr lang="ja-JP" altLang="ja-JP" sz="2400" kern="100" dirty="0" smtClean="0">
                <a:solidFill>
                  <a:schemeClr val="tx1"/>
                </a:solidFill>
                <a:latin typeface="Century"/>
                <a:ea typeface="AR P丸ゴシック体M"/>
                <a:cs typeface="Times New Roman"/>
              </a:rPr>
              <a:t>　</a:t>
            </a:r>
            <a:r>
              <a:rPr lang="ja-JP" altLang="en-US" sz="2400" kern="100" dirty="0" smtClean="0">
                <a:solidFill>
                  <a:schemeClr val="tx1"/>
                </a:solidFill>
                <a:latin typeface="Century"/>
                <a:ea typeface="AR P丸ゴシック体M"/>
                <a:cs typeface="Times New Roman"/>
              </a:rPr>
              <a:t>雇用と</a:t>
            </a:r>
            <a:r>
              <a:rPr lang="ja-JP" altLang="ja-JP" sz="2400" kern="100" dirty="0" smtClean="0">
                <a:solidFill>
                  <a:schemeClr val="tx1"/>
                </a:solidFill>
                <a:latin typeface="Century"/>
                <a:ea typeface="AR P丸ゴシック体M"/>
                <a:cs typeface="Times New Roman"/>
              </a:rPr>
              <a:t>就労環境づくり</a:t>
            </a:r>
            <a:r>
              <a:rPr lang="ja-JP" altLang="en-US" sz="2400" kern="100" dirty="0" smtClean="0">
                <a:solidFill>
                  <a:schemeClr val="tx1"/>
                </a:solidFill>
                <a:latin typeface="Century"/>
                <a:ea typeface="AR P丸ゴシック体M"/>
                <a:cs typeface="Times New Roman"/>
              </a:rPr>
              <a:t>　　　　</a:t>
            </a:r>
            <a:endParaRPr lang="ja-JP" altLang="ja-JP" sz="2000" kern="100" dirty="0" smtClean="0">
              <a:solidFill>
                <a:schemeClr val="tx1"/>
              </a:solidFill>
              <a:latin typeface="Century"/>
              <a:ea typeface="ＭＳ 明朝"/>
              <a:cs typeface="Times New Roman"/>
            </a:endParaRPr>
          </a:p>
          <a:p>
            <a:pPr marL="466725" algn="just">
              <a:spcAft>
                <a:spcPts val="0"/>
              </a:spcAft>
            </a:pPr>
            <a:r>
              <a:rPr lang="en-US" altLang="ja-JP" sz="2400" kern="100" dirty="0" smtClean="0">
                <a:solidFill>
                  <a:schemeClr val="tx1"/>
                </a:solidFill>
                <a:latin typeface="AR P丸ゴシック体M"/>
                <a:ea typeface="ＭＳ 明朝"/>
                <a:cs typeface="Times New Roman"/>
              </a:rPr>
              <a:t>5</a:t>
            </a:r>
            <a:r>
              <a:rPr lang="ja-JP" altLang="ja-JP" sz="2400" kern="100" dirty="0" smtClean="0">
                <a:solidFill>
                  <a:schemeClr val="tx1"/>
                </a:solidFill>
                <a:latin typeface="Century"/>
                <a:ea typeface="AR P丸ゴシック体M"/>
                <a:cs typeface="Times New Roman"/>
              </a:rPr>
              <a:t>　ガラパゴス化する国内市場</a:t>
            </a:r>
            <a:endParaRPr lang="ja-JP" altLang="ja-JP" sz="2000" kern="100" dirty="0" smtClean="0">
              <a:solidFill>
                <a:schemeClr val="tx1"/>
              </a:solidFill>
              <a:latin typeface="Century"/>
              <a:ea typeface="ＭＳ 明朝"/>
              <a:cs typeface="Times New Roman"/>
            </a:endParaRPr>
          </a:p>
          <a:p>
            <a:pPr marL="466725" algn="just">
              <a:spcAft>
                <a:spcPts val="0"/>
              </a:spcAft>
            </a:pPr>
            <a:r>
              <a:rPr lang="en-US" altLang="ja-JP" sz="2400" kern="100" dirty="0" smtClean="0">
                <a:solidFill>
                  <a:schemeClr val="tx1"/>
                </a:solidFill>
                <a:latin typeface="AR P丸ゴシック体M"/>
                <a:ea typeface="ＭＳ 明朝"/>
                <a:cs typeface="Times New Roman"/>
              </a:rPr>
              <a:t>6</a:t>
            </a:r>
            <a:r>
              <a:rPr lang="ja-JP" altLang="ja-JP" sz="2400" kern="100" dirty="0" smtClean="0">
                <a:solidFill>
                  <a:schemeClr val="tx1"/>
                </a:solidFill>
                <a:latin typeface="Century"/>
                <a:ea typeface="AR P丸ゴシック体M"/>
                <a:cs typeface="Times New Roman"/>
              </a:rPr>
              <a:t>　入札談合にどう向き合うか </a:t>
            </a:r>
            <a:endParaRPr lang="ja-JP" altLang="ja-JP" sz="2400" kern="100" dirty="0" smtClean="0">
              <a:solidFill>
                <a:schemeClr val="tx1"/>
              </a:solidFill>
              <a:latin typeface="Century"/>
              <a:ea typeface="ＭＳ 明朝"/>
              <a:cs typeface="Times New Roman"/>
            </a:endParaRPr>
          </a:p>
          <a:p>
            <a:pPr marL="466725" algn="just"/>
            <a:r>
              <a:rPr lang="en-US" altLang="ja-JP" sz="2400" kern="100" dirty="0" smtClean="0">
                <a:solidFill>
                  <a:schemeClr val="tx1"/>
                </a:solidFill>
                <a:latin typeface="AR P丸ゴシック体M"/>
                <a:ea typeface="ＭＳ 明朝"/>
                <a:cs typeface="Times New Roman"/>
              </a:rPr>
              <a:t>7</a:t>
            </a:r>
            <a:r>
              <a:rPr lang="ja-JP" altLang="ja-JP" sz="2400" kern="100" dirty="0" smtClean="0">
                <a:solidFill>
                  <a:schemeClr val="tx1"/>
                </a:solidFill>
                <a:latin typeface="Century"/>
                <a:ea typeface="AR P丸ゴシック体M"/>
                <a:cs typeface="Times New Roman"/>
              </a:rPr>
              <a:t>　</a:t>
            </a:r>
            <a:r>
              <a:rPr lang="en-US" altLang="ja-JP" sz="2400" kern="100" dirty="0" smtClean="0">
                <a:solidFill>
                  <a:schemeClr val="tx1"/>
                </a:solidFill>
                <a:latin typeface="Century"/>
                <a:ea typeface="AR P丸ゴシック体M"/>
                <a:cs typeface="Times New Roman"/>
              </a:rPr>
              <a:t>ICT</a:t>
            </a:r>
            <a:r>
              <a:rPr lang="ja-JP" altLang="en-US" sz="2400" kern="100" dirty="0" smtClean="0">
                <a:solidFill>
                  <a:schemeClr val="tx1"/>
                </a:solidFill>
                <a:latin typeface="Century"/>
                <a:ea typeface="AR P丸ゴシック体M"/>
                <a:cs typeface="Times New Roman"/>
              </a:rPr>
              <a:t>活用</a:t>
            </a:r>
            <a:r>
              <a:rPr lang="ja-JP" altLang="ja-JP" sz="2400" kern="100" dirty="0" smtClean="0">
                <a:solidFill>
                  <a:schemeClr val="tx1"/>
                </a:solidFill>
                <a:latin typeface="Century"/>
                <a:ea typeface="AR P丸ゴシック体M"/>
                <a:cs typeface="Times New Roman"/>
              </a:rPr>
              <a:t>による生産性改革　</a:t>
            </a:r>
            <a:endParaRPr kumimoji="1" lang="ja-JP" alt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 1"/>
          <p:cNvSpPr>
            <a:spLocks noGrp="1"/>
          </p:cNvSpPr>
          <p:nvPr>
            <p:ph type="sldNum" sz="quarter" idx="12"/>
          </p:nvPr>
        </p:nvSpPr>
        <p:spPr/>
        <p:txBody>
          <a:bodyPr/>
          <a:lstStyle/>
          <a:p>
            <a:fld id="{323824D2-57B7-4FB7-82D6-3DA34C67D3B4}" type="slidenum">
              <a:rPr kumimoji="1" lang="ja-JP" altLang="en-US" smtClean="0"/>
              <a:pPr/>
              <a:t>20</a:t>
            </a:fld>
            <a:endParaRPr kumimoji="1" lang="ja-JP" altLang="en-US"/>
          </a:p>
        </p:txBody>
      </p:sp>
      <p:graphicFrame>
        <p:nvGraphicFramePr>
          <p:cNvPr id="3" name="グラフ 2"/>
          <p:cNvGraphicFramePr>
            <a:graphicFrameLocks noGrp="1"/>
          </p:cNvGraphicFramePr>
          <p:nvPr/>
        </p:nvGraphicFramePr>
        <p:xfrm>
          <a:off x="0" y="1"/>
          <a:ext cx="9221230" cy="6858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560" y="404665"/>
            <a:ext cx="7772400" cy="720079"/>
          </a:xfrm>
        </p:spPr>
        <p:txBody>
          <a:bodyPr>
            <a:normAutofit/>
          </a:bodyPr>
          <a:lstStyle/>
          <a:p>
            <a:pPr algn="l"/>
            <a:r>
              <a:rPr lang="ja-JP" altLang="en-US" sz="2400" kern="100" dirty="0" smtClean="0">
                <a:latin typeface="Century"/>
                <a:ea typeface="AR P丸ゴシック体M"/>
                <a:cs typeface="Times New Roman"/>
              </a:rPr>
              <a:t>（</a:t>
            </a:r>
            <a:r>
              <a:rPr lang="en-US" altLang="ja-JP" sz="2400" kern="100" dirty="0" smtClean="0">
                <a:latin typeface="Century"/>
                <a:ea typeface="AR P丸ゴシック体M"/>
                <a:cs typeface="Times New Roman"/>
              </a:rPr>
              <a:t>2</a:t>
            </a:r>
            <a:r>
              <a:rPr lang="ja-JP" altLang="en-US" sz="2400" kern="100" dirty="0" smtClean="0">
                <a:latin typeface="Century"/>
                <a:ea typeface="AR P丸ゴシック体M"/>
                <a:cs typeface="Times New Roman"/>
              </a:rPr>
              <a:t>）　</a:t>
            </a:r>
            <a:r>
              <a:rPr lang="ja-JP" altLang="ja-JP" sz="2400" kern="100" dirty="0" smtClean="0">
                <a:latin typeface="Century"/>
                <a:ea typeface="AR P丸ゴシック体M"/>
                <a:cs typeface="Times New Roman"/>
              </a:rPr>
              <a:t>雇用</a:t>
            </a:r>
            <a:r>
              <a:rPr lang="ja-JP" altLang="en-US" sz="2400" kern="100" dirty="0" smtClean="0">
                <a:latin typeface="Century"/>
                <a:ea typeface="AR P丸ゴシック体M"/>
                <a:cs typeface="Times New Roman"/>
              </a:rPr>
              <a:t>関係の明確化と就労条件の改善</a:t>
            </a:r>
            <a:r>
              <a:rPr lang="ja-JP" altLang="en-US" sz="2200" kern="100" dirty="0" smtClean="0">
                <a:latin typeface="Century"/>
                <a:ea typeface="AR P丸ゴシック体M"/>
                <a:cs typeface="Times New Roman"/>
              </a:rPr>
              <a:t>　</a:t>
            </a:r>
            <a:endParaRPr kumimoji="1" lang="ja-JP" altLang="en-US" sz="2200" dirty="0"/>
          </a:p>
        </p:txBody>
      </p:sp>
      <p:sp>
        <p:nvSpPr>
          <p:cNvPr id="3" name="サブタイトル 2"/>
          <p:cNvSpPr>
            <a:spLocks noGrp="1"/>
          </p:cNvSpPr>
          <p:nvPr>
            <p:ph type="subTitle" idx="1"/>
          </p:nvPr>
        </p:nvSpPr>
        <p:spPr>
          <a:xfrm>
            <a:off x="539552" y="1124744"/>
            <a:ext cx="8280920" cy="5112568"/>
          </a:xfrm>
        </p:spPr>
        <p:txBody>
          <a:bodyPr>
            <a:normAutofit fontScale="85000" lnSpcReduction="20000"/>
          </a:bodyPr>
          <a:lstStyle/>
          <a:p>
            <a:pPr marL="66675" algn="just">
              <a:spcAft>
                <a:spcPts val="0"/>
              </a:spcAft>
            </a:pPr>
            <a:r>
              <a:rPr lang="ja-JP" altLang="ja-JP" sz="2600" kern="100" dirty="0" smtClean="0">
                <a:latin typeface="Century"/>
                <a:ea typeface="AR P丸ゴシック体M"/>
                <a:cs typeface="Times New Roman"/>
              </a:rPr>
              <a:t>・</a:t>
            </a:r>
            <a:r>
              <a:rPr lang="ja-JP" altLang="en-US" sz="2600" kern="100" dirty="0" smtClean="0">
                <a:solidFill>
                  <a:schemeClr val="tx1"/>
                </a:solidFill>
                <a:latin typeface="Century"/>
                <a:ea typeface="AR P丸ゴシック体M"/>
                <a:cs typeface="Times New Roman"/>
              </a:rPr>
              <a:t>若者が建設業を敬遠する理由</a:t>
            </a:r>
            <a:endParaRPr lang="en-US" altLang="ja-JP" sz="2600" kern="100" dirty="0" smtClean="0">
              <a:solidFill>
                <a:schemeClr val="tx1"/>
              </a:solidFill>
              <a:latin typeface="Century"/>
              <a:ea typeface="AR P丸ゴシック体M"/>
              <a:cs typeface="Times New Roman"/>
            </a:endParaRPr>
          </a:p>
          <a:p>
            <a:pPr marL="66675" algn="just">
              <a:spcAft>
                <a:spcPts val="0"/>
              </a:spcAft>
            </a:pPr>
            <a:r>
              <a:rPr lang="ja-JP" altLang="en-US" sz="2400" kern="100" dirty="0" smtClean="0">
                <a:solidFill>
                  <a:schemeClr val="tx1"/>
                </a:solidFill>
                <a:latin typeface="Century"/>
                <a:ea typeface="AR P丸ゴシック体M"/>
                <a:cs typeface="Times New Roman"/>
              </a:rPr>
              <a:t>　　　　　　　　　　　　</a:t>
            </a:r>
            <a:r>
              <a:rPr lang="ja-JP" altLang="en-US" sz="2200" kern="100" dirty="0" smtClean="0">
                <a:solidFill>
                  <a:schemeClr val="tx1"/>
                </a:solidFill>
                <a:latin typeface="Century"/>
                <a:ea typeface="AR P丸ゴシック体M"/>
                <a:cs typeface="Times New Roman"/>
              </a:rPr>
              <a:t>（建設産業専門団体連合会調査）</a:t>
            </a:r>
            <a:endParaRPr lang="en-US" altLang="ja-JP" sz="2200" kern="100" dirty="0" smtClean="0">
              <a:solidFill>
                <a:schemeClr val="tx1"/>
              </a:solidFill>
              <a:latin typeface="Century"/>
              <a:ea typeface="AR P丸ゴシック体M"/>
              <a:cs typeface="Times New Roman"/>
            </a:endParaRPr>
          </a:p>
          <a:p>
            <a:pPr marL="981075" lvl="2" algn="just"/>
            <a:r>
              <a:rPr lang="ja-JP" altLang="en-US" sz="2200" kern="100" dirty="0" smtClean="0">
                <a:solidFill>
                  <a:schemeClr val="tx1"/>
                </a:solidFill>
                <a:latin typeface="AR P丸ゴシック体M" pitchFamily="50" charset="-128"/>
                <a:ea typeface="AR P丸ゴシック体M" pitchFamily="50" charset="-128"/>
                <a:cs typeface="Times New Roman"/>
              </a:rPr>
              <a:t>・収入の低さ</a:t>
            </a:r>
            <a:endParaRPr lang="en-US" altLang="ja-JP" sz="2200" kern="100" dirty="0" smtClean="0">
              <a:solidFill>
                <a:schemeClr val="tx1"/>
              </a:solidFill>
              <a:latin typeface="AR P丸ゴシック体M" pitchFamily="50" charset="-128"/>
              <a:ea typeface="AR P丸ゴシック体M" pitchFamily="50" charset="-128"/>
              <a:cs typeface="Times New Roman"/>
            </a:endParaRPr>
          </a:p>
          <a:p>
            <a:pPr marL="981075" lvl="2" algn="just"/>
            <a:r>
              <a:rPr lang="ja-JP" altLang="en-US" sz="2200" kern="100" dirty="0" smtClean="0">
                <a:solidFill>
                  <a:schemeClr val="tx1"/>
                </a:solidFill>
                <a:latin typeface="AR P丸ゴシック体M" pitchFamily="50" charset="-128"/>
                <a:ea typeface="AR P丸ゴシック体M" pitchFamily="50" charset="-128"/>
                <a:cs typeface="Times New Roman"/>
              </a:rPr>
              <a:t>・仕事のきつさ</a:t>
            </a:r>
            <a:endParaRPr lang="en-US" altLang="ja-JP" sz="2200" kern="100" dirty="0" smtClean="0">
              <a:solidFill>
                <a:schemeClr val="tx1"/>
              </a:solidFill>
              <a:latin typeface="AR P丸ゴシック体M" pitchFamily="50" charset="-128"/>
              <a:ea typeface="AR P丸ゴシック体M" pitchFamily="50" charset="-128"/>
              <a:cs typeface="Times New Roman"/>
            </a:endParaRPr>
          </a:p>
          <a:p>
            <a:pPr marL="981075" lvl="2" algn="just"/>
            <a:r>
              <a:rPr lang="ja-JP" altLang="en-US" sz="2200" kern="100" dirty="0" smtClean="0">
                <a:solidFill>
                  <a:schemeClr val="tx1"/>
                </a:solidFill>
                <a:latin typeface="AR P丸ゴシック体M" pitchFamily="50" charset="-128"/>
                <a:ea typeface="AR P丸ゴシック体M" pitchFamily="50" charset="-128"/>
                <a:cs typeface="Times New Roman"/>
              </a:rPr>
              <a:t>・休日の少なさ</a:t>
            </a:r>
            <a:endParaRPr lang="en-US" altLang="ja-JP" sz="2200" kern="100" dirty="0" smtClean="0">
              <a:solidFill>
                <a:schemeClr val="tx1"/>
              </a:solidFill>
              <a:latin typeface="AR P丸ゴシック体M" pitchFamily="50" charset="-128"/>
              <a:ea typeface="AR P丸ゴシック体M" pitchFamily="50" charset="-128"/>
              <a:cs typeface="Times New Roman"/>
            </a:endParaRPr>
          </a:p>
          <a:p>
            <a:pPr marL="981075" lvl="2" algn="just"/>
            <a:r>
              <a:rPr lang="ja-JP" altLang="en-US" sz="2200" kern="100" dirty="0" smtClean="0">
                <a:solidFill>
                  <a:schemeClr val="tx1"/>
                </a:solidFill>
                <a:latin typeface="AR P丸ゴシック体M" pitchFamily="50" charset="-128"/>
                <a:ea typeface="AR P丸ゴシック体M" pitchFamily="50" charset="-128"/>
                <a:cs typeface="Times New Roman"/>
              </a:rPr>
              <a:t>・作業環境の厳しさ</a:t>
            </a:r>
            <a:endParaRPr lang="en-US" altLang="ja-JP" sz="2200" kern="100" dirty="0" smtClean="0">
              <a:solidFill>
                <a:schemeClr val="tx1"/>
              </a:solidFill>
              <a:latin typeface="AR P丸ゴシック体M" pitchFamily="50" charset="-128"/>
              <a:ea typeface="AR P丸ゴシック体M" pitchFamily="50" charset="-128"/>
              <a:cs typeface="Times New Roman"/>
            </a:endParaRPr>
          </a:p>
          <a:p>
            <a:pPr marL="981075" lvl="2" algn="just"/>
            <a:r>
              <a:rPr lang="ja-JP" altLang="en-US" sz="2200" kern="100" dirty="0" smtClean="0">
                <a:solidFill>
                  <a:schemeClr val="tx1"/>
                </a:solidFill>
                <a:latin typeface="AR P丸ゴシック体M" pitchFamily="50" charset="-128"/>
                <a:ea typeface="AR P丸ゴシック体M" pitchFamily="50" charset="-128"/>
                <a:cs typeface="Times New Roman"/>
              </a:rPr>
              <a:t>・職業イメージの悪さ</a:t>
            </a:r>
            <a:endParaRPr lang="en-US" altLang="ja-JP" sz="2200" kern="100" dirty="0" smtClean="0">
              <a:solidFill>
                <a:schemeClr val="tx1"/>
              </a:solidFill>
              <a:latin typeface="AR P丸ゴシック体M" pitchFamily="50" charset="-128"/>
              <a:ea typeface="AR P丸ゴシック体M" pitchFamily="50" charset="-128"/>
              <a:cs typeface="Times New Roman"/>
            </a:endParaRPr>
          </a:p>
          <a:p>
            <a:pPr marL="981075" lvl="2" algn="just"/>
            <a:r>
              <a:rPr lang="ja-JP" altLang="en-US" sz="2200" kern="100" dirty="0" smtClean="0">
                <a:solidFill>
                  <a:schemeClr val="tx1"/>
                </a:solidFill>
                <a:latin typeface="AR P丸ゴシック体M" pitchFamily="50" charset="-128"/>
                <a:ea typeface="AR P丸ゴシック体M" pitchFamily="50" charset="-128"/>
                <a:cs typeface="Times New Roman"/>
              </a:rPr>
              <a:t>・社会保険など福利の未整備など</a:t>
            </a:r>
            <a:endParaRPr lang="en-US" altLang="ja-JP" sz="2200" kern="100" dirty="0" smtClean="0">
              <a:solidFill>
                <a:schemeClr val="tx1"/>
              </a:solidFill>
              <a:latin typeface="AR P丸ゴシック体M" pitchFamily="50" charset="-128"/>
              <a:ea typeface="AR P丸ゴシック体M" pitchFamily="50" charset="-128"/>
              <a:cs typeface="Times New Roman"/>
            </a:endParaRPr>
          </a:p>
          <a:p>
            <a:pPr marL="981075" lvl="2" algn="just"/>
            <a:endParaRPr lang="en-US" altLang="ja-JP" sz="2200" kern="100" dirty="0" smtClean="0">
              <a:solidFill>
                <a:schemeClr val="tx1"/>
              </a:solidFill>
              <a:latin typeface="AR P丸ゴシック体M" pitchFamily="50" charset="-128"/>
              <a:ea typeface="AR P丸ゴシック体M" pitchFamily="50" charset="-128"/>
              <a:cs typeface="Times New Roman"/>
            </a:endParaRPr>
          </a:p>
          <a:p>
            <a:pPr marL="523875" lvl="1" algn="just"/>
            <a:r>
              <a:rPr lang="ja-JP" altLang="ja-JP" sz="2200" dirty="0" smtClean="0">
                <a:solidFill>
                  <a:schemeClr val="tx1"/>
                </a:solidFill>
                <a:latin typeface="AR P丸ゴシック体M" pitchFamily="50" charset="-128"/>
                <a:ea typeface="AR P丸ゴシック体M" pitchFamily="50" charset="-128"/>
              </a:rPr>
              <a:t>理想的な職に関する世論調査（内閣府</a:t>
            </a:r>
            <a:r>
              <a:rPr lang="en-US" altLang="ja-JP" sz="2200" dirty="0" smtClean="0">
                <a:solidFill>
                  <a:schemeClr val="tx1"/>
                </a:solidFill>
                <a:latin typeface="AR P丸ゴシック体M" pitchFamily="50" charset="-128"/>
                <a:ea typeface="AR P丸ゴシック体M" pitchFamily="50" charset="-128"/>
              </a:rPr>
              <a:t>2015</a:t>
            </a:r>
            <a:r>
              <a:rPr lang="ja-JP" altLang="ja-JP" sz="2200" dirty="0" smtClean="0">
                <a:solidFill>
                  <a:schemeClr val="tx1"/>
                </a:solidFill>
                <a:latin typeface="AR P丸ゴシック体M" pitchFamily="50" charset="-128"/>
                <a:ea typeface="AR P丸ゴシック体M" pitchFamily="50" charset="-128"/>
              </a:rPr>
              <a:t>年）</a:t>
            </a:r>
            <a:endParaRPr lang="en-US" altLang="ja-JP" sz="2200" dirty="0" smtClean="0">
              <a:solidFill>
                <a:schemeClr val="tx1"/>
              </a:solidFill>
              <a:latin typeface="AR P丸ゴシック体M" pitchFamily="50" charset="-128"/>
              <a:ea typeface="AR P丸ゴシック体M" pitchFamily="50" charset="-128"/>
            </a:endParaRPr>
          </a:p>
          <a:p>
            <a:pPr marL="981075" lvl="2" algn="just"/>
            <a:r>
              <a:rPr lang="ja-JP" altLang="ja-JP" sz="2100" dirty="0" smtClean="0">
                <a:solidFill>
                  <a:schemeClr val="tx1"/>
                </a:solidFill>
                <a:latin typeface="AR P丸ゴシック体M" pitchFamily="50" charset="-128"/>
                <a:ea typeface="AR P丸ゴシック体M" pitchFamily="50" charset="-128"/>
              </a:rPr>
              <a:t>収入が安定、楽しい仕事、専門知識や能力を生かせる、</a:t>
            </a:r>
            <a:endParaRPr lang="en-US" altLang="ja-JP" sz="2100" dirty="0" smtClean="0">
              <a:solidFill>
                <a:schemeClr val="tx1"/>
              </a:solidFill>
              <a:latin typeface="AR P丸ゴシック体M" pitchFamily="50" charset="-128"/>
              <a:ea typeface="AR P丸ゴシック体M" pitchFamily="50" charset="-128"/>
            </a:endParaRPr>
          </a:p>
          <a:p>
            <a:pPr marL="981075" lvl="2" algn="just"/>
            <a:r>
              <a:rPr lang="ja-JP" altLang="ja-JP" sz="2100" dirty="0" smtClean="0">
                <a:solidFill>
                  <a:schemeClr val="tx1"/>
                </a:solidFill>
                <a:latin typeface="AR P丸ゴシック体M" pitchFamily="50" charset="-128"/>
                <a:ea typeface="AR P丸ゴシック体M" pitchFamily="50" charset="-128"/>
              </a:rPr>
              <a:t>健康を損ねる心配がない、</a:t>
            </a:r>
            <a:endParaRPr lang="en-US" altLang="ja-JP" sz="2100" dirty="0" smtClean="0">
              <a:solidFill>
                <a:schemeClr val="tx1"/>
              </a:solidFill>
              <a:latin typeface="AR P丸ゴシック体M" pitchFamily="50" charset="-128"/>
              <a:ea typeface="AR P丸ゴシック体M" pitchFamily="50" charset="-128"/>
            </a:endParaRPr>
          </a:p>
          <a:p>
            <a:pPr marL="981075" lvl="2" algn="just"/>
            <a:r>
              <a:rPr lang="ja-JP" altLang="ja-JP" sz="2100" dirty="0" smtClean="0">
                <a:solidFill>
                  <a:schemeClr val="tx1"/>
                </a:solidFill>
                <a:latin typeface="AR P丸ゴシック体M" pitchFamily="50" charset="-128"/>
                <a:ea typeface="AR P丸ゴシック体M" pitchFamily="50" charset="-128"/>
              </a:rPr>
              <a:t>失業の心配がないなどが上位</a:t>
            </a:r>
            <a:endParaRPr lang="en-US" altLang="ja-JP" sz="2100" kern="100" dirty="0" smtClean="0">
              <a:solidFill>
                <a:schemeClr val="tx1"/>
              </a:solidFill>
              <a:latin typeface="AR P丸ゴシック体M" pitchFamily="50" charset="-128"/>
              <a:ea typeface="AR P丸ゴシック体M" pitchFamily="50" charset="-128"/>
              <a:cs typeface="Times New Roman"/>
            </a:endParaRPr>
          </a:p>
          <a:p>
            <a:pPr marL="981075" lvl="2" algn="just"/>
            <a:endParaRPr lang="ja-JP" altLang="ja-JP" sz="2200" kern="100" dirty="0" smtClean="0">
              <a:solidFill>
                <a:schemeClr val="tx1"/>
              </a:solidFill>
              <a:latin typeface="Century"/>
              <a:ea typeface="ＭＳ 明朝"/>
              <a:cs typeface="Times New Roman"/>
            </a:endParaRPr>
          </a:p>
          <a:p>
            <a:pPr marL="66675" algn="just">
              <a:spcAft>
                <a:spcPts val="0"/>
              </a:spcAft>
            </a:pPr>
            <a:r>
              <a:rPr lang="ja-JP" altLang="ja-JP" sz="2600" kern="100" dirty="0" smtClean="0">
                <a:solidFill>
                  <a:schemeClr val="tx1"/>
                </a:solidFill>
                <a:latin typeface="Century"/>
                <a:ea typeface="AR P丸ゴシック体M"/>
                <a:cs typeface="Times New Roman"/>
              </a:rPr>
              <a:t>・建設技能者の雇用関係</a:t>
            </a:r>
            <a:r>
              <a:rPr lang="ja-JP" altLang="en-US" sz="2600" kern="100" dirty="0" smtClean="0">
                <a:solidFill>
                  <a:schemeClr val="tx1"/>
                </a:solidFill>
                <a:latin typeface="Century"/>
                <a:ea typeface="AR P丸ゴシック体M"/>
                <a:cs typeface="Times New Roman"/>
              </a:rPr>
              <a:t>の明確化</a:t>
            </a:r>
            <a:r>
              <a:rPr lang="ja-JP" altLang="ja-JP" sz="2600" kern="100" dirty="0" smtClean="0">
                <a:solidFill>
                  <a:schemeClr val="tx1"/>
                </a:solidFill>
                <a:latin typeface="Century"/>
                <a:ea typeface="AR P丸ゴシック体M"/>
                <a:cs typeface="Times New Roman"/>
              </a:rPr>
              <a:t>と就労条件</a:t>
            </a:r>
            <a:r>
              <a:rPr lang="ja-JP" altLang="en-US" sz="2600" kern="100" dirty="0" smtClean="0">
                <a:solidFill>
                  <a:schemeClr val="tx1"/>
                </a:solidFill>
                <a:latin typeface="Century"/>
                <a:ea typeface="AR P丸ゴシック体M"/>
                <a:cs typeface="Times New Roman"/>
              </a:rPr>
              <a:t>改善のために</a:t>
            </a:r>
            <a:endParaRPr lang="en-US" altLang="ja-JP" sz="2600" kern="100" dirty="0" smtClean="0">
              <a:solidFill>
                <a:schemeClr val="tx1"/>
              </a:solidFill>
              <a:latin typeface="Century"/>
              <a:ea typeface="AR P丸ゴシック体M"/>
              <a:cs typeface="Times New Roman"/>
            </a:endParaRPr>
          </a:p>
          <a:p>
            <a:pPr marL="66675" algn="just">
              <a:spcAft>
                <a:spcPts val="0"/>
              </a:spcAft>
            </a:pPr>
            <a:r>
              <a:rPr lang="ja-JP" altLang="en-US" sz="2600" kern="100" dirty="0" smtClean="0">
                <a:solidFill>
                  <a:schemeClr val="tx1"/>
                </a:solidFill>
                <a:latin typeface="Century"/>
                <a:ea typeface="AR P丸ゴシック体M"/>
                <a:cs typeface="Times New Roman"/>
              </a:rPr>
              <a:t>　　</a:t>
            </a:r>
            <a:r>
              <a:rPr lang="ja-JP" altLang="en-US" sz="2100" kern="100" dirty="0" err="1" smtClean="0">
                <a:solidFill>
                  <a:schemeClr val="tx1"/>
                </a:solidFill>
                <a:latin typeface="Century"/>
                <a:ea typeface="AR P丸ゴシック体M"/>
                <a:cs typeface="Times New Roman"/>
              </a:rPr>
              <a:t>ー</a:t>
            </a:r>
            <a:r>
              <a:rPr lang="ja-JP" altLang="ja-JP" sz="2100" kern="100" dirty="0" smtClean="0">
                <a:solidFill>
                  <a:schemeClr val="tx1"/>
                </a:solidFill>
                <a:latin typeface="Century"/>
                <a:ea typeface="AR P丸ゴシック体M"/>
                <a:cs typeface="Times New Roman"/>
              </a:rPr>
              <a:t>正社員</a:t>
            </a:r>
            <a:r>
              <a:rPr lang="ja-JP" altLang="en-US" sz="2100" kern="100" dirty="0" smtClean="0">
                <a:solidFill>
                  <a:schemeClr val="tx1"/>
                </a:solidFill>
                <a:latin typeface="Century"/>
                <a:ea typeface="AR P丸ゴシック体M"/>
                <a:cs typeface="Times New Roman"/>
              </a:rPr>
              <a:t>職人への道をつくるー</a:t>
            </a:r>
            <a:endParaRPr lang="en-US" altLang="ja-JP" sz="2100" kern="100" dirty="0" smtClean="0">
              <a:solidFill>
                <a:schemeClr val="tx1"/>
              </a:solidFill>
              <a:latin typeface="Century"/>
              <a:ea typeface="AR P丸ゴシック体M"/>
              <a:cs typeface="Times New Roman"/>
            </a:endParaRPr>
          </a:p>
          <a:p>
            <a:pPr marL="66675" algn="just">
              <a:spcAft>
                <a:spcPts val="0"/>
              </a:spcAft>
            </a:pPr>
            <a:endParaRPr lang="en-US" altLang="ja-JP" sz="2600" kern="100" dirty="0" smtClean="0">
              <a:solidFill>
                <a:schemeClr val="tx1"/>
              </a:solidFill>
              <a:latin typeface="Century"/>
              <a:ea typeface="AR P丸ゴシック体M"/>
              <a:cs typeface="Times New Roman"/>
            </a:endParaRPr>
          </a:p>
          <a:p>
            <a:pPr marL="66675" algn="just">
              <a:spcAft>
                <a:spcPts val="0"/>
              </a:spcAft>
            </a:pPr>
            <a:endParaRPr lang="ja-JP" altLang="ja-JP" kern="100" dirty="0" smtClean="0">
              <a:solidFill>
                <a:schemeClr val="tx1"/>
              </a:solidFill>
              <a:latin typeface="Century"/>
              <a:ea typeface="ＭＳ 明朝"/>
              <a:cs typeface="Times New Roman"/>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spcAft>
                <a:spcPts val="0"/>
              </a:spcAft>
            </a:pPr>
            <a:r>
              <a:rPr lang="ja-JP" altLang="ja-JP" sz="2800" kern="100" dirty="0" smtClean="0">
                <a:latin typeface="AR P丸ゴシック体M" pitchFamily="50" charset="-128"/>
                <a:ea typeface="AR P丸ゴシック体M" pitchFamily="50" charset="-128"/>
                <a:cs typeface="Times New Roman"/>
              </a:rPr>
              <a:t>図表</a:t>
            </a:r>
            <a:r>
              <a:rPr lang="en-US" altLang="ja-JP" sz="2800" kern="100" dirty="0" smtClean="0">
                <a:latin typeface="AR P丸ゴシック体M" pitchFamily="50" charset="-128"/>
                <a:ea typeface="AR P丸ゴシック体M" pitchFamily="50" charset="-128"/>
                <a:cs typeface="Times New Roman"/>
              </a:rPr>
              <a:t>5 </a:t>
            </a:r>
            <a:r>
              <a:rPr lang="ja-JP" altLang="ja-JP" sz="2800" kern="100" dirty="0" smtClean="0">
                <a:latin typeface="AR P丸ゴシック体M" pitchFamily="50" charset="-128"/>
                <a:ea typeface="AR P丸ゴシック体M" pitchFamily="50" charset="-128"/>
                <a:cs typeface="Times New Roman"/>
              </a:rPr>
              <a:t>建設技能者の雇用関係による区分</a:t>
            </a:r>
            <a:endParaRPr lang="ja-JP" altLang="ja-JP" sz="2800" kern="100" dirty="0">
              <a:latin typeface="AR P丸ゴシック体M" pitchFamily="50" charset="-128"/>
              <a:ea typeface="AR P丸ゴシック体M" pitchFamily="50" charset="-128"/>
              <a:cs typeface="Times New Roman"/>
            </a:endParaRPr>
          </a:p>
        </p:txBody>
      </p:sp>
      <p:sp>
        <p:nvSpPr>
          <p:cNvPr id="3" name="正方形/長方形 2"/>
          <p:cNvSpPr/>
          <p:nvPr/>
        </p:nvSpPr>
        <p:spPr>
          <a:xfrm>
            <a:off x="467544" y="1556792"/>
            <a:ext cx="7920880" cy="4093428"/>
          </a:xfrm>
          <a:prstGeom prst="rect">
            <a:avLst/>
          </a:prstGeom>
        </p:spPr>
        <p:txBody>
          <a:bodyPr wrap="square">
            <a:spAutoFit/>
          </a:bodyPr>
          <a:lstStyle/>
          <a:p>
            <a:pPr indent="133350" algn="just">
              <a:spcAft>
                <a:spcPts val="0"/>
              </a:spcAft>
            </a:pPr>
            <a:r>
              <a:rPr lang="en-US" altLang="ja-JP" sz="2400" kern="100" dirty="0" smtClean="0">
                <a:latin typeface="HGP創英角ﾎﾟｯﾌﾟ体" pitchFamily="50" charset="-128"/>
                <a:ea typeface="HGP創英角ﾎﾟｯﾌﾟ体" pitchFamily="50" charset="-128"/>
                <a:cs typeface="Times New Roman"/>
              </a:rPr>
              <a:t>A</a:t>
            </a:r>
            <a:r>
              <a:rPr lang="ja-JP" altLang="ja-JP" sz="2400" kern="100" dirty="0" smtClean="0">
                <a:latin typeface="HGP創英角ﾎﾟｯﾌﾟ体" pitchFamily="50" charset="-128"/>
                <a:ea typeface="HGP創英角ﾎﾟｯﾌﾟ体" pitchFamily="50" charset="-128"/>
                <a:cs typeface="Times New Roman"/>
              </a:rPr>
              <a:t>社の技能者</a:t>
            </a:r>
            <a:endParaRPr lang="en-US" altLang="ja-JP" sz="2400" kern="100" dirty="0" smtClean="0">
              <a:latin typeface="HGP創英角ﾎﾟｯﾌﾟ体" pitchFamily="50" charset="-128"/>
              <a:ea typeface="HGP創英角ﾎﾟｯﾌﾟ体" pitchFamily="50" charset="-128"/>
              <a:cs typeface="Times New Roman"/>
            </a:endParaRPr>
          </a:p>
          <a:p>
            <a:pPr indent="133350" algn="just">
              <a:spcAft>
                <a:spcPts val="0"/>
              </a:spcAft>
            </a:pPr>
            <a:endParaRPr lang="ja-JP" altLang="ja-JP" sz="2000" kern="100" dirty="0" smtClean="0">
              <a:latin typeface="AR P丸ゴシック体M" pitchFamily="50" charset="-128"/>
              <a:ea typeface="AR P丸ゴシック体M" pitchFamily="50" charset="-128"/>
              <a:cs typeface="Times New Roman"/>
            </a:endParaRPr>
          </a:p>
          <a:p>
            <a:pPr indent="533400" algn="just">
              <a:spcAft>
                <a:spcPts val="0"/>
              </a:spcAft>
            </a:pPr>
            <a:r>
              <a:rPr lang="ja-JP" altLang="ja-JP" sz="2000" kern="100" dirty="0" smtClean="0">
                <a:latin typeface="AR P丸ゴシック体M" pitchFamily="50" charset="-128"/>
                <a:ea typeface="AR P丸ゴシック体M" pitchFamily="50" charset="-128"/>
                <a:cs typeface="Times New Roman"/>
              </a:rPr>
              <a:t>○雇用━①正社員（社会保険料の雇用主分を</a:t>
            </a:r>
            <a:r>
              <a:rPr lang="en-US" altLang="ja-JP" sz="2000" b="1" kern="100" dirty="0" smtClean="0">
                <a:latin typeface="AR P丸ゴシック体M" pitchFamily="50" charset="-128"/>
                <a:ea typeface="AR P丸ゴシック体M" pitchFamily="50" charset="-128"/>
                <a:cs typeface="Times New Roman"/>
              </a:rPr>
              <a:t>A</a:t>
            </a:r>
            <a:r>
              <a:rPr lang="ja-JP" altLang="ja-JP" sz="2000" kern="100" dirty="0" smtClean="0">
                <a:latin typeface="AR P丸ゴシック体M" pitchFamily="50" charset="-128"/>
                <a:ea typeface="AR P丸ゴシック体M" pitchFamily="50" charset="-128"/>
                <a:cs typeface="Times New Roman"/>
              </a:rPr>
              <a:t>社が負担）</a:t>
            </a:r>
            <a:endParaRPr lang="en-US" altLang="ja-JP" sz="2000" kern="100" dirty="0" smtClean="0">
              <a:latin typeface="AR P丸ゴシック体M" pitchFamily="50" charset="-128"/>
              <a:ea typeface="AR P丸ゴシック体M" pitchFamily="50" charset="-128"/>
              <a:cs typeface="Times New Roman"/>
            </a:endParaRPr>
          </a:p>
          <a:p>
            <a:pPr indent="533400" algn="just">
              <a:spcAft>
                <a:spcPts val="0"/>
              </a:spcAft>
            </a:pPr>
            <a:endParaRPr lang="ja-JP" altLang="ja-JP" sz="2000" kern="100" dirty="0" smtClean="0">
              <a:latin typeface="AR P丸ゴシック体M" pitchFamily="50" charset="-128"/>
              <a:ea typeface="AR P丸ゴシック体M" pitchFamily="50" charset="-128"/>
              <a:cs typeface="Times New Roman"/>
            </a:endParaRPr>
          </a:p>
          <a:p>
            <a:pPr indent="133350" algn="just">
              <a:spcAft>
                <a:spcPts val="0"/>
              </a:spcAft>
            </a:pPr>
            <a:r>
              <a:rPr lang="ja-JP" altLang="ja-JP" sz="2000" kern="100" dirty="0" smtClean="0">
                <a:latin typeface="AR P丸ゴシック体M" pitchFamily="50" charset="-128"/>
                <a:ea typeface="AR P丸ゴシック体M" pitchFamily="50" charset="-128"/>
                <a:cs typeface="Times New Roman"/>
              </a:rPr>
              <a:t>　　　　　 　 ②日雇・臨時雇用</a:t>
            </a:r>
            <a:r>
              <a:rPr lang="en-US" altLang="ja-JP" sz="2000" kern="100" dirty="0" smtClean="0">
                <a:latin typeface="AR P丸ゴシック体M" pitchFamily="50" charset="-128"/>
                <a:ea typeface="AR P丸ゴシック体M" pitchFamily="50" charset="-128"/>
                <a:cs typeface="Times New Roman"/>
              </a:rPr>
              <a:t>(</a:t>
            </a:r>
            <a:r>
              <a:rPr lang="ja-JP" altLang="ja-JP" sz="2000" kern="100" dirty="0" smtClean="0">
                <a:latin typeface="AR P丸ゴシック体M" pitchFamily="50" charset="-128"/>
                <a:ea typeface="AR P丸ゴシック体M" pitchFamily="50" charset="-128"/>
                <a:cs typeface="Times New Roman"/>
              </a:rPr>
              <a:t>注</a:t>
            </a:r>
            <a:r>
              <a:rPr lang="en-US" altLang="ja-JP" sz="2000" kern="100" dirty="0" smtClean="0">
                <a:latin typeface="AR P丸ゴシック体M" pitchFamily="50" charset="-128"/>
                <a:ea typeface="AR P丸ゴシック体M" pitchFamily="50" charset="-128"/>
                <a:cs typeface="Times New Roman"/>
              </a:rPr>
              <a:t>)</a:t>
            </a:r>
          </a:p>
          <a:p>
            <a:pPr indent="133350" algn="just">
              <a:spcAft>
                <a:spcPts val="0"/>
              </a:spcAft>
            </a:pPr>
            <a:endParaRPr lang="ja-JP" altLang="ja-JP" sz="2000" kern="100" dirty="0" smtClean="0">
              <a:latin typeface="AR P丸ゴシック体M" pitchFamily="50" charset="-128"/>
              <a:ea typeface="AR P丸ゴシック体M" pitchFamily="50" charset="-128"/>
              <a:cs typeface="Times New Roman"/>
            </a:endParaRPr>
          </a:p>
          <a:p>
            <a:pPr algn="just">
              <a:spcAft>
                <a:spcPts val="0"/>
              </a:spcAft>
            </a:pPr>
            <a:r>
              <a:rPr lang="ja-JP" altLang="ja-JP" sz="2000" kern="100" dirty="0" smtClean="0">
                <a:latin typeface="AR P丸ゴシック体M" pitchFamily="50" charset="-128"/>
                <a:ea typeface="AR P丸ゴシック体M" pitchFamily="50" charset="-128"/>
                <a:cs typeface="Times New Roman"/>
              </a:rPr>
              <a:t>　　○請負━③専属技能者━━個人事業者（一人親方）</a:t>
            </a:r>
            <a:endParaRPr lang="en-US" altLang="ja-JP" sz="2000" kern="100" dirty="0" smtClean="0">
              <a:latin typeface="AR P丸ゴシック体M" pitchFamily="50" charset="-128"/>
              <a:ea typeface="AR P丸ゴシック体M" pitchFamily="50" charset="-128"/>
              <a:cs typeface="Times New Roman"/>
            </a:endParaRPr>
          </a:p>
          <a:p>
            <a:pPr algn="just">
              <a:spcAft>
                <a:spcPts val="0"/>
              </a:spcAft>
            </a:pPr>
            <a:endParaRPr lang="ja-JP" altLang="ja-JP" sz="2000" kern="100" dirty="0" smtClean="0">
              <a:latin typeface="AR P丸ゴシック体M" pitchFamily="50" charset="-128"/>
              <a:ea typeface="AR P丸ゴシック体M" pitchFamily="50" charset="-128"/>
              <a:cs typeface="Times New Roman"/>
            </a:endParaRPr>
          </a:p>
          <a:p>
            <a:pPr algn="just">
              <a:spcAft>
                <a:spcPts val="0"/>
              </a:spcAft>
            </a:pPr>
            <a:r>
              <a:rPr lang="ja-JP" altLang="ja-JP" sz="2000" kern="100" dirty="0" smtClean="0">
                <a:latin typeface="AR P丸ゴシック体M" pitchFamily="50" charset="-128"/>
                <a:ea typeface="AR P丸ゴシック体M" pitchFamily="50" charset="-128"/>
                <a:cs typeface="Times New Roman"/>
              </a:rPr>
              <a:t>　　　　　　　</a:t>
            </a:r>
            <a:r>
              <a:rPr lang="en-US" altLang="ja-JP" sz="2000" kern="100" dirty="0" smtClean="0">
                <a:latin typeface="AR P丸ゴシック体M" pitchFamily="50" charset="-128"/>
                <a:ea typeface="AR P丸ゴシック体M" pitchFamily="50" charset="-128"/>
                <a:cs typeface="Times New Roman"/>
              </a:rPr>
              <a:t>  </a:t>
            </a:r>
            <a:r>
              <a:rPr lang="ja-JP" altLang="ja-JP" sz="2000" kern="100" dirty="0" smtClean="0">
                <a:latin typeface="AR P丸ゴシック体M" pitchFamily="50" charset="-128"/>
                <a:ea typeface="AR P丸ゴシック体M" pitchFamily="50" charset="-128"/>
                <a:cs typeface="Times New Roman"/>
              </a:rPr>
              <a:t>④専属下請企業（</a:t>
            </a:r>
            <a:r>
              <a:rPr lang="en-US" altLang="ja-JP" sz="2000" b="1" kern="100" dirty="0" smtClean="0">
                <a:latin typeface="AR P丸ゴシック体M" pitchFamily="50" charset="-128"/>
                <a:ea typeface="AR P丸ゴシック体M" pitchFamily="50" charset="-128"/>
                <a:cs typeface="Times New Roman"/>
              </a:rPr>
              <a:t>B</a:t>
            </a:r>
            <a:r>
              <a:rPr lang="ja-JP" altLang="ja-JP" sz="2000" kern="100" dirty="0" smtClean="0">
                <a:latin typeface="AR P丸ゴシック体M" pitchFamily="50" charset="-128"/>
                <a:ea typeface="AR P丸ゴシック体M" pitchFamily="50" charset="-128"/>
                <a:cs typeface="Times New Roman"/>
              </a:rPr>
              <a:t>社）の正社員、専属技能者等</a:t>
            </a:r>
            <a:endParaRPr lang="en-US" altLang="ja-JP" sz="2000" kern="100" dirty="0" smtClean="0">
              <a:latin typeface="AR P丸ゴシック体M" pitchFamily="50" charset="-128"/>
              <a:ea typeface="AR P丸ゴシック体M" pitchFamily="50" charset="-128"/>
              <a:cs typeface="Times New Roman"/>
            </a:endParaRPr>
          </a:p>
          <a:p>
            <a:pPr algn="just">
              <a:spcAft>
                <a:spcPts val="0"/>
              </a:spcAft>
            </a:pPr>
            <a:endParaRPr lang="en-US" altLang="ja-JP" sz="2000" kern="100" dirty="0" smtClean="0">
              <a:latin typeface="AR P丸ゴシック体M" pitchFamily="50" charset="-128"/>
              <a:ea typeface="AR P丸ゴシック体M" pitchFamily="50" charset="-128"/>
              <a:cs typeface="Times New Roman"/>
            </a:endParaRPr>
          </a:p>
          <a:p>
            <a:pPr algn="just">
              <a:spcAft>
                <a:spcPts val="0"/>
              </a:spcAft>
            </a:pPr>
            <a:endParaRPr lang="ja-JP" altLang="ja-JP" sz="2000" kern="100" dirty="0" smtClean="0">
              <a:latin typeface="AR P丸ゴシック体M" pitchFamily="50" charset="-128"/>
              <a:ea typeface="AR P丸ゴシック体M" pitchFamily="50" charset="-128"/>
              <a:cs typeface="Times New Roman"/>
            </a:endParaRPr>
          </a:p>
          <a:p>
            <a:pPr marL="266700" algn="just">
              <a:spcAft>
                <a:spcPts val="0"/>
              </a:spcAft>
            </a:pPr>
            <a:r>
              <a:rPr lang="en-US" altLang="ja-JP" kern="100" dirty="0" smtClean="0">
                <a:latin typeface="AR P丸ゴシック体M" pitchFamily="50" charset="-128"/>
                <a:ea typeface="AR P丸ゴシック体M" pitchFamily="50" charset="-128"/>
                <a:cs typeface="Times New Roman"/>
              </a:rPr>
              <a:t>(</a:t>
            </a:r>
            <a:r>
              <a:rPr lang="ja-JP" altLang="ja-JP" kern="100" dirty="0" smtClean="0">
                <a:latin typeface="AR P丸ゴシック体M" pitchFamily="50" charset="-128"/>
                <a:ea typeface="AR P丸ゴシック体M" pitchFamily="50" charset="-128"/>
                <a:cs typeface="Times New Roman"/>
              </a:rPr>
              <a:t>注</a:t>
            </a:r>
            <a:r>
              <a:rPr lang="en-US" altLang="ja-JP" kern="100" dirty="0" smtClean="0">
                <a:latin typeface="AR P丸ゴシック体M" pitchFamily="50" charset="-128"/>
                <a:ea typeface="AR P丸ゴシック体M" pitchFamily="50" charset="-128"/>
                <a:cs typeface="Times New Roman"/>
              </a:rPr>
              <a:t>) </a:t>
            </a:r>
            <a:r>
              <a:rPr lang="ja-JP" altLang="ja-JP" kern="100" dirty="0" smtClean="0">
                <a:latin typeface="AR P丸ゴシック体M" pitchFamily="50" charset="-128"/>
                <a:ea typeface="AR P丸ゴシック体M" pitchFamily="50" charset="-128"/>
                <a:cs typeface="Times New Roman"/>
              </a:rPr>
              <a:t>「日雇・臨時雇用」の場合は、正社員の</a:t>
            </a:r>
            <a:r>
              <a:rPr lang="en-US" altLang="ja-JP" kern="100" dirty="0" smtClean="0">
                <a:latin typeface="AR P丸ゴシック体M" pitchFamily="50" charset="-128"/>
                <a:ea typeface="AR P丸ゴシック体M" pitchFamily="50" charset="-128"/>
                <a:cs typeface="Times New Roman"/>
              </a:rPr>
              <a:t>4</a:t>
            </a:r>
            <a:r>
              <a:rPr lang="ja-JP" altLang="ja-JP" kern="100" dirty="0" smtClean="0">
                <a:latin typeface="AR P丸ゴシック体M" pitchFamily="50" charset="-128"/>
                <a:ea typeface="AR P丸ゴシック体M" pitchFamily="50" charset="-128"/>
                <a:cs typeface="Times New Roman"/>
              </a:rPr>
              <a:t>分の</a:t>
            </a:r>
            <a:r>
              <a:rPr lang="en-US" altLang="ja-JP" kern="100" dirty="0" smtClean="0">
                <a:latin typeface="AR P丸ゴシック体M" pitchFamily="50" charset="-128"/>
                <a:ea typeface="AR P丸ゴシック体M" pitchFamily="50" charset="-128"/>
                <a:cs typeface="Times New Roman"/>
              </a:rPr>
              <a:t>3</a:t>
            </a:r>
            <a:r>
              <a:rPr lang="ja-JP" altLang="ja-JP" kern="100" dirty="0" smtClean="0">
                <a:latin typeface="AR P丸ゴシック体M" pitchFamily="50" charset="-128"/>
                <a:ea typeface="AR P丸ゴシック体M" pitchFamily="50" charset="-128"/>
                <a:cs typeface="Times New Roman"/>
              </a:rPr>
              <a:t>以上の労働時間（日数）があるなどの条件により社会保険料の雇用主分を企業が負担することになる。</a:t>
            </a:r>
            <a:endParaRPr lang="ja-JP" altLang="ja-JP" kern="100" dirty="0">
              <a:latin typeface="AR P丸ゴシック体M" pitchFamily="50" charset="-128"/>
              <a:ea typeface="AR P丸ゴシック体M" pitchFamily="50" charset="-128"/>
              <a:cs typeface="Times New Roman"/>
            </a:endParaRPr>
          </a:p>
        </p:txBody>
      </p:sp>
      <p:sp>
        <p:nvSpPr>
          <p:cNvPr id="4" name="スライド番号プレースホルダ 3"/>
          <p:cNvSpPr>
            <a:spLocks noGrp="1"/>
          </p:cNvSpPr>
          <p:nvPr>
            <p:ph type="sldNum" sz="quarter" idx="12"/>
          </p:nvPr>
        </p:nvSpPr>
        <p:spPr/>
        <p:txBody>
          <a:bodyPr/>
          <a:lstStyle/>
          <a:p>
            <a:fld id="{323824D2-57B7-4FB7-82D6-3DA34C67D3B4}" type="slidenum">
              <a:rPr kumimoji="1" lang="ja-JP" altLang="en-US" smtClean="0"/>
              <a:pPr/>
              <a:t>22</a:t>
            </a:fld>
            <a:endParaRPr kumimoji="1" lang="ja-JP"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3568" y="476673"/>
            <a:ext cx="7772400" cy="936103"/>
          </a:xfrm>
        </p:spPr>
        <p:txBody>
          <a:bodyPr>
            <a:normAutofit/>
          </a:bodyPr>
          <a:lstStyle/>
          <a:p>
            <a:pPr algn="l"/>
            <a:r>
              <a:rPr lang="ja-JP" altLang="en-US" sz="2800" dirty="0" smtClean="0"/>
              <a:t>　</a:t>
            </a:r>
            <a:r>
              <a:rPr lang="ja-JP" altLang="en-US" sz="2400" dirty="0" smtClean="0">
                <a:latin typeface="AR P丸ゴシック体M" pitchFamily="50" charset="-128"/>
                <a:ea typeface="AR P丸ゴシック体M" pitchFamily="50" charset="-128"/>
              </a:rPr>
              <a:t>（</a:t>
            </a:r>
            <a:r>
              <a:rPr lang="en-US" altLang="ja-JP" sz="2400" dirty="0" smtClean="0">
                <a:latin typeface="AR P丸ゴシック体M" pitchFamily="50" charset="-128"/>
                <a:ea typeface="AR P丸ゴシック体M" pitchFamily="50" charset="-128"/>
              </a:rPr>
              <a:t>3</a:t>
            </a:r>
            <a:r>
              <a:rPr lang="ja-JP" altLang="en-US" sz="2400" dirty="0" smtClean="0">
                <a:latin typeface="AR P丸ゴシック体M" pitchFamily="50" charset="-128"/>
                <a:ea typeface="AR P丸ゴシック体M" pitchFamily="50" charset="-128"/>
              </a:rPr>
              <a:t>）</a:t>
            </a:r>
            <a:r>
              <a:rPr kumimoji="1" lang="ja-JP" altLang="en-US" sz="2400" dirty="0" smtClean="0">
                <a:latin typeface="AR P丸ゴシック体M" pitchFamily="50" charset="-128"/>
                <a:ea typeface="AR P丸ゴシック体M" pitchFamily="50" charset="-128"/>
              </a:rPr>
              <a:t>一人親方の諸問題</a:t>
            </a:r>
            <a:endParaRPr kumimoji="1" lang="ja-JP" altLang="en-US" sz="2400" dirty="0">
              <a:latin typeface="AR P丸ゴシック体M" pitchFamily="50" charset="-128"/>
              <a:ea typeface="AR P丸ゴシック体M" pitchFamily="50" charset="-128"/>
            </a:endParaRPr>
          </a:p>
        </p:txBody>
      </p:sp>
      <p:sp>
        <p:nvSpPr>
          <p:cNvPr id="3" name="サブタイトル 2"/>
          <p:cNvSpPr>
            <a:spLocks noGrp="1"/>
          </p:cNvSpPr>
          <p:nvPr>
            <p:ph type="subTitle" idx="1"/>
          </p:nvPr>
        </p:nvSpPr>
        <p:spPr>
          <a:xfrm>
            <a:off x="179512" y="1412776"/>
            <a:ext cx="8784976" cy="5256584"/>
          </a:xfrm>
          <a:noFill/>
          <a:ln>
            <a:noFill/>
          </a:ln>
        </p:spPr>
        <p:style>
          <a:lnRef idx="2">
            <a:schemeClr val="accent1"/>
          </a:lnRef>
          <a:fillRef idx="1">
            <a:schemeClr val="lt1"/>
          </a:fillRef>
          <a:effectRef idx="0">
            <a:schemeClr val="accent1"/>
          </a:effectRef>
          <a:fontRef idx="minor">
            <a:schemeClr val="dk1"/>
          </a:fontRef>
        </p:style>
        <p:txBody>
          <a:bodyPr>
            <a:normAutofit/>
          </a:bodyPr>
          <a:lstStyle/>
          <a:p>
            <a:pPr algn="l"/>
            <a:r>
              <a:rPr lang="ja-JP" altLang="en-US" sz="2000" dirty="0" smtClean="0">
                <a:solidFill>
                  <a:schemeClr val="tx1"/>
                </a:solidFill>
              </a:rPr>
              <a:t> </a:t>
            </a:r>
            <a:r>
              <a:rPr lang="ja-JP" altLang="en-US" sz="2000" dirty="0" smtClean="0">
                <a:solidFill>
                  <a:schemeClr val="tx1"/>
                </a:solidFill>
                <a:latin typeface="AR P丸ゴシック体M" pitchFamily="50" charset="-128"/>
                <a:ea typeface="AR P丸ゴシック体M" pitchFamily="50" charset="-128"/>
              </a:rPr>
              <a:t>・ </a:t>
            </a:r>
            <a:r>
              <a:rPr lang="ja-JP" altLang="ja-JP" sz="2000" dirty="0" smtClean="0">
                <a:solidFill>
                  <a:schemeClr val="tx1"/>
                </a:solidFill>
                <a:latin typeface="AR P丸ゴシック体M" pitchFamily="50" charset="-128"/>
                <a:ea typeface="AR P丸ゴシック体M" pitchFamily="50" charset="-128"/>
              </a:rPr>
              <a:t>建設業従業者に占める「雇人のない業主」の比率</a:t>
            </a:r>
            <a:r>
              <a:rPr lang="ja-JP" altLang="en-US" sz="2000" dirty="0" smtClean="0">
                <a:solidFill>
                  <a:schemeClr val="tx1"/>
                </a:solidFill>
                <a:latin typeface="AR P丸ゴシック体M" pitchFamily="50" charset="-128"/>
                <a:ea typeface="AR P丸ゴシック体M" pitchFamily="50" charset="-128"/>
              </a:rPr>
              <a:t>の増加</a:t>
            </a:r>
            <a:r>
              <a:rPr lang="en-US" altLang="ja-JP" sz="2000" dirty="0" smtClean="0">
                <a:solidFill>
                  <a:schemeClr val="tx1"/>
                </a:solidFill>
                <a:latin typeface="AR P丸ゴシック体M" pitchFamily="50" charset="-128"/>
                <a:ea typeface="AR P丸ゴシック体M" pitchFamily="50" charset="-128"/>
              </a:rPr>
              <a:t>(</a:t>
            </a:r>
            <a:r>
              <a:rPr lang="ja-JP" altLang="ja-JP" sz="2000" dirty="0" smtClean="0">
                <a:solidFill>
                  <a:schemeClr val="tx1"/>
                </a:solidFill>
                <a:latin typeface="AR P丸ゴシック体M" pitchFamily="50" charset="-128"/>
                <a:ea typeface="AR P丸ゴシック体M" pitchFamily="50" charset="-128"/>
              </a:rPr>
              <a:t>国勢調査</a:t>
            </a:r>
            <a:r>
              <a:rPr lang="en-US" altLang="ja-JP" sz="2000" dirty="0" smtClean="0">
                <a:solidFill>
                  <a:schemeClr val="tx1"/>
                </a:solidFill>
                <a:latin typeface="AR P丸ゴシック体M" pitchFamily="50" charset="-128"/>
                <a:ea typeface="AR P丸ゴシック体M" pitchFamily="50" charset="-128"/>
              </a:rPr>
              <a:t>)</a:t>
            </a:r>
          </a:p>
          <a:p>
            <a:pPr algn="l"/>
            <a:r>
              <a:rPr lang="en-US" altLang="ja-JP" sz="2000" dirty="0" smtClean="0">
                <a:solidFill>
                  <a:schemeClr val="tx1"/>
                </a:solidFill>
                <a:latin typeface="AR P丸ゴシック体M" pitchFamily="50" charset="-128"/>
                <a:ea typeface="AR P丸ゴシック体M" pitchFamily="50" charset="-128"/>
              </a:rPr>
              <a:t>            1995</a:t>
            </a:r>
            <a:r>
              <a:rPr lang="ja-JP" altLang="ja-JP" sz="2000" dirty="0" smtClean="0">
                <a:solidFill>
                  <a:schemeClr val="tx1"/>
                </a:solidFill>
                <a:latin typeface="AR P丸ゴシック体M" pitchFamily="50" charset="-128"/>
                <a:ea typeface="AR P丸ゴシック体M" pitchFamily="50" charset="-128"/>
              </a:rPr>
              <a:t>年</a:t>
            </a:r>
            <a:r>
              <a:rPr lang="ja-JP" altLang="en-US" sz="2000" dirty="0" smtClean="0">
                <a:solidFill>
                  <a:schemeClr val="tx1"/>
                </a:solidFill>
                <a:latin typeface="AR P丸ゴシック体M" pitchFamily="50" charset="-128"/>
                <a:ea typeface="AR P丸ゴシック体M" pitchFamily="50" charset="-128"/>
              </a:rPr>
              <a:t> </a:t>
            </a:r>
            <a:r>
              <a:rPr lang="en-US" altLang="ja-JP" sz="2000" dirty="0" smtClean="0">
                <a:solidFill>
                  <a:schemeClr val="tx1"/>
                </a:solidFill>
                <a:latin typeface="AR P丸ゴシック体M" pitchFamily="50" charset="-128"/>
                <a:ea typeface="AR P丸ゴシック体M" pitchFamily="50" charset="-128"/>
              </a:rPr>
              <a:t>8.1% </a:t>
            </a:r>
            <a:r>
              <a:rPr lang="ja-JP" altLang="en-US" sz="2000" dirty="0" smtClean="0">
                <a:solidFill>
                  <a:schemeClr val="tx1"/>
                </a:solidFill>
                <a:latin typeface="AR P丸ゴシック体M" pitchFamily="50" charset="-128"/>
                <a:ea typeface="AR P丸ゴシック体M" pitchFamily="50" charset="-128"/>
              </a:rPr>
              <a:t>→  </a:t>
            </a:r>
            <a:r>
              <a:rPr lang="en-US" altLang="ja-JP" sz="2000" dirty="0" smtClean="0">
                <a:solidFill>
                  <a:schemeClr val="tx1"/>
                </a:solidFill>
                <a:latin typeface="AR P丸ゴシック体M" pitchFamily="50" charset="-128"/>
                <a:ea typeface="AR P丸ゴシック体M" pitchFamily="50" charset="-128"/>
              </a:rPr>
              <a:t>2010</a:t>
            </a:r>
            <a:r>
              <a:rPr lang="ja-JP" altLang="ja-JP" sz="2000" dirty="0" smtClean="0">
                <a:solidFill>
                  <a:schemeClr val="tx1"/>
                </a:solidFill>
                <a:latin typeface="AR P丸ゴシック体M" pitchFamily="50" charset="-128"/>
                <a:ea typeface="AR P丸ゴシック体M" pitchFamily="50" charset="-128"/>
              </a:rPr>
              <a:t>年</a:t>
            </a:r>
            <a:r>
              <a:rPr lang="en-US" altLang="ja-JP" sz="2000" dirty="0" smtClean="0">
                <a:solidFill>
                  <a:schemeClr val="tx1"/>
                </a:solidFill>
                <a:latin typeface="AR P丸ゴシック体M" pitchFamily="50" charset="-128"/>
                <a:ea typeface="AR P丸ゴシック体M" pitchFamily="50" charset="-128"/>
              </a:rPr>
              <a:t> 12.2% </a:t>
            </a:r>
            <a:r>
              <a:rPr lang="ja-JP" altLang="en-US" sz="2000" dirty="0" smtClean="0">
                <a:solidFill>
                  <a:schemeClr val="tx1"/>
                </a:solidFill>
                <a:latin typeface="AR P丸ゴシック体M" pitchFamily="50" charset="-128"/>
                <a:ea typeface="AR P丸ゴシック体M" pitchFamily="50" charset="-128"/>
              </a:rPr>
              <a:t>→ </a:t>
            </a:r>
            <a:r>
              <a:rPr lang="en-US" altLang="ja-JP" sz="2000" dirty="0" smtClean="0">
                <a:solidFill>
                  <a:schemeClr val="tx1"/>
                </a:solidFill>
                <a:latin typeface="AR P丸ゴシック体M" pitchFamily="50" charset="-128"/>
                <a:ea typeface="AR P丸ゴシック体M" pitchFamily="50" charset="-128"/>
              </a:rPr>
              <a:t>2015</a:t>
            </a:r>
            <a:r>
              <a:rPr lang="ja-JP" altLang="ja-JP" sz="2000" dirty="0" smtClean="0">
                <a:solidFill>
                  <a:schemeClr val="tx1"/>
                </a:solidFill>
                <a:latin typeface="AR P丸ゴシック体M" pitchFamily="50" charset="-128"/>
                <a:ea typeface="AR P丸ゴシック体M" pitchFamily="50" charset="-128"/>
              </a:rPr>
              <a:t>年</a:t>
            </a:r>
            <a:r>
              <a:rPr lang="en-US" altLang="ja-JP" sz="2000" dirty="0" smtClean="0">
                <a:solidFill>
                  <a:schemeClr val="tx1"/>
                </a:solidFill>
                <a:latin typeface="AR P丸ゴシック体M" pitchFamily="50" charset="-128"/>
                <a:ea typeface="AR P丸ゴシック体M" pitchFamily="50" charset="-128"/>
              </a:rPr>
              <a:t> 13.0%</a:t>
            </a:r>
          </a:p>
          <a:p>
            <a:pPr algn="l"/>
            <a:endParaRPr lang="en-US" altLang="ja-JP" sz="2000" dirty="0" smtClean="0">
              <a:solidFill>
                <a:schemeClr val="tx1"/>
              </a:solidFill>
              <a:latin typeface="AR P丸ゴシック体M" pitchFamily="50" charset="-128"/>
              <a:ea typeface="AR P丸ゴシック体M" pitchFamily="50" charset="-128"/>
            </a:endParaRPr>
          </a:p>
          <a:p>
            <a:pPr algn="l"/>
            <a:r>
              <a:rPr lang="ja-JP" altLang="en-US" sz="2000" dirty="0" smtClean="0">
                <a:solidFill>
                  <a:schemeClr val="tx1"/>
                </a:solidFill>
                <a:latin typeface="AR丸ゴシック体M" pitchFamily="49" charset="-128"/>
                <a:ea typeface="AR丸ゴシック体M" pitchFamily="49" charset="-128"/>
              </a:rPr>
              <a:t>・　</a:t>
            </a:r>
            <a:r>
              <a:rPr kumimoji="1" lang="ja-JP" altLang="en-US" sz="2000" dirty="0" smtClean="0">
                <a:solidFill>
                  <a:schemeClr val="tx1"/>
                </a:solidFill>
                <a:latin typeface="AR丸ゴシック体M" pitchFamily="49" charset="-128"/>
                <a:ea typeface="AR丸ゴシック体M" pitchFamily="49" charset="-128"/>
              </a:rPr>
              <a:t>技能者のキャリアパス</a:t>
            </a:r>
            <a:endParaRPr kumimoji="1" lang="en-US" altLang="ja-JP" sz="2000" dirty="0" smtClean="0">
              <a:solidFill>
                <a:schemeClr val="tx1"/>
              </a:solidFill>
              <a:latin typeface="AR丸ゴシック体M" pitchFamily="49" charset="-128"/>
              <a:ea typeface="AR丸ゴシック体M" pitchFamily="49" charset="-128"/>
            </a:endParaRPr>
          </a:p>
          <a:p>
            <a:pPr algn="l"/>
            <a:r>
              <a:rPr lang="ja-JP" altLang="en-US" sz="2000" dirty="0" smtClean="0">
                <a:solidFill>
                  <a:schemeClr val="tx1"/>
                </a:solidFill>
              </a:rPr>
              <a:t>　　　　　　　</a:t>
            </a:r>
            <a:r>
              <a:rPr lang="ja-JP" altLang="en-US" sz="2000" dirty="0" smtClean="0">
                <a:solidFill>
                  <a:schemeClr val="tx1"/>
                </a:solidFill>
                <a:latin typeface="AR P丸ゴシック体M" pitchFamily="50" charset="-128"/>
                <a:ea typeface="AR P丸ゴシック体M" pitchFamily="50" charset="-128"/>
              </a:rPr>
              <a:t>見習い → 職人 → 一人親方 →　親方</a:t>
            </a:r>
            <a:endParaRPr lang="en-US" altLang="ja-JP" sz="2000" dirty="0" smtClean="0">
              <a:solidFill>
                <a:schemeClr val="tx1"/>
              </a:solidFill>
              <a:latin typeface="AR P丸ゴシック体M" pitchFamily="50" charset="-128"/>
              <a:ea typeface="AR P丸ゴシック体M" pitchFamily="50" charset="-128"/>
            </a:endParaRPr>
          </a:p>
          <a:p>
            <a:pPr algn="l"/>
            <a:endParaRPr kumimoji="1" lang="en-US" altLang="ja-JP" sz="2000" dirty="0" smtClean="0">
              <a:solidFill>
                <a:schemeClr val="tx1"/>
              </a:solidFill>
            </a:endParaRPr>
          </a:p>
          <a:p>
            <a:pPr algn="l"/>
            <a:r>
              <a:rPr lang="ja-JP" altLang="en-US" sz="2000" dirty="0" smtClean="0">
                <a:solidFill>
                  <a:schemeClr val="tx1"/>
                </a:solidFill>
                <a:latin typeface="AR丸ゴシック体M" pitchFamily="49" charset="-128"/>
                <a:ea typeface="AR丸ゴシック体M" pitchFamily="49" charset="-128"/>
              </a:rPr>
              <a:t>・　一人親方アンケート（全建総連・建設政策研究所）</a:t>
            </a:r>
            <a:endParaRPr lang="en-US" altLang="ja-JP" sz="2000" dirty="0" smtClean="0">
              <a:solidFill>
                <a:schemeClr val="tx1"/>
              </a:solidFill>
              <a:latin typeface="AR丸ゴシック体M" pitchFamily="49" charset="-128"/>
              <a:ea typeface="AR丸ゴシック体M" pitchFamily="49" charset="-128"/>
            </a:endParaRPr>
          </a:p>
          <a:p>
            <a:pPr algn="l"/>
            <a:r>
              <a:rPr kumimoji="1" lang="ja-JP" altLang="en-US" sz="2000" dirty="0" smtClean="0">
                <a:solidFill>
                  <a:schemeClr val="tx1"/>
                </a:solidFill>
              </a:rPr>
              <a:t>　　</a:t>
            </a:r>
            <a:r>
              <a:rPr kumimoji="1" lang="ja-JP" altLang="en-US" sz="2000" dirty="0" smtClean="0">
                <a:solidFill>
                  <a:schemeClr val="tx1"/>
                </a:solidFill>
                <a:latin typeface="AR P丸ゴシック体M" pitchFamily="50" charset="-128"/>
                <a:ea typeface="AR P丸ゴシック体M" pitchFamily="50" charset="-128"/>
              </a:rPr>
              <a:t>　一人親方になった理由</a:t>
            </a:r>
            <a:endParaRPr kumimoji="1" lang="en-US" altLang="ja-JP" sz="2000" dirty="0" smtClean="0">
              <a:solidFill>
                <a:schemeClr val="tx1"/>
              </a:solidFill>
              <a:latin typeface="AR P丸ゴシック体M" pitchFamily="50" charset="-128"/>
              <a:ea typeface="AR P丸ゴシック体M" pitchFamily="50" charset="-128"/>
            </a:endParaRPr>
          </a:p>
          <a:p>
            <a:pPr algn="l"/>
            <a:r>
              <a:rPr lang="ja-JP" altLang="en-US" sz="2000" dirty="0" smtClean="0">
                <a:solidFill>
                  <a:schemeClr val="tx1"/>
                </a:solidFill>
                <a:latin typeface="AR P丸ゴシック体M" pitchFamily="50" charset="-128"/>
                <a:ea typeface="AR P丸ゴシック体M" pitchFamily="50" charset="-128"/>
              </a:rPr>
              <a:t>　　　</a:t>
            </a:r>
            <a:r>
              <a:rPr lang="ja-JP" altLang="ja-JP" sz="2000" dirty="0" smtClean="0">
                <a:solidFill>
                  <a:schemeClr val="tx1"/>
                </a:solidFill>
                <a:latin typeface="AR P丸ゴシック体M" pitchFamily="50" charset="-128"/>
                <a:ea typeface="AR P丸ゴシック体M" pitchFamily="50" charset="-128"/>
              </a:rPr>
              <a:t>減少傾向</a:t>
            </a:r>
            <a:r>
              <a:rPr lang="ja-JP" altLang="en-US" sz="2000" dirty="0" smtClean="0">
                <a:solidFill>
                  <a:schemeClr val="tx1"/>
                </a:solidFill>
                <a:latin typeface="AR P丸ゴシック体M" pitchFamily="50" charset="-128"/>
                <a:ea typeface="AR P丸ゴシック体M" pitchFamily="50" charset="-128"/>
              </a:rPr>
              <a:t>　 </a:t>
            </a:r>
            <a:r>
              <a:rPr lang="ja-JP" altLang="ja-JP" sz="2000" dirty="0" smtClean="0">
                <a:solidFill>
                  <a:schemeClr val="tx1"/>
                </a:solidFill>
                <a:latin typeface="AR P丸ゴシック体M" pitchFamily="50" charset="-128"/>
                <a:ea typeface="AR P丸ゴシック体M" pitchFamily="50" charset="-128"/>
              </a:rPr>
              <a:t>「自由に仕事がしたい」</a:t>
            </a:r>
            <a:r>
              <a:rPr lang="ja-JP" altLang="en-US" sz="2000" dirty="0" smtClean="0">
                <a:solidFill>
                  <a:schemeClr val="tx1"/>
                </a:solidFill>
                <a:latin typeface="AR P丸ゴシック体M" pitchFamily="50" charset="-128"/>
                <a:ea typeface="AR P丸ゴシック体M" pitchFamily="50" charset="-128"/>
              </a:rPr>
              <a:t>　</a:t>
            </a:r>
            <a:r>
              <a:rPr lang="ja-JP" altLang="ja-JP" sz="2000" dirty="0" smtClean="0">
                <a:solidFill>
                  <a:schemeClr val="tx1"/>
                </a:solidFill>
                <a:latin typeface="AR P丸ゴシック体M" pitchFamily="50" charset="-128"/>
                <a:ea typeface="AR P丸ゴシック体M" pitchFamily="50" charset="-128"/>
              </a:rPr>
              <a:t>「収入を増やすため」</a:t>
            </a:r>
            <a:endParaRPr lang="en-US" altLang="ja-JP" sz="2000" dirty="0" smtClean="0">
              <a:solidFill>
                <a:schemeClr val="tx1"/>
              </a:solidFill>
              <a:latin typeface="AR P丸ゴシック体M" pitchFamily="50" charset="-128"/>
              <a:ea typeface="AR P丸ゴシック体M" pitchFamily="50" charset="-128"/>
            </a:endParaRPr>
          </a:p>
          <a:p>
            <a:pPr algn="l"/>
            <a:r>
              <a:rPr lang="ja-JP" altLang="en-US" sz="2000" dirty="0" smtClean="0">
                <a:solidFill>
                  <a:schemeClr val="tx1"/>
                </a:solidFill>
                <a:latin typeface="AR P丸ゴシック体M" pitchFamily="50" charset="-128"/>
                <a:ea typeface="AR P丸ゴシック体M" pitchFamily="50" charset="-128"/>
              </a:rPr>
              <a:t>　　　</a:t>
            </a:r>
            <a:r>
              <a:rPr lang="ja-JP" altLang="ja-JP" sz="2000" dirty="0" smtClean="0">
                <a:solidFill>
                  <a:schemeClr val="tx1"/>
                </a:solidFill>
                <a:latin typeface="AR P丸ゴシック体M" pitchFamily="50" charset="-128"/>
                <a:ea typeface="AR P丸ゴシック体M" pitchFamily="50" charset="-128"/>
              </a:rPr>
              <a:t>増加</a:t>
            </a:r>
            <a:r>
              <a:rPr lang="ja-JP" altLang="en-US" sz="2000" dirty="0" smtClean="0">
                <a:solidFill>
                  <a:schemeClr val="tx1"/>
                </a:solidFill>
                <a:latin typeface="AR P丸ゴシック体M" pitchFamily="50" charset="-128"/>
                <a:ea typeface="AR P丸ゴシック体M" pitchFamily="50" charset="-128"/>
              </a:rPr>
              <a:t>傾向　</a:t>
            </a:r>
            <a:r>
              <a:rPr lang="ja-JP" altLang="ja-JP" sz="2000" dirty="0" smtClean="0">
                <a:solidFill>
                  <a:schemeClr val="tx1"/>
                </a:solidFill>
                <a:latin typeface="AR P丸ゴシック体M" pitchFamily="50" charset="-128"/>
                <a:ea typeface="AR P丸ゴシック体M" pitchFamily="50" charset="-128"/>
              </a:rPr>
              <a:t>「人を雇えなくなった」</a:t>
            </a:r>
            <a:r>
              <a:rPr lang="ja-JP" altLang="en-US" sz="2000" dirty="0" smtClean="0">
                <a:solidFill>
                  <a:schemeClr val="tx1"/>
                </a:solidFill>
                <a:latin typeface="AR P丸ゴシック体M" pitchFamily="50" charset="-128"/>
                <a:ea typeface="AR P丸ゴシック体M" pitchFamily="50" charset="-128"/>
              </a:rPr>
              <a:t>　</a:t>
            </a:r>
            <a:r>
              <a:rPr lang="ja-JP" altLang="ja-JP" sz="2000" dirty="0" smtClean="0">
                <a:solidFill>
                  <a:schemeClr val="tx1"/>
                </a:solidFill>
                <a:latin typeface="AR P丸ゴシック体M" pitchFamily="50" charset="-128"/>
                <a:ea typeface="AR P丸ゴシック体M" pitchFamily="50" charset="-128"/>
              </a:rPr>
              <a:t>「雇ってくれるところがない」</a:t>
            </a:r>
            <a:endParaRPr lang="en-US" altLang="ja-JP" sz="2000" dirty="0" smtClean="0">
              <a:solidFill>
                <a:schemeClr val="tx1"/>
              </a:solidFill>
              <a:latin typeface="AR P丸ゴシック体M" pitchFamily="50" charset="-128"/>
              <a:ea typeface="AR P丸ゴシック体M" pitchFamily="50" charset="-128"/>
            </a:endParaRPr>
          </a:p>
          <a:p>
            <a:pPr algn="l"/>
            <a:endParaRPr lang="en-US" altLang="ja-JP" sz="2000" dirty="0" smtClean="0">
              <a:solidFill>
                <a:schemeClr val="tx1"/>
              </a:solidFill>
              <a:latin typeface="AR P丸ゴシック体M" pitchFamily="50" charset="-128"/>
              <a:ea typeface="AR P丸ゴシック体M" pitchFamily="50" charset="-128"/>
            </a:endParaRPr>
          </a:p>
          <a:p>
            <a:pPr algn="l"/>
            <a:r>
              <a:rPr lang="ja-JP" altLang="en-US" sz="2000" dirty="0" smtClean="0">
                <a:solidFill>
                  <a:schemeClr val="tx1"/>
                </a:solidFill>
                <a:latin typeface="AR P丸ゴシック体M" pitchFamily="50" charset="-128"/>
                <a:ea typeface="AR P丸ゴシック体M" pitchFamily="50" charset="-128"/>
              </a:rPr>
              <a:t>・　建設キャリアアップシステムの構築と活用</a:t>
            </a:r>
            <a:endParaRPr lang="en-US" altLang="ja-JP" sz="2000" dirty="0" smtClean="0">
              <a:solidFill>
                <a:schemeClr val="tx1"/>
              </a:solidFill>
              <a:latin typeface="AR P丸ゴシック体M" pitchFamily="50" charset="-128"/>
              <a:ea typeface="AR P丸ゴシック体M" pitchFamily="50" charset="-128"/>
            </a:endParaRPr>
          </a:p>
          <a:p>
            <a:pPr lvl="1" algn="l"/>
            <a:r>
              <a:rPr lang="en-US" altLang="ja-JP" sz="1800" dirty="0" smtClean="0">
                <a:solidFill>
                  <a:schemeClr val="tx1"/>
                </a:solidFill>
                <a:latin typeface="AR P丸ゴシック体M" pitchFamily="50" charset="-128"/>
                <a:ea typeface="AR P丸ゴシック体M" pitchFamily="50" charset="-128"/>
              </a:rPr>
              <a:t>IC</a:t>
            </a:r>
            <a:r>
              <a:rPr lang="ja-JP" altLang="en-US" sz="1800" dirty="0" smtClean="0">
                <a:solidFill>
                  <a:schemeClr val="tx1"/>
                </a:solidFill>
                <a:latin typeface="AR P丸ゴシック体M" pitchFamily="50" charset="-128"/>
                <a:ea typeface="AR P丸ゴシック体M" pitchFamily="50" charset="-128"/>
              </a:rPr>
              <a:t>カードに建設技能者の本人情報・保有資格・社会保険加入状況・就業実績等を登録。　</a:t>
            </a:r>
            <a:r>
              <a:rPr kumimoji="1" lang="ja-JP" altLang="en-US" sz="1800" dirty="0" smtClean="0">
                <a:solidFill>
                  <a:schemeClr val="tx1"/>
                </a:solidFill>
                <a:latin typeface="AR P丸ゴシック体M" pitchFamily="50" charset="-128"/>
                <a:ea typeface="AR P丸ゴシック体M" pitchFamily="50" charset="-128"/>
              </a:rPr>
              <a:t>現場でカードを提示し、就労履歴が更新記録される。</a:t>
            </a:r>
            <a:endParaRPr kumimoji="1" lang="ja-JP" altLang="en-US" sz="1800" dirty="0">
              <a:solidFill>
                <a:schemeClr val="tx1"/>
              </a:solidFill>
              <a:latin typeface="AR P丸ゴシック体M" pitchFamily="50" charset="-128"/>
              <a:ea typeface="AR P丸ゴシック体M" pitchFamily="50"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332656"/>
            <a:ext cx="8517632" cy="836712"/>
          </a:xfrm>
        </p:spPr>
        <p:txBody>
          <a:bodyPr>
            <a:normAutofit/>
          </a:bodyPr>
          <a:lstStyle/>
          <a:p>
            <a:pPr algn="l"/>
            <a:r>
              <a:rPr kumimoji="1" lang="ja-JP" altLang="en-US" sz="2400" dirty="0" smtClean="0">
                <a:latin typeface="AR P丸ゴシック体M" pitchFamily="50" charset="-128"/>
                <a:ea typeface="AR P丸ゴシック体M" pitchFamily="50" charset="-128"/>
              </a:rPr>
              <a:t>　</a:t>
            </a:r>
            <a:r>
              <a:rPr kumimoji="1" lang="ja-JP" altLang="en-US" sz="2000" dirty="0" smtClean="0">
                <a:latin typeface="AR P丸ゴシック体M" pitchFamily="50" charset="-128"/>
                <a:ea typeface="AR P丸ゴシック体M" pitchFamily="50" charset="-128"/>
              </a:rPr>
              <a:t>　</a:t>
            </a:r>
            <a:r>
              <a:rPr kumimoji="1" lang="ja-JP" altLang="en-US" sz="2400" dirty="0" smtClean="0">
                <a:latin typeface="AR P丸ゴシック体M" pitchFamily="50" charset="-128"/>
                <a:ea typeface="AR P丸ゴシック体M" pitchFamily="50" charset="-128"/>
              </a:rPr>
              <a:t>（</a:t>
            </a:r>
            <a:r>
              <a:rPr kumimoji="1" lang="en-US" altLang="ja-JP" sz="2400" dirty="0" smtClean="0">
                <a:latin typeface="AR P丸ゴシック体M" pitchFamily="50" charset="-128"/>
                <a:ea typeface="AR P丸ゴシック体M" pitchFamily="50" charset="-128"/>
              </a:rPr>
              <a:t>4</a:t>
            </a:r>
            <a:r>
              <a:rPr kumimoji="1" lang="ja-JP" altLang="en-US" sz="2400" dirty="0" smtClean="0">
                <a:latin typeface="AR P丸ゴシック体M" pitchFamily="50" charset="-128"/>
                <a:ea typeface="AR P丸ゴシック体M" pitchFamily="50" charset="-128"/>
              </a:rPr>
              <a:t>）外国人熟練</a:t>
            </a:r>
            <a:r>
              <a:rPr lang="ja-JP" altLang="en-US" sz="2400" dirty="0" smtClean="0">
                <a:latin typeface="AR P丸ゴシック体M" pitchFamily="50" charset="-128"/>
                <a:ea typeface="AR P丸ゴシック体M" pitchFamily="50" charset="-128"/>
              </a:rPr>
              <a:t>技能者</a:t>
            </a:r>
            <a:endParaRPr kumimoji="1" lang="ja-JP" altLang="en-US" sz="2400" dirty="0">
              <a:latin typeface="AR P丸ゴシック体M" pitchFamily="50" charset="-128"/>
              <a:ea typeface="AR P丸ゴシック体M" pitchFamily="50" charset="-128"/>
            </a:endParaRPr>
          </a:p>
        </p:txBody>
      </p:sp>
      <p:sp>
        <p:nvSpPr>
          <p:cNvPr id="3" name="コンテンツ プレースホルダ 2"/>
          <p:cNvSpPr>
            <a:spLocks noGrp="1"/>
          </p:cNvSpPr>
          <p:nvPr>
            <p:ph idx="1"/>
          </p:nvPr>
        </p:nvSpPr>
        <p:spPr>
          <a:xfrm>
            <a:off x="251520" y="1457400"/>
            <a:ext cx="8748464" cy="5400600"/>
          </a:xfrm>
        </p:spPr>
        <p:txBody>
          <a:bodyPr>
            <a:normAutofit/>
          </a:bodyPr>
          <a:lstStyle/>
          <a:p>
            <a:r>
              <a:rPr lang="ja-JP" altLang="ja-JP" sz="2000" dirty="0" smtClean="0">
                <a:latin typeface="AR P丸ゴシック体M" pitchFamily="50" charset="-128"/>
                <a:ea typeface="AR P丸ゴシック体M" pitchFamily="50" charset="-128"/>
              </a:rPr>
              <a:t>外国人技能実習制度は技能実習</a:t>
            </a:r>
            <a:r>
              <a:rPr lang="en-US" altLang="ja-JP" sz="2000" dirty="0" smtClean="0">
                <a:latin typeface="AR P丸ゴシック体M" pitchFamily="50" charset="-128"/>
                <a:ea typeface="AR P丸ゴシック体M" pitchFamily="50" charset="-128"/>
              </a:rPr>
              <a:t>1</a:t>
            </a:r>
            <a:r>
              <a:rPr lang="ja-JP" altLang="ja-JP" sz="2000" dirty="0" smtClean="0">
                <a:latin typeface="AR P丸ゴシック体M" pitchFamily="50" charset="-128"/>
                <a:ea typeface="AR P丸ゴシック体M" pitchFamily="50" charset="-128"/>
              </a:rPr>
              <a:t>号</a:t>
            </a:r>
            <a:r>
              <a:rPr lang="en-US" altLang="ja-JP" sz="2000" dirty="0" smtClean="0">
                <a:latin typeface="AR P丸ゴシック体M" pitchFamily="50" charset="-128"/>
                <a:ea typeface="AR P丸ゴシック体M" pitchFamily="50" charset="-128"/>
              </a:rPr>
              <a:t>(1</a:t>
            </a:r>
            <a:r>
              <a:rPr lang="ja-JP" altLang="ja-JP" sz="2000" dirty="0" smtClean="0">
                <a:latin typeface="AR P丸ゴシック体M" pitchFamily="50" charset="-128"/>
                <a:ea typeface="AR P丸ゴシック体M" pitchFamily="50" charset="-128"/>
              </a:rPr>
              <a:t>年</a:t>
            </a:r>
            <a:r>
              <a:rPr lang="en-US" altLang="ja-JP" sz="2000" dirty="0" smtClean="0">
                <a:latin typeface="AR P丸ゴシック体M" pitchFamily="50" charset="-128"/>
                <a:ea typeface="AR P丸ゴシック体M" pitchFamily="50" charset="-128"/>
              </a:rPr>
              <a:t>)</a:t>
            </a:r>
            <a:r>
              <a:rPr lang="ja-JP" altLang="ja-JP" sz="2000" dirty="0" err="1" smtClean="0">
                <a:latin typeface="AR P丸ゴシック体M" pitchFamily="50" charset="-128"/>
                <a:ea typeface="AR P丸ゴシック体M" pitchFamily="50" charset="-128"/>
              </a:rPr>
              <a:t>、</a:t>
            </a:r>
            <a:r>
              <a:rPr lang="en-US" altLang="ja-JP" sz="2000" dirty="0" smtClean="0">
                <a:latin typeface="AR P丸ゴシック体M" pitchFamily="50" charset="-128"/>
                <a:ea typeface="AR P丸ゴシック体M" pitchFamily="50" charset="-128"/>
              </a:rPr>
              <a:t>2</a:t>
            </a:r>
            <a:r>
              <a:rPr lang="ja-JP" altLang="ja-JP" sz="2000" dirty="0" smtClean="0">
                <a:latin typeface="AR P丸ゴシック体M" pitchFamily="50" charset="-128"/>
                <a:ea typeface="AR P丸ゴシック体M" pitchFamily="50" charset="-128"/>
              </a:rPr>
              <a:t>号</a:t>
            </a:r>
            <a:r>
              <a:rPr lang="en-US" altLang="ja-JP" sz="2000" dirty="0" smtClean="0">
                <a:latin typeface="AR P丸ゴシック体M" pitchFamily="50" charset="-128"/>
                <a:ea typeface="AR P丸ゴシック体M" pitchFamily="50" charset="-128"/>
              </a:rPr>
              <a:t>(2</a:t>
            </a:r>
            <a:r>
              <a:rPr lang="ja-JP" altLang="ja-JP" sz="2000" dirty="0" smtClean="0">
                <a:latin typeface="AR P丸ゴシック体M" pitchFamily="50" charset="-128"/>
                <a:ea typeface="AR P丸ゴシック体M" pitchFamily="50" charset="-128"/>
              </a:rPr>
              <a:t>年</a:t>
            </a:r>
            <a:r>
              <a:rPr lang="en-US" altLang="ja-JP" sz="2000" dirty="0" smtClean="0">
                <a:latin typeface="AR P丸ゴシック体M" pitchFamily="50" charset="-128"/>
                <a:ea typeface="AR P丸ゴシック体M" pitchFamily="50" charset="-128"/>
              </a:rPr>
              <a:t>)</a:t>
            </a:r>
            <a:r>
              <a:rPr lang="ja-JP" altLang="ja-JP" sz="2000" dirty="0" smtClean="0">
                <a:latin typeface="AR P丸ゴシック体M" pitchFamily="50" charset="-128"/>
                <a:ea typeface="AR P丸ゴシック体M" pitchFamily="50" charset="-128"/>
              </a:rPr>
              <a:t>計</a:t>
            </a:r>
            <a:r>
              <a:rPr lang="en-US" altLang="ja-JP" sz="2000" dirty="0" smtClean="0">
                <a:latin typeface="AR P丸ゴシック体M" pitchFamily="50" charset="-128"/>
                <a:ea typeface="AR P丸ゴシック体M" pitchFamily="50" charset="-128"/>
              </a:rPr>
              <a:t>3</a:t>
            </a:r>
            <a:r>
              <a:rPr lang="ja-JP" altLang="ja-JP" sz="2000" dirty="0" smtClean="0">
                <a:latin typeface="AR P丸ゴシック体M" pitchFamily="50" charset="-128"/>
                <a:ea typeface="AR P丸ゴシック体M" pitchFamily="50" charset="-128"/>
              </a:rPr>
              <a:t>年</a:t>
            </a:r>
            <a:endParaRPr lang="en-US" altLang="ja-JP" sz="2000" dirty="0" smtClean="0">
              <a:latin typeface="AR P丸ゴシック体M" pitchFamily="50" charset="-128"/>
              <a:ea typeface="AR P丸ゴシック体M" pitchFamily="50" charset="-128"/>
            </a:endParaRPr>
          </a:p>
          <a:p>
            <a:endParaRPr lang="en-US" altLang="ja-JP" sz="1900" dirty="0" smtClean="0">
              <a:latin typeface="AR P丸ゴシック体M" pitchFamily="50" charset="-128"/>
              <a:ea typeface="AR P丸ゴシック体M" pitchFamily="50" charset="-128"/>
            </a:endParaRPr>
          </a:p>
          <a:p>
            <a:pPr>
              <a:buNone/>
            </a:pPr>
            <a:r>
              <a:rPr lang="en-US" altLang="ja-JP" sz="1900" dirty="0" smtClean="0"/>
              <a:t>       </a:t>
            </a:r>
            <a:r>
              <a:rPr lang="ja-JP" altLang="ja-JP" sz="1900" dirty="0" smtClean="0"/>
              <a:t>技能実習生の数　</a:t>
            </a:r>
            <a:r>
              <a:rPr lang="en-US" altLang="ja-JP" sz="1900" dirty="0" smtClean="0"/>
              <a:t>       2012 </a:t>
            </a:r>
            <a:r>
              <a:rPr lang="ja-JP" altLang="ja-JP" sz="1900" dirty="0" smtClean="0"/>
              <a:t>　</a:t>
            </a:r>
            <a:r>
              <a:rPr lang="en-US" altLang="ja-JP" sz="1900" dirty="0" smtClean="0"/>
              <a:t>2013</a:t>
            </a:r>
            <a:r>
              <a:rPr lang="ja-JP" altLang="ja-JP" sz="1900" dirty="0" smtClean="0"/>
              <a:t>　</a:t>
            </a:r>
            <a:r>
              <a:rPr lang="en-US" altLang="ja-JP" sz="1900" dirty="0" smtClean="0"/>
              <a:t> 2014</a:t>
            </a:r>
            <a:r>
              <a:rPr lang="ja-JP" altLang="ja-JP" sz="1900" dirty="0" smtClean="0"/>
              <a:t>　</a:t>
            </a:r>
            <a:r>
              <a:rPr lang="en-US" altLang="ja-JP" sz="1900" dirty="0" smtClean="0"/>
              <a:t> 2015 </a:t>
            </a:r>
            <a:r>
              <a:rPr lang="ja-JP" altLang="ja-JP" sz="1900" dirty="0" smtClean="0"/>
              <a:t>　</a:t>
            </a:r>
            <a:r>
              <a:rPr lang="en-US" altLang="ja-JP" sz="1900" dirty="0" smtClean="0"/>
              <a:t>2016</a:t>
            </a:r>
            <a:r>
              <a:rPr lang="ja-JP" altLang="ja-JP" sz="1900" dirty="0" smtClean="0"/>
              <a:t>　　（年末　千人）</a:t>
            </a:r>
          </a:p>
          <a:p>
            <a:pPr>
              <a:buNone/>
            </a:pPr>
            <a:r>
              <a:rPr lang="en-US" altLang="ja-JP" sz="1900" dirty="0" smtClean="0"/>
              <a:t>          </a:t>
            </a:r>
            <a:r>
              <a:rPr lang="ja-JP" altLang="ja-JP" sz="1900" dirty="0" smtClean="0"/>
              <a:t>　　　　　　　　</a:t>
            </a:r>
            <a:r>
              <a:rPr lang="en-US" altLang="ja-JP" sz="1900" dirty="0" smtClean="0"/>
              <a:t> </a:t>
            </a:r>
            <a:r>
              <a:rPr lang="ja-JP" altLang="ja-JP" sz="1900" dirty="0" smtClean="0"/>
              <a:t>　　</a:t>
            </a:r>
            <a:r>
              <a:rPr lang="en-US" altLang="ja-JP" sz="1900" dirty="0" smtClean="0"/>
              <a:t>     </a:t>
            </a:r>
            <a:r>
              <a:rPr lang="ja-JP" altLang="ja-JP" sz="1900" dirty="0" smtClean="0"/>
              <a:t>　</a:t>
            </a:r>
            <a:r>
              <a:rPr lang="en-US" altLang="ja-JP" sz="1900" dirty="0" smtClean="0"/>
              <a:t>151      155      168       193       229</a:t>
            </a:r>
            <a:endParaRPr lang="ja-JP" altLang="ja-JP" sz="1900" dirty="0" smtClean="0"/>
          </a:p>
          <a:p>
            <a:pPr>
              <a:buNone/>
            </a:pPr>
            <a:r>
              <a:rPr lang="ja-JP" altLang="ja-JP" sz="1900" dirty="0" smtClean="0"/>
              <a:t>　</a:t>
            </a:r>
            <a:r>
              <a:rPr lang="en-US" altLang="ja-JP" sz="1900" dirty="0" smtClean="0"/>
              <a:t>  </a:t>
            </a:r>
            <a:r>
              <a:rPr lang="ja-JP" altLang="ja-JP" sz="1900" dirty="0" smtClean="0"/>
              <a:t>　　</a:t>
            </a:r>
            <a:r>
              <a:rPr lang="en-US" altLang="ja-JP" sz="1900" dirty="0" smtClean="0"/>
              <a:t>2</a:t>
            </a:r>
            <a:r>
              <a:rPr lang="ja-JP" altLang="ja-JP" sz="1900" dirty="0" smtClean="0"/>
              <a:t>号への移行数</a:t>
            </a:r>
            <a:r>
              <a:rPr lang="en-US" altLang="ja-JP" sz="1900" dirty="0" smtClean="0"/>
              <a:t>        48.8     48.8      49.5     61.8</a:t>
            </a:r>
            <a:endParaRPr lang="ja-JP" altLang="ja-JP" sz="1900" dirty="0" smtClean="0"/>
          </a:p>
          <a:p>
            <a:pPr>
              <a:buNone/>
            </a:pPr>
            <a:r>
              <a:rPr lang="en-US" altLang="ja-JP" sz="1900" dirty="0" smtClean="0"/>
              <a:t>             </a:t>
            </a:r>
            <a:r>
              <a:rPr lang="ja-JP" altLang="ja-JP" sz="1900" dirty="0" smtClean="0"/>
              <a:t>うち建設職種　</a:t>
            </a:r>
            <a:r>
              <a:rPr lang="en-US" altLang="ja-JP" sz="1900" dirty="0" smtClean="0"/>
              <a:t>          3.8      4.5        5.6       8.0</a:t>
            </a:r>
            <a:endParaRPr lang="ja-JP" altLang="ja-JP" sz="1900" dirty="0" smtClean="0"/>
          </a:p>
          <a:p>
            <a:pPr>
              <a:buNone/>
            </a:pPr>
            <a:endParaRPr lang="en-US" altLang="ja-JP" sz="1900" dirty="0" smtClean="0">
              <a:latin typeface="AR P丸ゴシック体M" pitchFamily="50" charset="-128"/>
              <a:ea typeface="AR P丸ゴシック体M" pitchFamily="50" charset="-128"/>
            </a:endParaRPr>
          </a:p>
          <a:p>
            <a:r>
              <a:rPr lang="ja-JP" altLang="en-US" sz="2000" dirty="0" smtClean="0">
                <a:latin typeface="AR P丸ゴシック体M" pitchFamily="50" charset="-128"/>
                <a:ea typeface="AR P丸ゴシック体M" pitchFamily="50" charset="-128"/>
              </a:rPr>
              <a:t>「外国人の技能実習の適正な実施及び技能実習生の保護に関する法律」が</a:t>
            </a:r>
            <a:r>
              <a:rPr lang="en-US" altLang="ja-JP" sz="2000" dirty="0" smtClean="0">
                <a:latin typeface="AR P丸ゴシック体M" pitchFamily="50" charset="-128"/>
                <a:ea typeface="AR P丸ゴシック体M" pitchFamily="50" charset="-128"/>
              </a:rPr>
              <a:t>2017</a:t>
            </a:r>
            <a:r>
              <a:rPr lang="ja-JP" altLang="en-US" sz="2000" dirty="0" smtClean="0">
                <a:latin typeface="AR P丸ゴシック体M" pitchFamily="50" charset="-128"/>
                <a:ea typeface="AR P丸ゴシック体M" pitchFamily="50" charset="-128"/>
              </a:rPr>
              <a:t>年</a:t>
            </a:r>
            <a:r>
              <a:rPr lang="en-US" altLang="ja-JP" sz="2000" dirty="0" smtClean="0">
                <a:latin typeface="AR P丸ゴシック体M" pitchFamily="50" charset="-128"/>
                <a:ea typeface="AR P丸ゴシック体M" pitchFamily="50" charset="-128"/>
              </a:rPr>
              <a:t>11</a:t>
            </a:r>
            <a:r>
              <a:rPr lang="ja-JP" altLang="en-US" sz="2000" dirty="0" smtClean="0">
                <a:latin typeface="AR P丸ゴシック体M" pitchFamily="50" charset="-128"/>
                <a:ea typeface="AR P丸ゴシック体M" pitchFamily="50" charset="-128"/>
              </a:rPr>
              <a:t>月</a:t>
            </a:r>
            <a:r>
              <a:rPr lang="en-US" altLang="ja-JP" sz="2000" dirty="0" smtClean="0">
                <a:latin typeface="AR P丸ゴシック体M" pitchFamily="50" charset="-128"/>
                <a:ea typeface="AR P丸ゴシック体M" pitchFamily="50" charset="-128"/>
              </a:rPr>
              <a:t>1</a:t>
            </a:r>
            <a:r>
              <a:rPr lang="ja-JP" altLang="en-US" sz="2000" dirty="0" smtClean="0">
                <a:latin typeface="AR P丸ゴシック体M" pitchFamily="50" charset="-128"/>
                <a:ea typeface="AR P丸ゴシック体M" pitchFamily="50" charset="-128"/>
              </a:rPr>
              <a:t>日に施行</a:t>
            </a:r>
            <a:endParaRPr lang="en-US" altLang="ja-JP" sz="2000" dirty="0" smtClean="0">
              <a:latin typeface="AR P丸ゴシック体M" pitchFamily="50" charset="-128"/>
              <a:ea typeface="AR P丸ゴシック体M" pitchFamily="50" charset="-128"/>
            </a:endParaRPr>
          </a:p>
          <a:p>
            <a:pPr>
              <a:buNone/>
            </a:pPr>
            <a:r>
              <a:rPr lang="ja-JP" altLang="en-US" sz="1900" dirty="0" smtClean="0">
                <a:latin typeface="AR P丸ゴシック体M" pitchFamily="50" charset="-128"/>
                <a:ea typeface="AR P丸ゴシック体M" pitchFamily="50" charset="-128"/>
              </a:rPr>
              <a:t>　　新たに技能実習</a:t>
            </a:r>
            <a:r>
              <a:rPr lang="en-US" altLang="ja-JP" sz="1900" dirty="0" smtClean="0">
                <a:latin typeface="AR P丸ゴシック体M" pitchFamily="50" charset="-128"/>
                <a:ea typeface="AR P丸ゴシック体M" pitchFamily="50" charset="-128"/>
              </a:rPr>
              <a:t>3</a:t>
            </a:r>
            <a:r>
              <a:rPr lang="ja-JP" altLang="ja-JP" sz="1900" dirty="0" smtClean="0">
                <a:latin typeface="AR P丸ゴシック体M" pitchFamily="50" charset="-128"/>
                <a:ea typeface="AR P丸ゴシック体M" pitchFamily="50" charset="-128"/>
              </a:rPr>
              <a:t>号</a:t>
            </a:r>
            <a:r>
              <a:rPr lang="ja-JP" altLang="en-US" sz="1900" dirty="0" smtClean="0">
                <a:latin typeface="AR P丸ゴシック体M" pitchFamily="50" charset="-128"/>
                <a:ea typeface="AR P丸ゴシック体M" pitchFamily="50" charset="-128"/>
              </a:rPr>
              <a:t>（</a:t>
            </a:r>
            <a:r>
              <a:rPr lang="en-US" altLang="ja-JP" sz="1900" dirty="0" smtClean="0">
                <a:latin typeface="AR P丸ゴシック体M" pitchFamily="50" charset="-128"/>
                <a:ea typeface="AR P丸ゴシック体M" pitchFamily="50" charset="-128"/>
              </a:rPr>
              <a:t>2</a:t>
            </a:r>
            <a:r>
              <a:rPr lang="ja-JP" altLang="ja-JP" sz="1900" dirty="0" smtClean="0">
                <a:latin typeface="AR P丸ゴシック体M" pitchFamily="50" charset="-128"/>
                <a:ea typeface="AR P丸ゴシック体M" pitchFamily="50" charset="-128"/>
              </a:rPr>
              <a:t>年</a:t>
            </a:r>
            <a:r>
              <a:rPr lang="ja-JP" altLang="en-US" sz="1900" dirty="0" smtClean="0">
                <a:latin typeface="AR P丸ゴシック体M" pitchFamily="50" charset="-128"/>
                <a:ea typeface="AR P丸ゴシック体M" pitchFamily="50" charset="-128"/>
              </a:rPr>
              <a:t>）を創設</a:t>
            </a:r>
            <a:endParaRPr lang="en-US" altLang="ja-JP" sz="1900" dirty="0" smtClean="0">
              <a:latin typeface="AR P丸ゴシック体M" pitchFamily="50" charset="-128"/>
              <a:ea typeface="AR P丸ゴシック体M" pitchFamily="50" charset="-128"/>
            </a:endParaRPr>
          </a:p>
          <a:p>
            <a:pPr>
              <a:buNone/>
            </a:pPr>
            <a:r>
              <a:rPr lang="ja-JP" altLang="en-US" sz="1900" dirty="0" smtClean="0">
                <a:latin typeface="AR P丸ゴシック体M" pitchFamily="50" charset="-128"/>
                <a:ea typeface="AR P丸ゴシック体M" pitchFamily="50" charset="-128"/>
              </a:rPr>
              <a:t>　　この結果、技能実習の受入れ期間が</a:t>
            </a:r>
            <a:r>
              <a:rPr lang="en-US" altLang="ja-JP" sz="1900" dirty="0" smtClean="0">
                <a:latin typeface="AR P丸ゴシック体M" pitchFamily="50" charset="-128"/>
                <a:ea typeface="AR P丸ゴシック体M" pitchFamily="50" charset="-128"/>
              </a:rPr>
              <a:t>3</a:t>
            </a:r>
            <a:r>
              <a:rPr lang="ja-JP" altLang="en-US" sz="1900" dirty="0" smtClean="0">
                <a:latin typeface="AR P丸ゴシック体M" pitchFamily="50" charset="-128"/>
                <a:ea typeface="AR P丸ゴシック体M" pitchFamily="50" charset="-128"/>
              </a:rPr>
              <a:t>年から</a:t>
            </a:r>
            <a:r>
              <a:rPr lang="en-US" altLang="ja-JP" sz="1900" dirty="0" smtClean="0">
                <a:latin typeface="AR P丸ゴシック体M" pitchFamily="50" charset="-128"/>
                <a:ea typeface="AR P丸ゴシック体M" pitchFamily="50" charset="-128"/>
              </a:rPr>
              <a:t>5</a:t>
            </a:r>
            <a:r>
              <a:rPr lang="ja-JP" altLang="en-US" sz="1900" dirty="0" smtClean="0">
                <a:latin typeface="AR P丸ゴシック体M" pitchFamily="50" charset="-128"/>
                <a:ea typeface="AR P丸ゴシック体M" pitchFamily="50" charset="-128"/>
              </a:rPr>
              <a:t>年に延長</a:t>
            </a:r>
            <a:endParaRPr lang="en-US" altLang="ja-JP" sz="1900" dirty="0" smtClean="0">
              <a:latin typeface="AR P丸ゴシック体M" pitchFamily="50" charset="-128"/>
              <a:ea typeface="AR P丸ゴシック体M" pitchFamily="50" charset="-128"/>
            </a:endParaRPr>
          </a:p>
          <a:p>
            <a:pPr>
              <a:buNone/>
            </a:pPr>
            <a:endParaRPr lang="en-US" altLang="ja-JP" sz="1900" dirty="0" smtClean="0">
              <a:latin typeface="AR P丸ゴシック体M" pitchFamily="50" charset="-128"/>
              <a:ea typeface="AR P丸ゴシック体M" pitchFamily="50" charset="-128"/>
            </a:endParaRPr>
          </a:p>
          <a:p>
            <a:r>
              <a:rPr lang="ja-JP" altLang="ja-JP" sz="2000" dirty="0" smtClean="0">
                <a:latin typeface="AR P丸ゴシック体M" pitchFamily="50" charset="-128"/>
                <a:ea typeface="AR P丸ゴシック体M" pitchFamily="50" charset="-128"/>
              </a:rPr>
              <a:t>建設業では</a:t>
            </a:r>
            <a:r>
              <a:rPr lang="en-US" altLang="ja-JP" sz="2000" dirty="0" smtClean="0">
                <a:latin typeface="AR P丸ゴシック体M" pitchFamily="50" charset="-128"/>
                <a:ea typeface="AR P丸ゴシック体M" pitchFamily="50" charset="-128"/>
              </a:rPr>
              <a:t>20</a:t>
            </a:r>
            <a:r>
              <a:rPr lang="ja-JP" altLang="ja-JP" sz="2000" dirty="0" smtClean="0">
                <a:latin typeface="AR P丸ゴシック体M" pitchFamily="50" charset="-128"/>
                <a:ea typeface="AR P丸ゴシック体M" pitchFamily="50" charset="-128"/>
              </a:rPr>
              <a:t>年度までの緊急措置として</a:t>
            </a:r>
            <a:r>
              <a:rPr lang="ja-JP" altLang="en-US" sz="2000" dirty="0" smtClean="0">
                <a:latin typeface="AR P丸ゴシック体M" pitchFamily="50" charset="-128"/>
                <a:ea typeface="AR P丸ゴシック体M" pitchFamily="50" charset="-128"/>
              </a:rPr>
              <a:t>技能実習（</a:t>
            </a:r>
            <a:r>
              <a:rPr lang="en-US" altLang="ja-JP" sz="2000" dirty="0" smtClean="0">
                <a:latin typeface="AR P丸ゴシック体M" pitchFamily="50" charset="-128"/>
                <a:ea typeface="AR P丸ゴシック体M" pitchFamily="50" charset="-128"/>
              </a:rPr>
              <a:t>3</a:t>
            </a:r>
            <a:r>
              <a:rPr lang="ja-JP" altLang="en-US" sz="2000" dirty="0" smtClean="0">
                <a:latin typeface="AR P丸ゴシック体M" pitchFamily="50" charset="-128"/>
                <a:ea typeface="AR P丸ゴシック体M" pitchFamily="50" charset="-128"/>
              </a:rPr>
              <a:t>年）終了後、就労</a:t>
            </a:r>
            <a:r>
              <a:rPr lang="en-US" altLang="ja-JP" sz="2000" dirty="0" smtClean="0">
                <a:latin typeface="AR P丸ゴシック体M" pitchFamily="50" charset="-128"/>
                <a:ea typeface="AR P丸ゴシック体M" pitchFamily="50" charset="-128"/>
              </a:rPr>
              <a:t>2</a:t>
            </a:r>
            <a:r>
              <a:rPr lang="ja-JP" altLang="ja-JP" sz="2000" dirty="0" smtClean="0">
                <a:latin typeface="AR P丸ゴシック体M" pitchFamily="50" charset="-128"/>
                <a:ea typeface="AR P丸ゴシック体M" pitchFamily="50" charset="-128"/>
              </a:rPr>
              <a:t>年延長</a:t>
            </a:r>
            <a:r>
              <a:rPr lang="ja-JP" altLang="en-US" sz="2000" dirty="0" smtClean="0">
                <a:latin typeface="AR P丸ゴシック体M" pitchFamily="50" charset="-128"/>
                <a:ea typeface="AR P丸ゴシック体M" pitchFamily="50" charset="-128"/>
              </a:rPr>
              <a:t>、</a:t>
            </a:r>
            <a:r>
              <a:rPr lang="ja-JP" altLang="ja-JP" sz="2000" dirty="0" smtClean="0">
                <a:latin typeface="AR P丸ゴシック体M" pitchFamily="50" charset="-128"/>
                <a:ea typeface="AR P丸ゴシック体M" pitchFamily="50" charset="-128"/>
              </a:rPr>
              <a:t>又は</a:t>
            </a:r>
            <a:r>
              <a:rPr lang="en-US" altLang="ja-JP" sz="2000" dirty="0" smtClean="0">
                <a:latin typeface="AR P丸ゴシック体M" pitchFamily="50" charset="-128"/>
                <a:ea typeface="AR P丸ゴシック体M" pitchFamily="50" charset="-128"/>
              </a:rPr>
              <a:t>1</a:t>
            </a:r>
            <a:r>
              <a:rPr lang="ja-JP" altLang="en-US" sz="2000" dirty="0" smtClean="0">
                <a:latin typeface="AR P丸ゴシック体M" pitchFamily="50" charset="-128"/>
                <a:ea typeface="AR P丸ゴシック体M" pitchFamily="50" charset="-128"/>
              </a:rPr>
              <a:t>年以上帰国の後、</a:t>
            </a:r>
            <a:r>
              <a:rPr lang="ja-JP" altLang="ja-JP" sz="2000" dirty="0" smtClean="0">
                <a:latin typeface="AR P丸ゴシック体M" pitchFamily="50" charset="-128"/>
                <a:ea typeface="AR P丸ゴシック体M" pitchFamily="50" charset="-128"/>
              </a:rPr>
              <a:t>再入国</a:t>
            </a:r>
            <a:r>
              <a:rPr lang="ja-JP" altLang="en-US" sz="2000" dirty="0" smtClean="0">
                <a:latin typeface="AR P丸ゴシック体M" pitchFamily="50" charset="-128"/>
                <a:ea typeface="AR P丸ゴシック体M" pitchFamily="50" charset="-128"/>
              </a:rPr>
              <a:t>就労</a:t>
            </a:r>
            <a:r>
              <a:rPr lang="en-US" altLang="ja-JP" sz="2000" dirty="0" smtClean="0">
                <a:latin typeface="AR P丸ゴシック体M" pitchFamily="50" charset="-128"/>
                <a:ea typeface="AR P丸ゴシック体M" pitchFamily="50" charset="-128"/>
              </a:rPr>
              <a:t>3</a:t>
            </a:r>
            <a:r>
              <a:rPr lang="ja-JP" altLang="ja-JP" sz="2000" dirty="0" smtClean="0">
                <a:latin typeface="AR P丸ゴシック体M" pitchFamily="50" charset="-128"/>
                <a:ea typeface="AR P丸ゴシック体M" pitchFamily="50" charset="-128"/>
              </a:rPr>
              <a:t>年が認められる。</a:t>
            </a:r>
            <a:endParaRPr lang="en-US" altLang="ja-JP" sz="2000" dirty="0" smtClean="0">
              <a:latin typeface="AR P丸ゴシック体M" pitchFamily="50" charset="-128"/>
              <a:ea typeface="AR P丸ゴシック体M" pitchFamily="50" charset="-128"/>
            </a:endParaRPr>
          </a:p>
          <a:p>
            <a:endParaRPr lang="en-US" altLang="ja-JP" sz="2400" dirty="0" smtClean="0">
              <a:latin typeface="AR P丸ゴシック体M" pitchFamily="50" charset="-128"/>
              <a:ea typeface="AR P丸ゴシック体M" pitchFamily="50" charset="-128"/>
            </a:endParaRPr>
          </a:p>
          <a:p>
            <a:endParaRPr kumimoji="1" lang="ja-JP" altLang="en-US" sz="2400" dirty="0">
              <a:latin typeface="AR P丸ゴシック体M" pitchFamily="50" charset="-128"/>
              <a:ea typeface="AR P丸ゴシック体M" pitchFamily="50" charset="-128"/>
            </a:endParaRPr>
          </a:p>
        </p:txBody>
      </p:sp>
      <p:sp>
        <p:nvSpPr>
          <p:cNvPr id="4" name="スライド番号プレースホルダ 3"/>
          <p:cNvSpPr>
            <a:spLocks noGrp="1"/>
          </p:cNvSpPr>
          <p:nvPr>
            <p:ph type="sldNum" sz="quarter" idx="12"/>
          </p:nvPr>
        </p:nvSpPr>
        <p:spPr/>
        <p:txBody>
          <a:bodyPr/>
          <a:lstStyle/>
          <a:p>
            <a:fld id="{323824D2-57B7-4FB7-82D6-3DA34C67D3B4}" type="slidenum">
              <a:rPr kumimoji="1" lang="ja-JP" altLang="en-US" smtClean="0"/>
              <a:pPr/>
              <a:t>24</a:t>
            </a:fld>
            <a:endParaRPr kumimoji="1" lang="ja-JP"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spcAft>
                <a:spcPts val="0"/>
              </a:spcAft>
            </a:pPr>
            <a:r>
              <a:rPr lang="en-US" altLang="ja-JP" sz="2700" kern="100" dirty="0" smtClean="0">
                <a:latin typeface="AR P丸ゴシック体M" pitchFamily="50" charset="-128"/>
                <a:ea typeface="AR P丸ゴシック体M" pitchFamily="50" charset="-128"/>
                <a:cs typeface="Times New Roman"/>
              </a:rPr>
              <a:t>6</a:t>
            </a:r>
            <a:r>
              <a:rPr lang="ja-JP" altLang="en-US" sz="2700" kern="100" dirty="0" smtClean="0">
                <a:latin typeface="AR P丸ゴシック体M" pitchFamily="50" charset="-128"/>
                <a:ea typeface="AR P丸ゴシック体M" pitchFamily="50" charset="-128"/>
                <a:cs typeface="Times New Roman"/>
              </a:rPr>
              <a:t>　ガラパゴス化する国内市場 </a:t>
            </a:r>
            <a:r>
              <a:rPr lang="en-US" altLang="ja-JP" sz="2400" kern="100" dirty="0" smtClean="0">
                <a:latin typeface="AR P丸ゴシック体M"/>
                <a:ea typeface="ＭＳ 明朝"/>
                <a:cs typeface="Times New Roman"/>
              </a:rPr>
              <a:t/>
            </a:r>
            <a:br>
              <a:rPr lang="en-US" altLang="ja-JP" sz="2400" kern="100" dirty="0" smtClean="0">
                <a:latin typeface="AR P丸ゴシック体M"/>
                <a:ea typeface="ＭＳ 明朝"/>
                <a:cs typeface="Times New Roman"/>
              </a:rPr>
            </a:br>
            <a:r>
              <a:rPr lang="ja-JP" altLang="en-US" sz="2400" kern="100" dirty="0" smtClean="0">
                <a:latin typeface="AR P丸ゴシック体M"/>
                <a:ea typeface="ＭＳ 明朝"/>
                <a:cs typeface="Times New Roman"/>
              </a:rPr>
              <a:t>（</a:t>
            </a:r>
            <a:r>
              <a:rPr lang="en-US" altLang="ja-JP" sz="2400" kern="100" dirty="0" smtClean="0">
                <a:latin typeface="AR P丸ゴシック体M"/>
                <a:ea typeface="ＭＳ 明朝"/>
                <a:cs typeface="Times New Roman"/>
              </a:rPr>
              <a:t>1</a:t>
            </a:r>
            <a:r>
              <a:rPr lang="ja-JP" altLang="en-US" sz="2400" kern="100" dirty="0" smtClean="0">
                <a:latin typeface="AR P丸ゴシック体M"/>
                <a:ea typeface="ＭＳ 明朝"/>
                <a:cs typeface="Times New Roman"/>
              </a:rPr>
              <a:t>）</a:t>
            </a:r>
            <a:r>
              <a:rPr lang="en-US" altLang="ja-JP" sz="2400" kern="100" dirty="0" smtClean="0">
                <a:latin typeface="AR P丸ゴシック体M"/>
                <a:ea typeface="ＭＳ 明朝"/>
                <a:cs typeface="Times New Roman"/>
              </a:rPr>
              <a:t> </a:t>
            </a:r>
            <a:r>
              <a:rPr lang="ja-JP" altLang="ja-JP" sz="2400" kern="100" dirty="0" smtClean="0">
                <a:latin typeface="Century"/>
                <a:ea typeface="AR P丸ゴシック体M"/>
                <a:cs typeface="Times New Roman"/>
              </a:rPr>
              <a:t>外国企業からみた日本の国内市場</a:t>
            </a:r>
            <a:endParaRPr lang="ja-JP" altLang="ja-JP" sz="2400" kern="100" dirty="0">
              <a:latin typeface="Century"/>
              <a:ea typeface="ＭＳ 明朝"/>
              <a:cs typeface="Times New Roman"/>
            </a:endParaRPr>
          </a:p>
        </p:txBody>
      </p:sp>
      <p:sp>
        <p:nvSpPr>
          <p:cNvPr id="3" name="正方形/長方形 2"/>
          <p:cNvSpPr/>
          <p:nvPr/>
        </p:nvSpPr>
        <p:spPr>
          <a:xfrm>
            <a:off x="395536" y="1340768"/>
            <a:ext cx="8568952" cy="4708981"/>
          </a:xfrm>
          <a:prstGeom prst="rect">
            <a:avLst/>
          </a:prstGeom>
        </p:spPr>
        <p:txBody>
          <a:bodyPr wrap="square">
            <a:spAutoFit/>
          </a:bodyPr>
          <a:lstStyle/>
          <a:p>
            <a:pPr algn="just">
              <a:spcAft>
                <a:spcPts val="0"/>
              </a:spcAft>
            </a:pPr>
            <a:r>
              <a:rPr lang="ja-JP" altLang="ja-JP" sz="2000" kern="100" dirty="0" smtClean="0">
                <a:latin typeface="Century"/>
                <a:ea typeface="AR P丸ゴシック体M"/>
                <a:cs typeface="Times New Roman"/>
              </a:rPr>
              <a:t>・</a:t>
            </a:r>
            <a:r>
              <a:rPr lang="en-US" altLang="ja-JP" sz="2000" kern="100" dirty="0" smtClean="0">
                <a:latin typeface="Century"/>
                <a:ea typeface="AR P丸ゴシック体M"/>
                <a:cs typeface="Times New Roman"/>
              </a:rPr>
              <a:t>2015</a:t>
            </a:r>
            <a:r>
              <a:rPr lang="ja-JP" altLang="ja-JP" sz="2000" kern="100" dirty="0" smtClean="0">
                <a:latin typeface="Century"/>
                <a:ea typeface="AR P丸ゴシック体M"/>
                <a:cs typeface="Times New Roman"/>
              </a:rPr>
              <a:t>年</a:t>
            </a:r>
            <a:r>
              <a:rPr lang="en-US" altLang="ja-JP" sz="2000" kern="100" dirty="0" smtClean="0">
                <a:latin typeface="Century"/>
                <a:ea typeface="AR P丸ゴシック体M"/>
                <a:cs typeface="Times New Roman"/>
              </a:rPr>
              <a:t>3</a:t>
            </a:r>
            <a:r>
              <a:rPr lang="ja-JP" altLang="en-US" sz="2000" kern="100" dirty="0" smtClean="0">
                <a:latin typeface="Century"/>
                <a:ea typeface="AR P丸ゴシック体M"/>
                <a:cs typeface="Times New Roman"/>
              </a:rPr>
              <a:t>月</a:t>
            </a:r>
            <a:r>
              <a:rPr lang="ja-JP" altLang="ja-JP" sz="2000" kern="100" dirty="0" smtClean="0">
                <a:latin typeface="Century"/>
                <a:ea typeface="AR P丸ゴシック体M"/>
                <a:cs typeface="Times New Roman"/>
              </a:rPr>
              <a:t>の建設業許可取得外国企業は</a:t>
            </a:r>
            <a:r>
              <a:rPr lang="en-US" altLang="ja-JP" sz="2000" kern="100" dirty="0" smtClean="0">
                <a:latin typeface="Century"/>
                <a:ea typeface="AR P丸ゴシック体M"/>
                <a:cs typeface="Times New Roman"/>
              </a:rPr>
              <a:t>132</a:t>
            </a:r>
            <a:r>
              <a:rPr lang="ja-JP" altLang="ja-JP" sz="2000" kern="100" dirty="0" smtClean="0">
                <a:latin typeface="Century"/>
                <a:ea typeface="AR P丸ゴシック体M"/>
                <a:cs typeface="Times New Roman"/>
              </a:rPr>
              <a:t>　</a:t>
            </a:r>
            <a:endParaRPr lang="ja-JP" altLang="ja-JP" sz="2000" kern="100" dirty="0" smtClean="0">
              <a:latin typeface="Century"/>
              <a:ea typeface="ＭＳ 明朝"/>
              <a:cs typeface="Times New Roman"/>
            </a:endParaRPr>
          </a:p>
          <a:p>
            <a:pPr indent="2438400" algn="just">
              <a:spcAft>
                <a:spcPts val="0"/>
              </a:spcAft>
            </a:pPr>
            <a:r>
              <a:rPr lang="en-US" altLang="ja-JP" sz="2000" kern="100" dirty="0" smtClean="0">
                <a:latin typeface="Century"/>
                <a:ea typeface="AR P丸ゴシック体M"/>
                <a:cs typeface="Times New Roman"/>
              </a:rPr>
              <a:t>                                  </a:t>
            </a:r>
            <a:r>
              <a:rPr lang="ja-JP" altLang="en-US" sz="2000" kern="100" dirty="0" smtClean="0">
                <a:latin typeface="Century"/>
                <a:ea typeface="AR P丸ゴシック体M"/>
                <a:cs typeface="Times New Roman"/>
              </a:rPr>
              <a:t>　　</a:t>
            </a:r>
            <a:r>
              <a:rPr lang="en-US" altLang="ja-JP"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（図表</a:t>
            </a:r>
            <a:r>
              <a:rPr lang="en-US" altLang="ja-JP" sz="2000" kern="100" dirty="0" smtClean="0">
                <a:latin typeface="Century"/>
                <a:ea typeface="AR P丸ゴシック体M"/>
                <a:cs typeface="Times New Roman"/>
              </a:rPr>
              <a:t>6</a:t>
            </a:r>
            <a:r>
              <a:rPr lang="ja-JP" altLang="ja-JP" sz="2000" kern="100" dirty="0" smtClean="0">
                <a:latin typeface="Century"/>
                <a:ea typeface="AR P丸ゴシック体M"/>
                <a:cs typeface="Times New Roman"/>
              </a:rPr>
              <a:t>に国別構成）</a:t>
            </a:r>
            <a:endParaRPr lang="ja-JP" altLang="ja-JP" sz="2000" kern="100" dirty="0" smtClean="0">
              <a:latin typeface="Century"/>
              <a:ea typeface="ＭＳ 明朝"/>
              <a:cs typeface="Times New Roman"/>
            </a:endParaRPr>
          </a:p>
          <a:p>
            <a:pPr algn="just">
              <a:spcAft>
                <a:spcPts val="0"/>
              </a:spcAft>
            </a:pPr>
            <a:r>
              <a:rPr lang="ja-JP" altLang="en-US" sz="2000" kern="100" dirty="0" smtClean="0">
                <a:latin typeface="Century"/>
                <a:ea typeface="AR P丸ゴシック体M"/>
                <a:cs typeface="Times New Roman"/>
              </a:rPr>
              <a:t>　　　　　うち</a:t>
            </a:r>
            <a:r>
              <a:rPr lang="ja-JP" altLang="ja-JP" sz="2000" kern="100" dirty="0" smtClean="0">
                <a:latin typeface="Century"/>
                <a:ea typeface="AR P丸ゴシック体M"/>
                <a:cs typeface="Times New Roman"/>
              </a:rPr>
              <a:t>経営事項審査を受けた建設会社</a:t>
            </a:r>
            <a:r>
              <a:rPr lang="ja-JP" altLang="en-US" sz="2000" kern="100" dirty="0" smtClean="0">
                <a:latin typeface="Century"/>
                <a:ea typeface="AR P丸ゴシック体M"/>
                <a:cs typeface="Times New Roman"/>
              </a:rPr>
              <a:t>（外国企業）</a:t>
            </a:r>
            <a:r>
              <a:rPr lang="ja-JP" altLang="ja-JP" sz="2000" kern="100" dirty="0" smtClean="0">
                <a:latin typeface="Century"/>
                <a:ea typeface="AR P丸ゴシック体M"/>
                <a:cs typeface="Times New Roman"/>
              </a:rPr>
              <a:t>は</a:t>
            </a:r>
            <a:r>
              <a:rPr lang="en-US" altLang="ja-JP" sz="2000" kern="100" dirty="0" smtClean="0">
                <a:latin typeface="Century"/>
                <a:ea typeface="AR P丸ゴシック体M"/>
                <a:cs typeface="Times New Roman"/>
              </a:rPr>
              <a:t>30</a:t>
            </a:r>
            <a:r>
              <a:rPr lang="ja-JP" altLang="ja-JP" sz="2000" kern="100" dirty="0" smtClean="0">
                <a:latin typeface="Century"/>
                <a:ea typeface="AR P丸ゴシック体M"/>
                <a:cs typeface="Times New Roman"/>
              </a:rPr>
              <a:t>社</a:t>
            </a:r>
            <a:endParaRPr lang="en-US" altLang="ja-JP" sz="2000" kern="100" dirty="0" smtClean="0">
              <a:latin typeface="Century"/>
              <a:ea typeface="AR P丸ゴシック体M"/>
              <a:cs typeface="Times New Roman"/>
            </a:endParaRPr>
          </a:p>
          <a:p>
            <a:pPr algn="just">
              <a:spcAft>
                <a:spcPts val="0"/>
              </a:spcAft>
            </a:pPr>
            <a:endParaRPr lang="ja-JP" altLang="ja-JP" sz="2000" kern="100" dirty="0" smtClean="0">
              <a:latin typeface="Century"/>
              <a:ea typeface="ＭＳ 明朝"/>
              <a:cs typeface="Times New Roman"/>
            </a:endParaRPr>
          </a:p>
          <a:p>
            <a:pPr algn="just">
              <a:spcAft>
                <a:spcPts val="0"/>
              </a:spcAft>
            </a:pPr>
            <a:r>
              <a:rPr lang="ja-JP" altLang="ja-JP" sz="2000" kern="100" dirty="0" smtClean="0">
                <a:latin typeface="Century"/>
                <a:ea typeface="AR P丸ゴシック体M"/>
                <a:cs typeface="Times New Roman"/>
              </a:rPr>
              <a:t>・</a:t>
            </a:r>
            <a:r>
              <a:rPr lang="en-US" altLang="ja-JP" sz="2000" kern="100" dirty="0" smtClean="0">
                <a:latin typeface="Century"/>
                <a:ea typeface="AR P丸ゴシック体M"/>
                <a:cs typeface="Times New Roman"/>
              </a:rPr>
              <a:t>WTO</a:t>
            </a:r>
            <a:r>
              <a:rPr lang="ja-JP" altLang="ja-JP" sz="2000" kern="100" dirty="0" smtClean="0">
                <a:latin typeface="Century"/>
                <a:ea typeface="AR P丸ゴシック体M"/>
                <a:cs typeface="Times New Roman"/>
              </a:rPr>
              <a:t>政府調達協定対象工事への外国企業</a:t>
            </a:r>
            <a:r>
              <a:rPr lang="ja-JP" altLang="en-US" sz="2000" kern="100" dirty="0" smtClean="0">
                <a:latin typeface="Century"/>
                <a:ea typeface="AR P丸ゴシック体M"/>
                <a:cs typeface="Times New Roman"/>
              </a:rPr>
              <a:t>の</a:t>
            </a:r>
            <a:r>
              <a:rPr lang="ja-JP" altLang="ja-JP" sz="2000" kern="100" dirty="0" smtClean="0">
                <a:latin typeface="Century"/>
                <a:ea typeface="AR P丸ゴシック体M"/>
                <a:cs typeface="Times New Roman"/>
              </a:rPr>
              <a:t>入札参加件数</a:t>
            </a:r>
            <a:r>
              <a:rPr lang="ja-JP" altLang="en-US" sz="2000" kern="100" dirty="0" smtClean="0">
                <a:latin typeface="Century"/>
                <a:ea typeface="AR P丸ゴシック体M"/>
                <a:cs typeface="Times New Roman"/>
              </a:rPr>
              <a:t>は極めて</a:t>
            </a:r>
            <a:r>
              <a:rPr lang="ja-JP" altLang="ja-JP" sz="2000" kern="100" dirty="0" smtClean="0">
                <a:latin typeface="Century"/>
                <a:ea typeface="AR P丸ゴシック体M"/>
                <a:cs typeface="Times New Roman"/>
              </a:rPr>
              <a:t>少ない。</a:t>
            </a:r>
            <a:endParaRPr lang="en-US" altLang="ja-JP" sz="2000" kern="100" dirty="0" smtClean="0">
              <a:latin typeface="Century"/>
              <a:ea typeface="AR P丸ゴシック体M"/>
              <a:cs typeface="Times New Roman"/>
            </a:endParaRPr>
          </a:p>
          <a:p>
            <a:pPr algn="just">
              <a:spcAft>
                <a:spcPts val="0"/>
              </a:spcAft>
            </a:pPr>
            <a:endParaRPr lang="ja-JP" altLang="ja-JP" sz="2000" kern="100" dirty="0" smtClean="0">
              <a:latin typeface="Century"/>
              <a:ea typeface="ＭＳ 明朝"/>
              <a:cs typeface="Times New Roman"/>
            </a:endParaRPr>
          </a:p>
          <a:p>
            <a:pPr algn="just">
              <a:spcAft>
                <a:spcPts val="0"/>
              </a:spcAft>
            </a:pPr>
            <a:r>
              <a:rPr lang="ja-JP" altLang="ja-JP" sz="2000" kern="100" dirty="0" smtClean="0">
                <a:latin typeface="Century"/>
                <a:ea typeface="AR P丸ゴシック体M"/>
                <a:cs typeface="Times New Roman"/>
              </a:rPr>
              <a:t>・外国企業との競合市場を資本金</a:t>
            </a:r>
            <a:r>
              <a:rPr lang="en-US" altLang="ja-JP" sz="2000" kern="100" dirty="0" smtClean="0">
                <a:latin typeface="Century"/>
                <a:ea typeface="AR P丸ゴシック体M"/>
                <a:cs typeface="Times New Roman"/>
              </a:rPr>
              <a:t>1</a:t>
            </a:r>
            <a:r>
              <a:rPr lang="ja-JP" altLang="ja-JP" sz="2000" kern="100" dirty="0" smtClean="0">
                <a:latin typeface="Century"/>
                <a:ea typeface="AR P丸ゴシック体M"/>
                <a:cs typeface="Times New Roman"/>
              </a:rPr>
              <a:t>億円以上の企業</a:t>
            </a:r>
            <a:r>
              <a:rPr lang="en-US" altLang="ja-JP" sz="2000" kern="100" dirty="0" smtClean="0">
                <a:latin typeface="Century"/>
                <a:ea typeface="AR P丸ゴシック体M"/>
                <a:cs typeface="Times New Roman"/>
              </a:rPr>
              <a:t>(990</a:t>
            </a:r>
            <a:r>
              <a:rPr lang="ja-JP" altLang="ja-JP" sz="2000" kern="100" dirty="0" smtClean="0">
                <a:latin typeface="Century"/>
                <a:ea typeface="AR P丸ゴシック体M"/>
                <a:cs typeface="Times New Roman"/>
              </a:rPr>
              <a:t>社</a:t>
            </a:r>
            <a:r>
              <a:rPr lang="en-US" altLang="ja-JP" sz="2000" kern="100" dirty="0" smtClean="0">
                <a:latin typeface="Century"/>
                <a:ea typeface="AR P丸ゴシック体M"/>
                <a:cs typeface="Times New Roman"/>
              </a:rPr>
              <a:t>)</a:t>
            </a:r>
            <a:r>
              <a:rPr lang="ja-JP" altLang="ja-JP" sz="2000" kern="100" dirty="0" smtClean="0">
                <a:latin typeface="Century"/>
                <a:ea typeface="AR P丸ゴシック体M"/>
                <a:cs typeface="Times New Roman"/>
              </a:rPr>
              <a:t>の市場とすると</a:t>
            </a:r>
            <a:endParaRPr lang="en-US" altLang="ja-JP" sz="2000" kern="100" dirty="0" smtClean="0">
              <a:latin typeface="Century"/>
              <a:ea typeface="AR P丸ゴシック体M"/>
              <a:cs typeface="Times New Roman"/>
            </a:endParaRPr>
          </a:p>
          <a:p>
            <a:pPr algn="just">
              <a:spcAft>
                <a:spcPts val="0"/>
              </a:spcAft>
            </a:pPr>
            <a:r>
              <a:rPr lang="ja-JP" altLang="en-US"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国内上位</a:t>
            </a:r>
            <a:r>
              <a:rPr lang="en-US" altLang="ja-JP" sz="2000" kern="100" dirty="0" smtClean="0">
                <a:latin typeface="Century"/>
                <a:ea typeface="AR P丸ゴシック体M"/>
                <a:cs typeface="Times New Roman"/>
              </a:rPr>
              <a:t>5</a:t>
            </a:r>
            <a:r>
              <a:rPr lang="ja-JP" altLang="ja-JP" sz="2000" kern="100" dirty="0" smtClean="0">
                <a:latin typeface="Century"/>
                <a:ea typeface="AR P丸ゴシック体M"/>
                <a:cs typeface="Times New Roman"/>
              </a:rPr>
              <a:t>社集中度は</a:t>
            </a:r>
            <a:r>
              <a:rPr lang="en-US" altLang="ja-JP" sz="2000" kern="100" dirty="0" smtClean="0">
                <a:latin typeface="Century"/>
                <a:ea typeface="AR P丸ゴシック体M"/>
                <a:cs typeface="Times New Roman"/>
              </a:rPr>
              <a:t>26.1</a:t>
            </a:r>
            <a:r>
              <a:rPr lang="ja-JP" altLang="ja-JP" sz="2000" kern="100" dirty="0" smtClean="0">
                <a:latin typeface="Century"/>
                <a:ea typeface="AR P丸ゴシック体M"/>
                <a:cs typeface="Times New Roman"/>
              </a:rPr>
              <a:t>％</a:t>
            </a:r>
            <a:r>
              <a:rPr lang="ja-JP" altLang="en-US"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上位</a:t>
            </a:r>
            <a:r>
              <a:rPr lang="en-US" altLang="ja-JP" sz="2000" kern="100" dirty="0" smtClean="0">
                <a:latin typeface="Century"/>
                <a:ea typeface="AR P丸ゴシック体M"/>
                <a:cs typeface="Times New Roman"/>
              </a:rPr>
              <a:t>10</a:t>
            </a:r>
            <a:r>
              <a:rPr lang="ja-JP" altLang="ja-JP" sz="2000" kern="100" dirty="0" smtClean="0">
                <a:latin typeface="Century"/>
                <a:ea typeface="AR P丸ゴシック体M"/>
                <a:cs typeface="Times New Roman"/>
              </a:rPr>
              <a:t>社集中度は</a:t>
            </a:r>
            <a:r>
              <a:rPr lang="en-US" altLang="ja-JP" sz="2000" kern="100" dirty="0" smtClean="0">
                <a:latin typeface="Century"/>
                <a:ea typeface="AR P丸ゴシック体M"/>
                <a:cs typeface="Times New Roman"/>
              </a:rPr>
              <a:t>35.0</a:t>
            </a:r>
            <a:r>
              <a:rPr lang="ja-JP" altLang="ja-JP" sz="2000" kern="100" dirty="0" smtClean="0">
                <a:latin typeface="Century"/>
                <a:ea typeface="AR P丸ゴシック体M"/>
                <a:cs typeface="Times New Roman"/>
              </a:rPr>
              <a:t>％</a:t>
            </a:r>
            <a:r>
              <a:rPr lang="ja-JP" altLang="en-US"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a:t>
            </a:r>
            <a:r>
              <a:rPr lang="en-US" altLang="ja-JP" sz="2000" kern="100" dirty="0" smtClean="0">
                <a:latin typeface="Century"/>
                <a:ea typeface="AR P丸ゴシック体M"/>
                <a:cs typeface="Times New Roman"/>
              </a:rPr>
              <a:t>2013</a:t>
            </a:r>
            <a:r>
              <a:rPr lang="ja-JP" altLang="ja-JP" sz="2000" kern="100" dirty="0" smtClean="0">
                <a:latin typeface="Century"/>
                <a:ea typeface="AR P丸ゴシック体M"/>
                <a:cs typeface="Times New Roman"/>
              </a:rPr>
              <a:t>年）</a:t>
            </a:r>
            <a:endParaRPr lang="en-US" altLang="ja-JP" sz="2000" kern="100" dirty="0" smtClean="0">
              <a:latin typeface="Century"/>
              <a:ea typeface="AR P丸ゴシック体M"/>
              <a:cs typeface="Times New Roman"/>
            </a:endParaRPr>
          </a:p>
          <a:p>
            <a:pPr algn="just">
              <a:spcAft>
                <a:spcPts val="0"/>
              </a:spcAft>
            </a:pPr>
            <a:endParaRPr lang="en-US" altLang="ja-JP" sz="2000" kern="100" dirty="0" smtClean="0">
              <a:latin typeface="Century"/>
              <a:ea typeface="AR P丸ゴシック体M"/>
              <a:cs typeface="Times New Roman"/>
            </a:endParaRPr>
          </a:p>
          <a:p>
            <a:pPr algn="just">
              <a:spcAft>
                <a:spcPts val="0"/>
              </a:spcAft>
            </a:pPr>
            <a:r>
              <a:rPr lang="ja-JP" altLang="en-US" sz="2000" kern="100" dirty="0" smtClean="0">
                <a:latin typeface="Century"/>
                <a:ea typeface="AR P丸ゴシック体M"/>
                <a:cs typeface="Times New Roman"/>
              </a:rPr>
              <a:t>・</a:t>
            </a:r>
            <a:r>
              <a:rPr lang="en-US" altLang="ja-JP" sz="2000" kern="100" dirty="0" smtClean="0">
                <a:latin typeface="Century"/>
                <a:ea typeface="AR P丸ゴシック体M"/>
                <a:cs typeface="Times New Roman"/>
              </a:rPr>
              <a:t>WTO</a:t>
            </a:r>
            <a:r>
              <a:rPr lang="ja-JP" altLang="ja-JP" sz="2000" kern="100" dirty="0" smtClean="0">
                <a:latin typeface="Century"/>
                <a:ea typeface="AR P丸ゴシック体M"/>
                <a:cs typeface="Times New Roman"/>
              </a:rPr>
              <a:t>政府調達協定</a:t>
            </a:r>
            <a:r>
              <a:rPr lang="ja-JP" altLang="en-US" sz="2000" kern="100" dirty="0" smtClean="0">
                <a:latin typeface="Century"/>
                <a:ea typeface="AR P丸ゴシック体M"/>
                <a:cs typeface="Times New Roman"/>
              </a:rPr>
              <a:t>締結国　</a:t>
            </a:r>
            <a:r>
              <a:rPr lang="en-US" altLang="ja-JP" sz="2000" kern="100" dirty="0" smtClean="0">
                <a:latin typeface="Century"/>
                <a:ea typeface="AR P丸ゴシック体M"/>
                <a:cs typeface="Times New Roman"/>
              </a:rPr>
              <a:t>43</a:t>
            </a:r>
            <a:r>
              <a:rPr lang="ja-JP" altLang="en-US" sz="2000" kern="100" dirty="0" smtClean="0">
                <a:latin typeface="Century"/>
                <a:ea typeface="AR P丸ゴシック体M"/>
                <a:cs typeface="Times New Roman"/>
              </a:rPr>
              <a:t>ヵ国・地域   うちアジア太平洋は</a:t>
            </a:r>
            <a:r>
              <a:rPr lang="en-US" altLang="ja-JP" sz="2000" kern="100" dirty="0" smtClean="0">
                <a:latin typeface="Century"/>
                <a:ea typeface="AR P丸ゴシック体M"/>
                <a:cs typeface="Times New Roman"/>
              </a:rPr>
              <a:t>8</a:t>
            </a:r>
            <a:r>
              <a:rPr lang="ja-JP" altLang="en-US" sz="2000" kern="100" dirty="0" smtClean="0">
                <a:latin typeface="Century"/>
                <a:ea typeface="AR P丸ゴシック体M"/>
                <a:cs typeface="Times New Roman"/>
              </a:rPr>
              <a:t>ヵ国・地域</a:t>
            </a:r>
            <a:endParaRPr lang="en-US" altLang="ja-JP" sz="2000" kern="100" dirty="0" smtClean="0">
              <a:latin typeface="Century"/>
              <a:ea typeface="AR P丸ゴシック体M"/>
              <a:cs typeface="Times New Roman"/>
            </a:endParaRPr>
          </a:p>
          <a:p>
            <a:pPr algn="just">
              <a:spcAft>
                <a:spcPts val="0"/>
              </a:spcAft>
            </a:pPr>
            <a:r>
              <a:rPr lang="ja-JP" altLang="en-US" sz="2000" kern="100" dirty="0" smtClean="0">
                <a:latin typeface="Century"/>
                <a:ea typeface="AR P丸ゴシック体M"/>
                <a:cs typeface="Times New Roman"/>
              </a:rPr>
              <a:t>　　　日本、カナダ、香港、韓国、ニュージーランド、シンガポール、台湾、米国</a:t>
            </a:r>
            <a:endParaRPr lang="en-US" altLang="ja-JP" sz="2000" kern="100" dirty="0" smtClean="0">
              <a:latin typeface="Century"/>
              <a:ea typeface="AR P丸ゴシック体M"/>
              <a:cs typeface="Times New Roman"/>
            </a:endParaRPr>
          </a:p>
          <a:p>
            <a:pPr algn="just">
              <a:spcAft>
                <a:spcPts val="0"/>
              </a:spcAft>
            </a:pPr>
            <a:r>
              <a:rPr lang="ja-JP" altLang="en-US" sz="2000" kern="100" dirty="0" smtClean="0">
                <a:latin typeface="Century"/>
                <a:ea typeface="AR P丸ゴシック体M"/>
                <a:cs typeface="Times New Roman"/>
              </a:rPr>
              <a:t>　　　　　　　　　　</a:t>
            </a:r>
            <a:endParaRPr lang="en-US" altLang="ja-JP" sz="2000" kern="100" dirty="0" smtClean="0">
              <a:latin typeface="Century"/>
              <a:ea typeface="AR P丸ゴシック体M"/>
              <a:cs typeface="Times New Roman"/>
            </a:endParaRPr>
          </a:p>
          <a:p>
            <a:pPr algn="just">
              <a:spcAft>
                <a:spcPts val="0"/>
              </a:spcAft>
            </a:pPr>
            <a:r>
              <a:rPr lang="ja-JP" altLang="en-US" sz="2000" kern="100" dirty="0" smtClean="0">
                <a:latin typeface="Century"/>
                <a:ea typeface="AR P丸ゴシック体M"/>
                <a:cs typeface="Times New Roman"/>
              </a:rPr>
              <a:t>　</a:t>
            </a:r>
            <a:r>
              <a:rPr lang="en-US" altLang="ja-JP" sz="2000" kern="100" dirty="0" smtClean="0">
                <a:latin typeface="Century"/>
                <a:ea typeface="AR P丸ゴシック体M"/>
                <a:cs typeface="Times New Roman"/>
              </a:rPr>
              <a:t>2</a:t>
            </a:r>
            <a:r>
              <a:rPr lang="ja-JP" altLang="en-US" sz="2000" kern="100" dirty="0" smtClean="0">
                <a:latin typeface="Century"/>
                <a:ea typeface="AR P丸ゴシック体M"/>
                <a:cs typeface="Times New Roman"/>
              </a:rPr>
              <a:t>ヵ国間経済連携協定</a:t>
            </a:r>
            <a:r>
              <a:rPr lang="en-US" altLang="ja-JP" sz="2000" kern="100" dirty="0" smtClean="0">
                <a:latin typeface="Century"/>
                <a:ea typeface="AR P丸ゴシック体M"/>
                <a:cs typeface="Times New Roman"/>
              </a:rPr>
              <a:t>(EPA)</a:t>
            </a:r>
            <a:r>
              <a:rPr lang="ja-JP" altLang="en-US" sz="2000" kern="100" dirty="0" smtClean="0">
                <a:latin typeface="Century"/>
                <a:ea typeface="AR P丸ゴシック体M"/>
                <a:cs typeface="Times New Roman"/>
              </a:rPr>
              <a:t>において</a:t>
            </a:r>
            <a:r>
              <a:rPr lang="en-US" altLang="ja-JP" sz="2000" kern="100" dirty="0" smtClean="0">
                <a:latin typeface="Century"/>
                <a:ea typeface="AR P丸ゴシック体M"/>
                <a:cs typeface="Times New Roman"/>
              </a:rPr>
              <a:t>WTO</a:t>
            </a:r>
            <a:r>
              <a:rPr lang="ja-JP" altLang="ja-JP" sz="2000" kern="100" dirty="0" smtClean="0">
                <a:latin typeface="Century"/>
                <a:ea typeface="AR P丸ゴシック体M"/>
                <a:cs typeface="Times New Roman"/>
              </a:rPr>
              <a:t>政府調達協定</a:t>
            </a:r>
            <a:r>
              <a:rPr lang="ja-JP" altLang="en-US" sz="2000" kern="100" dirty="0" smtClean="0">
                <a:latin typeface="Century"/>
                <a:ea typeface="AR P丸ゴシック体M"/>
                <a:cs typeface="Times New Roman"/>
              </a:rPr>
              <a:t>なみの内容</a:t>
            </a:r>
            <a:endParaRPr lang="en-US" altLang="ja-JP" sz="2000" kern="100" dirty="0" smtClean="0">
              <a:latin typeface="Century"/>
              <a:ea typeface="AR P丸ゴシック体M"/>
              <a:cs typeface="Times New Roman"/>
            </a:endParaRPr>
          </a:p>
          <a:p>
            <a:pPr algn="just">
              <a:spcAft>
                <a:spcPts val="0"/>
              </a:spcAft>
            </a:pPr>
            <a:r>
              <a:rPr lang="ja-JP" altLang="en-US" sz="2000" kern="100" dirty="0" smtClean="0">
                <a:latin typeface="Century"/>
                <a:ea typeface="AR P丸ゴシック体M"/>
                <a:cs typeface="Times New Roman"/>
              </a:rPr>
              <a:t>　　　　　　　日本との締結国</a:t>
            </a:r>
            <a:r>
              <a:rPr lang="en-US" altLang="ja-JP" sz="2000" kern="100" dirty="0" smtClean="0">
                <a:latin typeface="Century"/>
                <a:ea typeface="AR P丸ゴシック体M"/>
                <a:cs typeface="Times New Roman"/>
              </a:rPr>
              <a:t>4</a:t>
            </a:r>
            <a:r>
              <a:rPr lang="ja-JP" altLang="en-US" sz="2000" kern="100" dirty="0" smtClean="0">
                <a:latin typeface="Century"/>
                <a:ea typeface="AR P丸ゴシック体M"/>
                <a:cs typeface="Times New Roman"/>
              </a:rPr>
              <a:t>ヵ国</a:t>
            </a:r>
            <a:r>
              <a:rPr lang="en-US" altLang="ja-JP" sz="2000" kern="100" dirty="0" smtClean="0">
                <a:latin typeface="Century"/>
                <a:ea typeface="AR P丸ゴシック体M"/>
                <a:cs typeface="Times New Roman"/>
              </a:rPr>
              <a:t>(</a:t>
            </a:r>
            <a:r>
              <a:rPr lang="ja-JP" altLang="en-US" sz="2000" kern="100" dirty="0" smtClean="0">
                <a:latin typeface="Century"/>
                <a:ea typeface="AR P丸ゴシック体M"/>
                <a:cs typeface="Times New Roman"/>
              </a:rPr>
              <a:t>メキシコ、チリ、フィリピン、ペルー</a:t>
            </a:r>
            <a:r>
              <a:rPr lang="en-US" altLang="ja-JP" sz="2000" kern="100" dirty="0" smtClean="0">
                <a:latin typeface="Century"/>
                <a:ea typeface="AR P丸ゴシック体M"/>
                <a:cs typeface="Times New Roman"/>
              </a:rPr>
              <a:t>)</a:t>
            </a:r>
          </a:p>
          <a:p>
            <a:pPr algn="just">
              <a:spcAft>
                <a:spcPts val="0"/>
              </a:spcAft>
            </a:pPr>
            <a:r>
              <a:rPr lang="en-US" altLang="ja-JP" sz="2000" kern="100" dirty="0" smtClean="0">
                <a:latin typeface="Century"/>
                <a:ea typeface="AR P丸ゴシック体M"/>
                <a:cs typeface="Times New Roman"/>
              </a:rPr>
              <a:t>    </a:t>
            </a:r>
            <a:endParaRPr lang="ja-JP" altLang="ja-JP" sz="2000" kern="100" dirty="0">
              <a:latin typeface="Century"/>
              <a:ea typeface="ＭＳ 明朝"/>
              <a:cs typeface="Times New Roman"/>
            </a:endParaRPr>
          </a:p>
        </p:txBody>
      </p:sp>
      <p:sp>
        <p:nvSpPr>
          <p:cNvPr id="4" name="スライド番号プレースホルダ 3"/>
          <p:cNvSpPr>
            <a:spLocks noGrp="1"/>
          </p:cNvSpPr>
          <p:nvPr>
            <p:ph type="sldNum" sz="quarter" idx="12"/>
          </p:nvPr>
        </p:nvSpPr>
        <p:spPr/>
        <p:txBody>
          <a:bodyPr/>
          <a:lstStyle/>
          <a:p>
            <a:fld id="{323824D2-57B7-4FB7-82D6-3DA34C67D3B4}" type="slidenum">
              <a:rPr kumimoji="1" lang="ja-JP" altLang="en-US" smtClean="0"/>
              <a:pPr/>
              <a:t>25</a:t>
            </a:fld>
            <a:endParaRPr kumimoji="1" lang="ja-JP" alt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ja-JP" sz="2800" kern="100" dirty="0" smtClean="0">
                <a:latin typeface="AR P丸ゴシック体M" pitchFamily="50" charset="-128"/>
                <a:ea typeface="AR P丸ゴシック体M" pitchFamily="50" charset="-128"/>
                <a:cs typeface="Times New Roman"/>
              </a:rPr>
              <a:t> </a:t>
            </a:r>
            <a:r>
              <a:rPr lang="ja-JP" altLang="ja-JP" sz="2400" kern="100" dirty="0" smtClean="0">
                <a:latin typeface="AR P丸ゴシック体M" pitchFamily="50" charset="-128"/>
                <a:ea typeface="AR P丸ゴシック体M" pitchFamily="50" charset="-128"/>
                <a:cs typeface="Times New Roman"/>
              </a:rPr>
              <a:t>図表</a:t>
            </a:r>
            <a:r>
              <a:rPr lang="en-US" altLang="ja-JP" sz="2400" kern="100" dirty="0" smtClean="0">
                <a:latin typeface="AR P丸ゴシック体M" pitchFamily="50" charset="-128"/>
                <a:ea typeface="AR P丸ゴシック体M" pitchFamily="50" charset="-128"/>
                <a:cs typeface="Times New Roman"/>
              </a:rPr>
              <a:t>6</a:t>
            </a:r>
            <a:r>
              <a:rPr lang="ja-JP" altLang="ja-JP" sz="2400" kern="100" dirty="0" smtClean="0">
                <a:latin typeface="AR P丸ゴシック体M" pitchFamily="50" charset="-128"/>
                <a:ea typeface="AR P丸ゴシック体M" pitchFamily="50" charset="-128"/>
                <a:cs typeface="Times New Roman"/>
              </a:rPr>
              <a:t>　建設業許可取得外国企業</a:t>
            </a:r>
            <a:r>
              <a:rPr lang="en-US" altLang="ja-JP" sz="2400" kern="100" dirty="0" smtClean="0">
                <a:latin typeface="AR P丸ゴシック体M" pitchFamily="50" charset="-128"/>
                <a:ea typeface="AR P丸ゴシック体M" pitchFamily="50" charset="-128"/>
                <a:cs typeface="Times New Roman"/>
              </a:rPr>
              <a:t>(132</a:t>
            </a:r>
            <a:r>
              <a:rPr lang="ja-JP" altLang="en-US" sz="2400" kern="100" dirty="0" smtClean="0">
                <a:latin typeface="AR P丸ゴシック体M" pitchFamily="50" charset="-128"/>
                <a:ea typeface="AR P丸ゴシック体M" pitchFamily="50" charset="-128"/>
                <a:cs typeface="Times New Roman"/>
              </a:rPr>
              <a:t>社</a:t>
            </a:r>
            <a:r>
              <a:rPr lang="en-US" altLang="ja-JP" sz="2400" kern="100" dirty="0" smtClean="0">
                <a:latin typeface="AR P丸ゴシック体M" pitchFamily="50" charset="-128"/>
                <a:ea typeface="AR P丸ゴシック体M" pitchFamily="50" charset="-128"/>
                <a:cs typeface="Times New Roman"/>
              </a:rPr>
              <a:t>)</a:t>
            </a:r>
            <a:r>
              <a:rPr lang="ja-JP" altLang="ja-JP" sz="2400" kern="100" dirty="0" smtClean="0">
                <a:latin typeface="AR P丸ゴシック体M" pitchFamily="50" charset="-128"/>
                <a:ea typeface="AR P丸ゴシック体M" pitchFamily="50" charset="-128"/>
                <a:cs typeface="Times New Roman"/>
              </a:rPr>
              <a:t>の国別構成と取得許可</a:t>
            </a:r>
            <a:r>
              <a:rPr lang="zh-TW" altLang="ja-JP" sz="2400" kern="100" dirty="0" smtClean="0">
                <a:latin typeface="AR P丸ゴシック体M" pitchFamily="50" charset="-128"/>
                <a:ea typeface="AR P丸ゴシック体M" pitchFamily="50" charset="-128"/>
                <a:cs typeface="Times New Roman"/>
              </a:rPr>
              <a:t>業種別構成</a:t>
            </a:r>
            <a:r>
              <a:rPr lang="en-US" altLang="zh-TW" sz="2400" kern="100" dirty="0" smtClean="0">
                <a:latin typeface="AR P丸ゴシック体M" pitchFamily="50" charset="-128"/>
                <a:ea typeface="AR P丸ゴシック体M" pitchFamily="50" charset="-128"/>
                <a:cs typeface="Times New Roman"/>
              </a:rPr>
              <a:t>(2015</a:t>
            </a:r>
            <a:r>
              <a:rPr lang="ja-JP" altLang="en-US" sz="2400" kern="100" dirty="0" smtClean="0">
                <a:latin typeface="AR P丸ゴシック体M" pitchFamily="50" charset="-128"/>
                <a:ea typeface="AR P丸ゴシック体M" pitchFamily="50" charset="-128"/>
                <a:cs typeface="Times New Roman"/>
              </a:rPr>
              <a:t>年</a:t>
            </a:r>
            <a:r>
              <a:rPr lang="en-US" altLang="ja-JP" sz="2400" kern="100" dirty="0" smtClean="0">
                <a:latin typeface="AR P丸ゴシック体M" pitchFamily="50" charset="-128"/>
                <a:ea typeface="AR P丸ゴシック体M" pitchFamily="50" charset="-128"/>
                <a:cs typeface="Times New Roman"/>
              </a:rPr>
              <a:t>3</a:t>
            </a:r>
            <a:r>
              <a:rPr lang="ja-JP" altLang="en-US" sz="2400" kern="100" dirty="0" smtClean="0">
                <a:latin typeface="AR P丸ゴシック体M" pitchFamily="50" charset="-128"/>
                <a:ea typeface="AR P丸ゴシック体M" pitchFamily="50" charset="-128"/>
                <a:cs typeface="Times New Roman"/>
              </a:rPr>
              <a:t>月末</a:t>
            </a:r>
            <a:r>
              <a:rPr lang="en-US" altLang="zh-TW" sz="2400" kern="100" dirty="0" smtClean="0">
                <a:latin typeface="AR P丸ゴシック体M" pitchFamily="50" charset="-128"/>
                <a:ea typeface="AR P丸ゴシック体M" pitchFamily="50" charset="-128"/>
                <a:cs typeface="Times New Roman"/>
              </a:rPr>
              <a:t>)</a:t>
            </a:r>
            <a:r>
              <a:rPr lang="ja-JP" altLang="ja-JP" sz="2800" kern="100" dirty="0" smtClean="0">
                <a:latin typeface="AR P丸ゴシック体M" pitchFamily="50" charset="-128"/>
                <a:ea typeface="AR P丸ゴシック体M" pitchFamily="50" charset="-128"/>
                <a:cs typeface="Times New Roman"/>
              </a:rPr>
              <a:t>　</a:t>
            </a:r>
            <a:endParaRPr kumimoji="1" lang="ja-JP" altLang="en-US" sz="2800" dirty="0">
              <a:latin typeface="AR P丸ゴシック体M" pitchFamily="50" charset="-128"/>
              <a:ea typeface="AR P丸ゴシック体M" pitchFamily="50" charset="-128"/>
            </a:endParaRPr>
          </a:p>
        </p:txBody>
      </p:sp>
      <p:sp>
        <p:nvSpPr>
          <p:cNvPr id="32771" name="Rectangle 3"/>
          <p:cNvSpPr>
            <a:spLocks noChangeArrowheads="1"/>
          </p:cNvSpPr>
          <p:nvPr/>
        </p:nvSpPr>
        <p:spPr bwMode="auto">
          <a:xfrm>
            <a:off x="323528" y="1710680"/>
            <a:ext cx="8568952"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14400" algn="l" defTabSz="914400" rtl="0" eaLnBrk="1" fontAlgn="base" latinLnBrk="0" hangingPunct="1">
              <a:lnSpc>
                <a:spcPct val="100000"/>
              </a:lnSpc>
              <a:spcBef>
                <a:spcPct val="0"/>
              </a:spcBef>
              <a:spcAft>
                <a:spcPct val="0"/>
              </a:spcAft>
              <a:buClrTx/>
              <a:buSzTx/>
              <a:buFontTx/>
              <a:buNone/>
              <a:tabLst/>
            </a:pPr>
            <a:r>
              <a:rPr kumimoji="1" 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（国別構成）</a:t>
            </a:r>
            <a:endParaRPr lang="en-US" altLang="ja-JP" sz="2000" dirty="0" smtClean="0">
              <a:latin typeface="AR P丸ゴシック体M" pitchFamily="50" charset="-128"/>
              <a:ea typeface="AR P丸ゴシック体M" pitchFamily="50" charset="-128"/>
              <a:cs typeface="Times New Roman" pitchFamily="18" charset="0"/>
            </a:endParaRPr>
          </a:p>
          <a:p>
            <a:pPr marL="0" marR="0" lvl="0" indent="914400" algn="l" defTabSz="914400" rtl="0" eaLnBrk="1" fontAlgn="base" latinLnBrk="0" hangingPunct="1">
              <a:lnSpc>
                <a:spcPct val="100000"/>
              </a:lnSpc>
              <a:spcBef>
                <a:spcPct val="0"/>
              </a:spcBef>
              <a:spcAft>
                <a:spcPct val="0"/>
              </a:spcAft>
              <a:buClrTx/>
              <a:buSzTx/>
              <a:buFontTx/>
              <a:buNone/>
              <a:tabLst/>
            </a:pPr>
            <a:r>
              <a:rPr kumimoji="1" 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米国</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43</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スイス</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11</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ドイツ</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10</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オランダ</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9</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イギリス</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7</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フランス</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7</a:t>
            </a:r>
          </a:p>
          <a:p>
            <a:pPr marL="0" marR="0" lvl="0" indent="914400" algn="l" defTabSz="914400" rtl="0" eaLnBrk="1" fontAlgn="base" latinLnBrk="0" hangingPunct="1">
              <a:lnSpc>
                <a:spcPct val="100000"/>
              </a:lnSpc>
              <a:spcBef>
                <a:spcPct val="0"/>
              </a:spcBef>
              <a:spcAft>
                <a:spcPct val="0"/>
              </a:spcAft>
              <a:buClrTx/>
              <a:buSzTx/>
              <a:buFontTx/>
              <a:buNone/>
              <a:tabLst/>
            </a:pPr>
            <a:endPar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endParaRPr>
          </a:p>
          <a:p>
            <a:pPr marL="0" marR="0" lvl="0" indent="914400" algn="l"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中国</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6</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韓国</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6</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スウェーデン</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5</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オーストリア</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3</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イタリア</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3</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a:t>
            </a:r>
            <a:endPar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endParaRPr>
          </a:p>
          <a:p>
            <a:pPr marL="0" marR="0" lvl="0" indent="914400" algn="l"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フィンランド</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3</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シンガポール</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3</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ケイマン諸島</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3</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デンマーク</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2</a:t>
            </a:r>
          </a:p>
          <a:p>
            <a:pPr marL="0" marR="0" lvl="0" indent="914400" algn="l"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a:t>
            </a:r>
            <a:endPar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endParaRPr>
          </a:p>
          <a:p>
            <a:pPr marL="0" marR="0" lvl="0" indent="914400" algn="l"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香港</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2</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ベルギー</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1</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オーストラリア</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1</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UAE1</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a:t>
            </a:r>
            <a:endPar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endParaRPr>
          </a:p>
          <a:p>
            <a:pPr marL="0" marR="0" lvl="0" indent="914400" algn="l" defTabSz="914400" rtl="0" eaLnBrk="0" fontAlgn="base" latinLnBrk="0" hangingPunct="0">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カナダ</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1</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イスラエル</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1</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ルクセンブルグ</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1</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スペイン</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1</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ＭＳ Ｐゴシック" pitchFamily="50" charset="-128"/>
              </a:rPr>
              <a:t> </a:t>
            </a:r>
          </a:p>
        </p:txBody>
      </p:sp>
      <p:sp>
        <p:nvSpPr>
          <p:cNvPr id="32772" name="Rectangle 4"/>
          <p:cNvSpPr>
            <a:spLocks noChangeArrowheads="1"/>
          </p:cNvSpPr>
          <p:nvPr/>
        </p:nvSpPr>
        <p:spPr bwMode="auto">
          <a:xfrm>
            <a:off x="251520" y="4653136"/>
            <a:ext cx="9249648"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（業種別</a:t>
            </a:r>
            <a:r>
              <a:rPr kumimoji="1" 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建設業許可取得企業数</a:t>
            </a:r>
            <a:r>
              <a:rPr kumimoji="1" lang="zh-TW"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a:t>
            </a:r>
            <a:endParaRPr kumimoji="1" lang="en-US" altLang="zh-TW"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TW"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機械器具設置工事業</a:t>
            </a:r>
            <a:r>
              <a:rPr kumimoji="1" lang="ja-JP" altLang="zh-TW"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55</a:t>
            </a:r>
            <a:r>
              <a:rPr kumimoji="1" lang="zh-TW"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電気工事業</a:t>
            </a:r>
            <a:r>
              <a:rPr kumimoji="1" lang="en-US" altLang="zh-TW"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39</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a:t>
            </a:r>
            <a:r>
              <a:rPr kumimoji="1" lang="zh-TW"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建築工事業</a:t>
            </a:r>
            <a:r>
              <a:rPr kumimoji="1" lang="en-US" altLang="zh-TW"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34</a:t>
            </a:r>
            <a:r>
              <a:rPr kumimoji="1" lang="zh-TW"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a:t>
            </a:r>
            <a:endParaRPr kumimoji="1" lang="en-US" altLang="zh-TW"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内装工事業</a:t>
            </a:r>
            <a:r>
              <a:rPr kumimoji="1" lang="en-US" altLang="zh-TW"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21</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a:t>
            </a:r>
            <a:r>
              <a:rPr kumimoji="1" lang="zh-TW"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電気通信工事業</a:t>
            </a:r>
            <a:r>
              <a:rPr kumimoji="1" lang="en-US" altLang="zh-TW"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21</a:t>
            </a:r>
            <a:r>
              <a:rPr kumimoji="1" lang="zh-TW"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とび・土</a:t>
            </a:r>
            <a:r>
              <a:rPr kumimoji="1" lang="ja-JP" altLang="en-US" sz="2000" b="0" i="0" u="none" strike="noStrike" cap="none" normalizeH="0" baseline="0" dirty="0" err="1" smtClean="0">
                <a:ln>
                  <a:noFill/>
                </a:ln>
                <a:solidFill>
                  <a:schemeClr val="tx1"/>
                </a:solidFill>
                <a:effectLst/>
                <a:latin typeface="AR P丸ゴシック体M" pitchFamily="50" charset="-128"/>
                <a:ea typeface="AR P丸ゴシック体M" pitchFamily="50" charset="-128"/>
                <a:cs typeface="Times New Roman" pitchFamily="18" charset="0"/>
              </a:rPr>
              <a:t>工工</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事業</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…20</a:t>
            </a:r>
            <a:r>
              <a:rPr kumimoji="1" lang="zh-TW"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管工事業</a:t>
            </a:r>
            <a:r>
              <a:rPr kumimoji="1" lang="en-US" altLang="zh-TW"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…1</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9</a:t>
            </a: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鋼構造物工事業</a:t>
            </a:r>
            <a:r>
              <a:rPr kumimoji="1" lang="en-US" altLang="zh-TW"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19</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a:t>
            </a:r>
            <a:r>
              <a:rPr kumimoji="1" lang="zh-TW"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土木工事業</a:t>
            </a:r>
            <a:r>
              <a:rPr kumimoji="1" lang="en-US" altLang="zh-TW"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…1</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4</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屋根工事業</a:t>
            </a:r>
            <a:r>
              <a:rPr kumimoji="1" lang="en-US" altLang="zh-TW"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…1</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3</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　塗装工事業</a:t>
            </a:r>
            <a:r>
              <a:rPr kumimoji="1" lang="en-US" altLang="zh-TW"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…1</a:t>
            </a:r>
            <a:r>
              <a:rPr kumimoji="1" lang="en-US" altLang="ja-JP"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3</a:t>
            </a:r>
            <a:r>
              <a:rPr lang="ja-JP" altLang="en-US" sz="2000" dirty="0" smtClean="0">
                <a:latin typeface="AR P丸ゴシック体M" pitchFamily="50" charset="-128"/>
                <a:ea typeface="AR P丸ゴシック体M" pitchFamily="50" charset="-128"/>
                <a:cs typeface="Times New Roman" pitchFamily="18" charset="0"/>
              </a:rPr>
              <a:t> </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Times New Roman" pitchFamily="18" charset="0"/>
              </a:rPr>
              <a:t>他</a:t>
            </a:r>
            <a:r>
              <a:rPr kumimoji="1" lang="ja-JP" altLang="en-US" sz="2000" b="0" i="0" u="none" strike="noStrike" cap="none" normalizeH="0" baseline="0" dirty="0" smtClean="0">
                <a:ln>
                  <a:noFill/>
                </a:ln>
                <a:solidFill>
                  <a:schemeClr val="tx1"/>
                </a:solidFill>
                <a:effectLst/>
                <a:latin typeface="AR P丸ゴシック体M" pitchFamily="50" charset="-128"/>
                <a:ea typeface="AR P丸ゴシック体M" pitchFamily="50" charset="-128"/>
                <a:cs typeface="ＭＳ Ｐゴシック" pitchFamily="50" charset="-128"/>
              </a:rPr>
              <a:t> </a:t>
            </a:r>
          </a:p>
        </p:txBody>
      </p:sp>
      <p:sp>
        <p:nvSpPr>
          <p:cNvPr id="5" name="スライド番号プレースホルダ 4"/>
          <p:cNvSpPr>
            <a:spLocks noGrp="1"/>
          </p:cNvSpPr>
          <p:nvPr>
            <p:ph type="sldNum" sz="quarter" idx="12"/>
          </p:nvPr>
        </p:nvSpPr>
        <p:spPr/>
        <p:txBody>
          <a:bodyPr/>
          <a:lstStyle/>
          <a:p>
            <a:fld id="{323824D2-57B7-4FB7-82D6-3DA34C67D3B4}" type="slidenum">
              <a:rPr kumimoji="1" lang="ja-JP" altLang="en-US" smtClean="0"/>
              <a:pPr/>
              <a:t>26</a:t>
            </a:fld>
            <a:endParaRPr kumimoji="1" lang="ja-JP"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922114"/>
          </a:xfrm>
        </p:spPr>
        <p:txBody>
          <a:bodyPr>
            <a:normAutofit/>
          </a:bodyPr>
          <a:lstStyle/>
          <a:p>
            <a:pPr algn="l">
              <a:spcAft>
                <a:spcPts val="0"/>
              </a:spcAft>
            </a:pPr>
            <a:r>
              <a:rPr lang="en-US" altLang="ja-JP" sz="2400" kern="100" dirty="0" smtClean="0">
                <a:latin typeface="Century"/>
                <a:ea typeface="AR P丸ゴシック体M"/>
                <a:cs typeface="Times New Roman"/>
              </a:rPr>
              <a:t>(2)</a:t>
            </a:r>
            <a:r>
              <a:rPr lang="ja-JP" altLang="ja-JP" sz="2400" kern="100" dirty="0" smtClean="0">
                <a:latin typeface="Century"/>
                <a:ea typeface="AR P丸ゴシック体M"/>
                <a:cs typeface="Times New Roman"/>
              </a:rPr>
              <a:t> </a:t>
            </a:r>
            <a:r>
              <a:rPr lang="ja-JP" altLang="ja-JP" sz="2800" kern="100" dirty="0" smtClean="0">
                <a:latin typeface="Century"/>
                <a:ea typeface="AR P丸ゴシック体M"/>
                <a:cs typeface="Times New Roman"/>
              </a:rPr>
              <a:t>日本の建設市場ルールのガラパゴス化</a:t>
            </a:r>
            <a:endParaRPr lang="ja-JP" altLang="ja-JP" sz="2800" kern="100" dirty="0">
              <a:latin typeface="Century"/>
              <a:ea typeface="ＭＳ 明朝"/>
              <a:cs typeface="Times New Roman"/>
            </a:endParaRPr>
          </a:p>
        </p:txBody>
      </p:sp>
      <p:sp>
        <p:nvSpPr>
          <p:cNvPr id="3" name="正方形/長方形 2"/>
          <p:cNvSpPr/>
          <p:nvPr/>
        </p:nvSpPr>
        <p:spPr>
          <a:xfrm>
            <a:off x="395536" y="980728"/>
            <a:ext cx="8352928" cy="2985433"/>
          </a:xfrm>
          <a:prstGeom prst="rect">
            <a:avLst/>
          </a:prstGeom>
        </p:spPr>
        <p:txBody>
          <a:bodyPr wrap="square">
            <a:spAutoFit/>
          </a:bodyPr>
          <a:lstStyle/>
          <a:p>
            <a:pPr algn="just">
              <a:spcAft>
                <a:spcPts val="0"/>
              </a:spcAft>
            </a:pPr>
            <a:endParaRPr lang="ja-JP" altLang="ja-JP" sz="2400" kern="100" dirty="0" smtClean="0">
              <a:latin typeface="Century"/>
              <a:ea typeface="ＭＳ 明朝"/>
              <a:cs typeface="Times New Roman"/>
            </a:endParaRPr>
          </a:p>
          <a:p>
            <a:pPr algn="just">
              <a:spcAft>
                <a:spcPts val="0"/>
              </a:spcAft>
            </a:pPr>
            <a:r>
              <a:rPr lang="ja-JP" altLang="en-US" sz="2000" kern="100" dirty="0" smtClean="0">
                <a:latin typeface="Century"/>
                <a:ea typeface="AR P丸ゴシック体M"/>
                <a:cs typeface="Times New Roman"/>
              </a:rPr>
              <a:t>・</a:t>
            </a:r>
            <a:r>
              <a:rPr lang="ja-JP" altLang="en-US" sz="2400" kern="100" dirty="0" smtClean="0">
                <a:latin typeface="Century"/>
                <a:ea typeface="AR P丸ゴシック体M"/>
                <a:cs typeface="Times New Roman"/>
              </a:rPr>
              <a:t>国内ルールと国際標準の差異</a:t>
            </a:r>
            <a:endParaRPr lang="en-US" altLang="ja-JP" sz="2400" kern="100" dirty="0" smtClean="0">
              <a:latin typeface="Century"/>
              <a:ea typeface="AR P丸ゴシック体M"/>
              <a:cs typeface="Times New Roman"/>
            </a:endParaRPr>
          </a:p>
          <a:p>
            <a:pPr algn="just">
              <a:spcAft>
                <a:spcPts val="0"/>
              </a:spcAft>
            </a:pPr>
            <a:endParaRPr lang="en-US" altLang="ja-JP" sz="2000" kern="100" dirty="0" smtClean="0">
              <a:latin typeface="Century"/>
              <a:ea typeface="AR P丸ゴシック体M"/>
              <a:cs typeface="Times New Roman"/>
            </a:endParaRPr>
          </a:p>
          <a:p>
            <a:pPr algn="just">
              <a:spcAft>
                <a:spcPts val="0"/>
              </a:spcAft>
            </a:pPr>
            <a:r>
              <a:rPr lang="ja-JP" altLang="en-US"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―外国企業の参入がわずかで国内ルールと国際標準の差異に無関心</a:t>
            </a:r>
            <a:endParaRPr lang="en-US" altLang="ja-JP" sz="2000" kern="100" dirty="0" smtClean="0">
              <a:latin typeface="Century"/>
              <a:ea typeface="AR P丸ゴシック体M"/>
              <a:cs typeface="Times New Roman"/>
            </a:endParaRPr>
          </a:p>
          <a:p>
            <a:pPr algn="just">
              <a:spcAft>
                <a:spcPts val="0"/>
              </a:spcAft>
            </a:pPr>
            <a:endParaRPr lang="ja-JP" altLang="ja-JP" sz="2000" kern="100" dirty="0" smtClean="0">
              <a:latin typeface="Century"/>
              <a:ea typeface="ＭＳ 明朝"/>
              <a:cs typeface="Times New Roman"/>
            </a:endParaRPr>
          </a:p>
          <a:p>
            <a:pPr algn="just">
              <a:spcAft>
                <a:spcPts val="0"/>
              </a:spcAft>
            </a:pPr>
            <a:r>
              <a:rPr lang="ja-JP" altLang="ja-JP" sz="2000" kern="100" dirty="0" smtClean="0">
                <a:latin typeface="Century"/>
                <a:ea typeface="AR P丸ゴシック体M"/>
                <a:cs typeface="Times New Roman"/>
              </a:rPr>
              <a:t>　―国内契約約款と海外約款（</a:t>
            </a:r>
            <a:r>
              <a:rPr lang="en-US" altLang="ja-JP" sz="2000" kern="100" dirty="0" smtClean="0">
                <a:latin typeface="Century"/>
                <a:ea typeface="AR P丸ゴシック体M"/>
                <a:cs typeface="Times New Roman"/>
              </a:rPr>
              <a:t>FIDIC</a:t>
            </a:r>
            <a:r>
              <a:rPr lang="ja-JP" altLang="ja-JP" sz="2000" kern="100" dirty="0" smtClean="0">
                <a:latin typeface="Century"/>
                <a:ea typeface="AR P丸ゴシック体M"/>
                <a:cs typeface="Times New Roman"/>
              </a:rPr>
              <a:t>）との相違点</a:t>
            </a:r>
            <a:endParaRPr lang="ja-JP" altLang="ja-JP" sz="2000" kern="100" dirty="0" smtClean="0">
              <a:latin typeface="Century"/>
              <a:ea typeface="ＭＳ 明朝"/>
              <a:cs typeface="Times New Roman"/>
            </a:endParaRPr>
          </a:p>
          <a:p>
            <a:pPr indent="304800" algn="just">
              <a:spcAft>
                <a:spcPts val="0"/>
              </a:spcAft>
            </a:pPr>
            <a:r>
              <a:rPr lang="ja-JP" altLang="en-US"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発注者優位の片務性</a:t>
            </a:r>
            <a:endParaRPr lang="ja-JP" altLang="ja-JP" sz="2000" kern="100" dirty="0" smtClean="0">
              <a:latin typeface="Century"/>
              <a:ea typeface="ＭＳ 明朝"/>
              <a:cs typeface="Times New Roman"/>
            </a:endParaRPr>
          </a:p>
          <a:p>
            <a:pPr indent="304800" algn="just">
              <a:spcAft>
                <a:spcPts val="0"/>
              </a:spcAft>
            </a:pPr>
            <a:r>
              <a:rPr lang="ja-JP" altLang="en-US" sz="2000" kern="100" dirty="0" smtClean="0">
                <a:latin typeface="Century"/>
                <a:ea typeface="AR P丸ゴシック体M"/>
                <a:cs typeface="Times New Roman"/>
              </a:rPr>
              <a:t>　　発注者・受注者による</a:t>
            </a:r>
            <a:r>
              <a:rPr lang="ja-JP" altLang="ja-JP" sz="2000" kern="100" dirty="0" smtClean="0">
                <a:latin typeface="Century"/>
                <a:ea typeface="AR P丸ゴシック体M"/>
                <a:cs typeface="Times New Roman"/>
              </a:rPr>
              <a:t>協議事項が多い</a:t>
            </a:r>
            <a:endParaRPr lang="ja-JP" altLang="ja-JP" sz="2000" kern="100" dirty="0" smtClean="0">
              <a:latin typeface="Century"/>
              <a:ea typeface="ＭＳ 明朝"/>
              <a:cs typeface="Times New Roman"/>
            </a:endParaRPr>
          </a:p>
          <a:p>
            <a:pPr indent="304800" algn="just">
              <a:spcAft>
                <a:spcPts val="0"/>
              </a:spcAft>
            </a:pPr>
            <a:r>
              <a:rPr lang="ja-JP" altLang="en-US"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エンジニア等の第三者不在</a:t>
            </a:r>
            <a:endParaRPr lang="ja-JP" altLang="ja-JP" sz="2000" kern="100" dirty="0">
              <a:latin typeface="Century"/>
              <a:ea typeface="ＭＳ 明朝"/>
              <a:cs typeface="Times New Roman"/>
            </a:endParaRPr>
          </a:p>
        </p:txBody>
      </p:sp>
      <p:sp>
        <p:nvSpPr>
          <p:cNvPr id="4" name="正方形/長方形 3"/>
          <p:cNvSpPr/>
          <p:nvPr/>
        </p:nvSpPr>
        <p:spPr>
          <a:xfrm>
            <a:off x="323528" y="4077072"/>
            <a:ext cx="8424936" cy="2369880"/>
          </a:xfrm>
          <a:prstGeom prst="rect">
            <a:avLst/>
          </a:prstGeom>
        </p:spPr>
        <p:txBody>
          <a:bodyPr wrap="square">
            <a:spAutoFit/>
          </a:bodyPr>
          <a:lstStyle/>
          <a:p>
            <a:pPr algn="just">
              <a:spcAft>
                <a:spcPts val="0"/>
              </a:spcAft>
            </a:pPr>
            <a:r>
              <a:rPr lang="ja-JP" altLang="ja-JP" sz="2000" kern="100" dirty="0" smtClean="0">
                <a:latin typeface="Century"/>
                <a:ea typeface="AR P丸ゴシック体M"/>
                <a:cs typeface="Times New Roman"/>
              </a:rPr>
              <a:t>・</a:t>
            </a:r>
            <a:r>
              <a:rPr lang="ja-JP" altLang="ja-JP" sz="2400" kern="100" dirty="0" smtClean="0">
                <a:latin typeface="Century"/>
                <a:ea typeface="AR P丸ゴシック体M"/>
                <a:cs typeface="Times New Roman"/>
              </a:rPr>
              <a:t>市場ルールの国際標準化による国際競争力の強化</a:t>
            </a:r>
            <a:r>
              <a:rPr lang="ja-JP" altLang="en-US" sz="2400" kern="100" dirty="0" smtClean="0">
                <a:latin typeface="Century"/>
                <a:ea typeface="AR P丸ゴシック体M"/>
                <a:cs typeface="Times New Roman"/>
              </a:rPr>
              <a:t>　</a:t>
            </a:r>
            <a:endParaRPr lang="en-US" altLang="ja-JP" sz="2000" kern="100" dirty="0" smtClean="0">
              <a:latin typeface="Century"/>
              <a:ea typeface="AR P丸ゴシック体M"/>
              <a:cs typeface="Times New Roman"/>
            </a:endParaRPr>
          </a:p>
          <a:p>
            <a:pPr algn="just">
              <a:spcAft>
                <a:spcPts val="0"/>
              </a:spcAft>
            </a:pPr>
            <a:endParaRPr lang="ja-JP" altLang="ja-JP" sz="2400" kern="100" dirty="0" smtClean="0">
              <a:latin typeface="Century"/>
              <a:ea typeface="ＭＳ 明朝"/>
              <a:cs typeface="Times New Roman"/>
            </a:endParaRPr>
          </a:p>
          <a:p>
            <a:pPr indent="152400" algn="just">
              <a:spcAft>
                <a:spcPts val="0"/>
              </a:spcAft>
            </a:pPr>
            <a:r>
              <a:rPr lang="ja-JP" altLang="ja-JP" sz="2000" kern="100" dirty="0" smtClean="0">
                <a:latin typeface="Century"/>
                <a:ea typeface="AR P丸ゴシック体M"/>
                <a:cs typeface="Times New Roman"/>
              </a:rPr>
              <a:t>―</a:t>
            </a:r>
            <a:r>
              <a:rPr lang="en-US" altLang="ja-JP" sz="2000" kern="100" dirty="0" smtClean="0">
                <a:latin typeface="Century"/>
                <a:ea typeface="AR P丸ゴシック体M"/>
                <a:cs typeface="Times New Roman"/>
              </a:rPr>
              <a:t>FIDIC</a:t>
            </a:r>
            <a:r>
              <a:rPr lang="ja-JP" altLang="ja-JP" sz="2000" kern="100" dirty="0" smtClean="0">
                <a:latin typeface="Century"/>
                <a:ea typeface="AR P丸ゴシック体M"/>
                <a:cs typeface="Times New Roman"/>
              </a:rPr>
              <a:t>約款の試行</a:t>
            </a:r>
            <a:endParaRPr lang="en-US" altLang="ja-JP" sz="2000" kern="100" dirty="0" smtClean="0">
              <a:latin typeface="Century"/>
              <a:ea typeface="AR P丸ゴシック体M"/>
              <a:cs typeface="Times New Roman"/>
            </a:endParaRPr>
          </a:p>
          <a:p>
            <a:pPr indent="152400" algn="just">
              <a:spcAft>
                <a:spcPts val="0"/>
              </a:spcAft>
            </a:pPr>
            <a:endParaRPr lang="ja-JP" altLang="ja-JP" sz="2000" kern="100" dirty="0" smtClean="0">
              <a:latin typeface="Century"/>
              <a:ea typeface="ＭＳ 明朝"/>
              <a:cs typeface="Times New Roman"/>
            </a:endParaRPr>
          </a:p>
          <a:p>
            <a:pPr indent="152400" algn="just">
              <a:spcAft>
                <a:spcPts val="0"/>
              </a:spcAft>
            </a:pPr>
            <a:r>
              <a:rPr lang="ja-JP" altLang="ja-JP" sz="2000" kern="100" dirty="0" smtClean="0">
                <a:latin typeface="Century"/>
                <a:ea typeface="AR P丸ゴシック体M"/>
                <a:cs typeface="Times New Roman"/>
              </a:rPr>
              <a:t>―当事者協議に参加する調停人の活用</a:t>
            </a:r>
            <a:endParaRPr lang="en-US" altLang="ja-JP" sz="2000" kern="100" dirty="0" smtClean="0">
              <a:latin typeface="Century"/>
              <a:ea typeface="AR P丸ゴシック体M"/>
              <a:cs typeface="Times New Roman"/>
            </a:endParaRPr>
          </a:p>
          <a:p>
            <a:pPr indent="152400" algn="just">
              <a:spcAft>
                <a:spcPts val="0"/>
              </a:spcAft>
            </a:pPr>
            <a:endParaRPr lang="ja-JP" altLang="ja-JP" sz="2000" kern="100" dirty="0" smtClean="0">
              <a:latin typeface="Century"/>
              <a:ea typeface="ＭＳ 明朝"/>
              <a:cs typeface="Times New Roman"/>
            </a:endParaRPr>
          </a:p>
          <a:p>
            <a:pPr algn="just">
              <a:spcAft>
                <a:spcPts val="0"/>
              </a:spcAft>
            </a:pPr>
            <a:r>
              <a:rPr lang="ja-JP" altLang="en-US"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a:t>
            </a:r>
            <a:r>
              <a:rPr lang="en-US" altLang="ja-JP" sz="2000" kern="100" dirty="0" smtClean="0">
                <a:latin typeface="Century"/>
                <a:ea typeface="AR P丸ゴシック体M"/>
                <a:cs typeface="Times New Roman"/>
              </a:rPr>
              <a:t>PPP</a:t>
            </a:r>
            <a:r>
              <a:rPr lang="ja-JP" altLang="ja-JP" sz="2000" kern="100" dirty="0" smtClean="0">
                <a:latin typeface="Century"/>
                <a:ea typeface="AR P丸ゴシック体M"/>
                <a:cs typeface="Times New Roman"/>
              </a:rPr>
              <a:t>方式、設計施工一括発注、提案・交渉方式など発注方式の柔軟化</a:t>
            </a:r>
            <a:endParaRPr lang="ja-JP" altLang="ja-JP" sz="2000" kern="100" dirty="0">
              <a:latin typeface="Century"/>
              <a:ea typeface="ＭＳ 明朝"/>
              <a:cs typeface="Times New Roman"/>
            </a:endParaRPr>
          </a:p>
        </p:txBody>
      </p:sp>
      <p:sp>
        <p:nvSpPr>
          <p:cNvPr id="5" name="スライド番号プレースホルダ 4"/>
          <p:cNvSpPr>
            <a:spLocks noGrp="1"/>
          </p:cNvSpPr>
          <p:nvPr>
            <p:ph type="sldNum" sz="quarter" idx="12"/>
          </p:nvPr>
        </p:nvSpPr>
        <p:spPr/>
        <p:txBody>
          <a:bodyPr/>
          <a:lstStyle/>
          <a:p>
            <a:fld id="{323824D2-57B7-4FB7-82D6-3DA34C67D3B4}" type="slidenum">
              <a:rPr kumimoji="1" lang="ja-JP" altLang="en-US" smtClean="0"/>
              <a:pPr/>
              <a:t>27</a:t>
            </a:fld>
            <a:endParaRPr kumimoji="1" lang="ja-JP" alt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spcAft>
                <a:spcPts val="0"/>
              </a:spcAft>
            </a:pPr>
            <a:r>
              <a:rPr lang="en-US" altLang="ja-JP" sz="2400" kern="100" dirty="0" smtClean="0">
                <a:latin typeface="Century"/>
                <a:ea typeface="AR P丸ゴシック体M"/>
                <a:cs typeface="Times New Roman"/>
              </a:rPr>
              <a:t>7</a:t>
            </a:r>
            <a:r>
              <a:rPr lang="ja-JP" altLang="en-US" sz="2400" kern="100" dirty="0" smtClean="0">
                <a:latin typeface="Century"/>
                <a:ea typeface="AR P丸ゴシック体M"/>
                <a:cs typeface="Times New Roman"/>
              </a:rPr>
              <a:t>　</a:t>
            </a:r>
            <a:r>
              <a:rPr lang="ja-JP" altLang="ja-JP" sz="2400" kern="100" dirty="0" smtClean="0">
                <a:latin typeface="Century"/>
                <a:ea typeface="AR P丸ゴシック体M"/>
                <a:cs typeface="Times New Roman"/>
              </a:rPr>
              <a:t>入札談合にどう向き合うか</a:t>
            </a:r>
            <a:endParaRPr lang="ja-JP" altLang="ja-JP" sz="2400" kern="100" dirty="0">
              <a:latin typeface="Century"/>
              <a:ea typeface="ＭＳ 明朝"/>
              <a:cs typeface="Times New Roman"/>
            </a:endParaRPr>
          </a:p>
        </p:txBody>
      </p:sp>
      <p:sp>
        <p:nvSpPr>
          <p:cNvPr id="3" name="正方形/長方形 2"/>
          <p:cNvSpPr/>
          <p:nvPr/>
        </p:nvSpPr>
        <p:spPr>
          <a:xfrm>
            <a:off x="467544" y="1484784"/>
            <a:ext cx="8352928" cy="5016758"/>
          </a:xfrm>
          <a:prstGeom prst="rect">
            <a:avLst/>
          </a:prstGeom>
        </p:spPr>
        <p:txBody>
          <a:bodyPr wrap="square">
            <a:spAutoFit/>
          </a:bodyPr>
          <a:lstStyle/>
          <a:p>
            <a:pPr algn="just">
              <a:spcAft>
                <a:spcPts val="0"/>
              </a:spcAft>
            </a:pPr>
            <a:r>
              <a:rPr lang="ja-JP" altLang="ja-JP" sz="2000" kern="100" dirty="0" smtClean="0">
                <a:latin typeface="Century"/>
                <a:ea typeface="AR P丸ゴシック体M"/>
                <a:cs typeface="Times New Roman"/>
              </a:rPr>
              <a:t>・入札談合と公共調達制度の密接な関係</a:t>
            </a:r>
            <a:endParaRPr lang="ja-JP" altLang="ja-JP" sz="2000" kern="100" dirty="0" smtClean="0">
              <a:latin typeface="Century"/>
              <a:ea typeface="ＭＳ 明朝"/>
              <a:cs typeface="Times New Roman"/>
            </a:endParaRPr>
          </a:p>
          <a:p>
            <a:pPr algn="just">
              <a:spcAft>
                <a:spcPts val="0"/>
              </a:spcAft>
            </a:pPr>
            <a:r>
              <a:rPr lang="ja-JP" altLang="ja-JP" sz="2000" kern="100" dirty="0" smtClean="0">
                <a:latin typeface="Century"/>
                <a:ea typeface="AR P丸ゴシック体M"/>
                <a:cs typeface="Times New Roman"/>
              </a:rPr>
              <a:t>　―予定価格　指名競争入札　工事完成保証人</a:t>
            </a:r>
            <a:endParaRPr lang="ja-JP" altLang="ja-JP" sz="2000" kern="100" dirty="0" smtClean="0">
              <a:latin typeface="Century"/>
              <a:ea typeface="ＭＳ 明朝"/>
              <a:cs typeface="Times New Roman"/>
            </a:endParaRPr>
          </a:p>
          <a:p>
            <a:pPr algn="just">
              <a:spcAft>
                <a:spcPts val="0"/>
              </a:spcAft>
            </a:pPr>
            <a:r>
              <a:rPr lang="ja-JP" altLang="ja-JP" sz="2000" kern="100" dirty="0" smtClean="0">
                <a:latin typeface="Century"/>
                <a:ea typeface="AR P丸ゴシック体M"/>
                <a:cs typeface="Times New Roman"/>
              </a:rPr>
              <a:t>　―入札談合システムの</a:t>
            </a:r>
            <a:r>
              <a:rPr lang="ja-JP" altLang="en-US" sz="2000" kern="100" dirty="0" smtClean="0">
                <a:latin typeface="Century"/>
                <a:ea typeface="AR P丸ゴシック体M"/>
                <a:cs typeface="Times New Roman"/>
              </a:rPr>
              <a:t>長期にわたる存続</a:t>
            </a:r>
            <a:r>
              <a:rPr lang="ja-JP" altLang="ja-JP" sz="2000" kern="100" dirty="0" smtClean="0">
                <a:latin typeface="Century"/>
                <a:ea typeface="AR P丸ゴシック体M"/>
                <a:cs typeface="Times New Roman"/>
              </a:rPr>
              <a:t>と</a:t>
            </a:r>
            <a:r>
              <a:rPr lang="ja-JP" altLang="en-US" sz="2000" kern="100" dirty="0" smtClean="0">
                <a:latin typeface="Century"/>
                <a:ea typeface="AR P丸ゴシック体M"/>
                <a:cs typeface="Times New Roman"/>
              </a:rPr>
              <a:t>近年の</a:t>
            </a:r>
            <a:r>
              <a:rPr lang="ja-JP" altLang="ja-JP" sz="2000" kern="100" dirty="0" smtClean="0">
                <a:latin typeface="Century"/>
                <a:ea typeface="AR P丸ゴシック体M"/>
                <a:cs typeface="Times New Roman"/>
              </a:rPr>
              <a:t>弱体化</a:t>
            </a:r>
            <a:endParaRPr lang="en-US" altLang="ja-JP" sz="2000" kern="100" dirty="0" smtClean="0">
              <a:latin typeface="Century"/>
              <a:ea typeface="AR P丸ゴシック体M"/>
              <a:cs typeface="Times New Roman"/>
            </a:endParaRPr>
          </a:p>
          <a:p>
            <a:pPr algn="just">
              <a:spcAft>
                <a:spcPts val="0"/>
              </a:spcAft>
            </a:pPr>
            <a:endParaRPr lang="en-US" altLang="ja-JP" sz="2000" kern="100" dirty="0" smtClean="0">
              <a:latin typeface="Century"/>
              <a:ea typeface="AR P丸ゴシック体M"/>
              <a:cs typeface="Times New Roman"/>
            </a:endParaRPr>
          </a:p>
          <a:p>
            <a:pPr algn="just">
              <a:spcAft>
                <a:spcPts val="0"/>
              </a:spcAft>
            </a:pPr>
            <a:endParaRPr lang="ja-JP" altLang="ja-JP" sz="2000" kern="100" dirty="0" smtClean="0">
              <a:latin typeface="Century"/>
              <a:ea typeface="ＭＳ 明朝"/>
              <a:cs typeface="Times New Roman"/>
            </a:endParaRPr>
          </a:p>
          <a:p>
            <a:pPr algn="just">
              <a:spcAft>
                <a:spcPts val="0"/>
              </a:spcAft>
            </a:pPr>
            <a:r>
              <a:rPr lang="ja-JP" altLang="ja-JP" sz="2000" kern="100" dirty="0" smtClean="0">
                <a:latin typeface="Century"/>
                <a:ea typeface="AR P丸ゴシック体M"/>
                <a:cs typeface="Times New Roman"/>
              </a:rPr>
              <a:t>・入札談合が行われる理由</a:t>
            </a:r>
            <a:endParaRPr lang="ja-JP" altLang="ja-JP" sz="2000" kern="100" dirty="0" smtClean="0">
              <a:latin typeface="Century"/>
              <a:ea typeface="ＭＳ 明朝"/>
              <a:cs typeface="Times New Roman"/>
            </a:endParaRPr>
          </a:p>
          <a:p>
            <a:pPr algn="just">
              <a:spcAft>
                <a:spcPts val="0"/>
              </a:spcAft>
            </a:pPr>
            <a:r>
              <a:rPr lang="ja-JP" altLang="ja-JP" sz="2000" kern="100" dirty="0" smtClean="0">
                <a:latin typeface="Century"/>
                <a:ea typeface="AR P丸ゴシック体M"/>
                <a:cs typeface="Times New Roman"/>
              </a:rPr>
              <a:t>　―受注者側の理由…赤字回避</a:t>
            </a:r>
            <a:endParaRPr lang="ja-JP" altLang="ja-JP" sz="2000" kern="100" dirty="0" smtClean="0">
              <a:latin typeface="Century"/>
              <a:ea typeface="ＭＳ 明朝"/>
              <a:cs typeface="Times New Roman"/>
            </a:endParaRPr>
          </a:p>
          <a:p>
            <a:pPr algn="just">
              <a:spcAft>
                <a:spcPts val="0"/>
              </a:spcAft>
            </a:pPr>
            <a:r>
              <a:rPr lang="ja-JP" altLang="ja-JP" sz="2000" kern="100" dirty="0" smtClean="0">
                <a:latin typeface="Century"/>
                <a:ea typeface="AR P丸ゴシック体M"/>
                <a:cs typeface="Times New Roman"/>
              </a:rPr>
              <a:t>　―発注者側の黙認理由…安値受注による工事品質、下請へのしわ寄せ</a:t>
            </a:r>
            <a:endParaRPr lang="en-US" altLang="ja-JP" sz="2000" kern="100" dirty="0" smtClean="0">
              <a:latin typeface="Century"/>
              <a:ea typeface="AR P丸ゴシック体M"/>
              <a:cs typeface="Times New Roman"/>
            </a:endParaRPr>
          </a:p>
          <a:p>
            <a:pPr algn="just">
              <a:spcAft>
                <a:spcPts val="0"/>
              </a:spcAft>
            </a:pPr>
            <a:endParaRPr lang="en-US" altLang="ja-JP" sz="2000" kern="100" dirty="0" smtClean="0">
              <a:latin typeface="Century"/>
              <a:ea typeface="AR P丸ゴシック体M"/>
              <a:cs typeface="Times New Roman"/>
            </a:endParaRPr>
          </a:p>
          <a:p>
            <a:pPr algn="just">
              <a:spcAft>
                <a:spcPts val="0"/>
              </a:spcAft>
            </a:pPr>
            <a:endParaRPr lang="ja-JP" altLang="ja-JP" sz="2000" kern="100" dirty="0" smtClean="0">
              <a:latin typeface="Century"/>
              <a:ea typeface="ＭＳ 明朝"/>
              <a:cs typeface="Times New Roman"/>
            </a:endParaRPr>
          </a:p>
          <a:p>
            <a:pPr algn="just">
              <a:spcAft>
                <a:spcPts val="0"/>
              </a:spcAft>
            </a:pPr>
            <a:r>
              <a:rPr lang="ja-JP" altLang="ja-JP" sz="2000" kern="100" dirty="0" smtClean="0">
                <a:latin typeface="Century"/>
                <a:ea typeface="AR P丸ゴシック体M"/>
                <a:cs typeface="Times New Roman"/>
              </a:rPr>
              <a:t>・なぜ入札談合と訣別すべきか</a:t>
            </a:r>
            <a:endParaRPr lang="en-US" altLang="ja-JP" sz="2000" kern="100" dirty="0" smtClean="0">
              <a:latin typeface="Century"/>
              <a:ea typeface="AR P丸ゴシック体M"/>
              <a:cs typeface="Times New Roman"/>
            </a:endParaRPr>
          </a:p>
          <a:p>
            <a:pPr algn="just">
              <a:spcAft>
                <a:spcPts val="0"/>
              </a:spcAft>
            </a:pPr>
            <a:r>
              <a:rPr lang="ja-JP" altLang="en-US" sz="2000" kern="100" dirty="0" smtClean="0">
                <a:latin typeface="Century"/>
                <a:ea typeface="AR P丸ゴシック体M"/>
                <a:cs typeface="Times New Roman"/>
              </a:rPr>
              <a:t>　</a:t>
            </a:r>
            <a:r>
              <a:rPr lang="en-US" altLang="ja-JP" sz="2000" kern="100" dirty="0" smtClean="0">
                <a:latin typeface="Century"/>
                <a:ea typeface="AR P丸ゴシック体M"/>
                <a:cs typeface="Times New Roman"/>
              </a:rPr>
              <a:t>―</a:t>
            </a:r>
            <a:r>
              <a:rPr lang="ja-JP" altLang="en-US" sz="2000" kern="100" dirty="0" smtClean="0">
                <a:latin typeface="Century"/>
                <a:ea typeface="AR P丸ゴシック体M"/>
                <a:cs typeface="Times New Roman"/>
              </a:rPr>
              <a:t>落札者に正当性がない</a:t>
            </a:r>
            <a:endParaRPr lang="en-US" altLang="ja-JP" sz="2000" kern="100" dirty="0" smtClean="0">
              <a:latin typeface="Century"/>
              <a:ea typeface="AR P丸ゴシック体M"/>
              <a:cs typeface="Times New Roman"/>
            </a:endParaRPr>
          </a:p>
          <a:p>
            <a:pPr algn="just">
              <a:spcAft>
                <a:spcPts val="0"/>
              </a:spcAft>
            </a:pPr>
            <a:r>
              <a:rPr lang="ja-JP" altLang="en-US" sz="2000" kern="100" dirty="0" smtClean="0">
                <a:latin typeface="Century"/>
                <a:ea typeface="AR P丸ゴシック体M"/>
                <a:cs typeface="Times New Roman"/>
              </a:rPr>
              <a:t>　</a:t>
            </a:r>
            <a:r>
              <a:rPr lang="en-US" altLang="ja-JP" sz="2000" kern="100" dirty="0" smtClean="0">
                <a:latin typeface="Century"/>
                <a:ea typeface="AR P丸ゴシック体M"/>
                <a:cs typeface="Times New Roman"/>
              </a:rPr>
              <a:t>―</a:t>
            </a:r>
            <a:r>
              <a:rPr lang="ja-JP" altLang="en-US" sz="2000" kern="100" dirty="0" smtClean="0">
                <a:latin typeface="Century"/>
                <a:ea typeface="AR P丸ゴシック体M"/>
                <a:cs typeface="Times New Roman"/>
              </a:rPr>
              <a:t>落札価格に正当性がない</a:t>
            </a:r>
            <a:endParaRPr lang="en-US" altLang="ja-JP" sz="2000" kern="100" dirty="0" smtClean="0">
              <a:latin typeface="Century"/>
              <a:ea typeface="AR P丸ゴシック体M"/>
              <a:cs typeface="Times New Roman"/>
            </a:endParaRPr>
          </a:p>
          <a:p>
            <a:pPr algn="just">
              <a:spcAft>
                <a:spcPts val="0"/>
              </a:spcAft>
            </a:pPr>
            <a:r>
              <a:rPr lang="ja-JP" altLang="en-US" sz="2000" kern="100" dirty="0" smtClean="0">
                <a:latin typeface="Century"/>
                <a:ea typeface="AR P丸ゴシック体M"/>
                <a:cs typeface="Times New Roman"/>
              </a:rPr>
              <a:t>　</a:t>
            </a:r>
            <a:r>
              <a:rPr lang="en-US" altLang="ja-JP" sz="2000" kern="100" dirty="0" smtClean="0">
                <a:latin typeface="Century"/>
                <a:ea typeface="AR P丸ゴシック体M"/>
                <a:cs typeface="Times New Roman"/>
              </a:rPr>
              <a:t>―</a:t>
            </a:r>
            <a:r>
              <a:rPr lang="ja-JP" altLang="en-US" sz="2000" kern="100" dirty="0" smtClean="0">
                <a:latin typeface="Century"/>
                <a:ea typeface="AR P丸ゴシック体M"/>
                <a:cs typeface="Times New Roman"/>
              </a:rPr>
              <a:t>消費者・納税者の利益を損なう</a:t>
            </a:r>
            <a:endParaRPr lang="en-US" altLang="ja-JP" sz="2000" kern="100" dirty="0" smtClean="0">
              <a:latin typeface="Century"/>
              <a:ea typeface="AR P丸ゴシック体M"/>
              <a:cs typeface="Times New Roman"/>
            </a:endParaRPr>
          </a:p>
          <a:p>
            <a:pPr algn="just">
              <a:spcAft>
                <a:spcPts val="0"/>
              </a:spcAft>
            </a:pPr>
            <a:endParaRPr lang="en-US" altLang="ja-JP" sz="2000" kern="100" dirty="0" smtClean="0">
              <a:latin typeface="Century"/>
              <a:ea typeface="AR P丸ゴシック体M"/>
              <a:cs typeface="Times New Roman"/>
            </a:endParaRPr>
          </a:p>
          <a:p>
            <a:pPr algn="just">
              <a:spcAft>
                <a:spcPts val="0"/>
              </a:spcAft>
            </a:pPr>
            <a:r>
              <a:rPr lang="ja-JP" altLang="en-US" sz="2000" kern="100" dirty="0" smtClean="0">
                <a:latin typeface="Century"/>
                <a:ea typeface="AR P丸ゴシック体M"/>
                <a:cs typeface="Times New Roman"/>
              </a:rPr>
              <a:t>・</a:t>
            </a:r>
            <a:r>
              <a:rPr lang="ja-JP" altLang="ja-JP" sz="2000" kern="100" dirty="0" smtClean="0">
                <a:latin typeface="Century"/>
                <a:ea typeface="AR P丸ゴシック体M"/>
                <a:cs typeface="Times New Roman"/>
              </a:rPr>
              <a:t>入札談合と訣別</a:t>
            </a:r>
            <a:r>
              <a:rPr lang="ja-JP" altLang="en-US" sz="2000" kern="100" dirty="0" smtClean="0">
                <a:latin typeface="Century"/>
                <a:ea typeface="AR P丸ゴシック体M"/>
                <a:cs typeface="Times New Roman"/>
              </a:rPr>
              <a:t>するには</a:t>
            </a:r>
            <a:r>
              <a:rPr lang="ja-JP" altLang="ja-JP" sz="2000" kern="100" dirty="0" smtClean="0">
                <a:latin typeface="Century"/>
                <a:ea typeface="AR P丸ゴシック体M"/>
                <a:cs typeface="Times New Roman"/>
              </a:rPr>
              <a:t>…</a:t>
            </a:r>
            <a:r>
              <a:rPr lang="ja-JP" altLang="en-US" sz="2000" kern="100" dirty="0" smtClean="0">
                <a:latin typeface="Century"/>
                <a:ea typeface="AR P丸ゴシック体M"/>
                <a:cs typeface="Times New Roman"/>
              </a:rPr>
              <a:t>発注者が談合から離脱すること</a:t>
            </a:r>
            <a:endParaRPr lang="ja-JP" altLang="ja-JP" sz="2000" kern="100" dirty="0">
              <a:latin typeface="Century"/>
              <a:ea typeface="ＭＳ 明朝"/>
              <a:cs typeface="Times New Roman"/>
            </a:endParaRPr>
          </a:p>
        </p:txBody>
      </p:sp>
      <p:sp>
        <p:nvSpPr>
          <p:cNvPr id="4" name="スライド番号プレースホルダ 3"/>
          <p:cNvSpPr>
            <a:spLocks noGrp="1"/>
          </p:cNvSpPr>
          <p:nvPr>
            <p:ph type="sldNum" sz="quarter" idx="12"/>
          </p:nvPr>
        </p:nvSpPr>
        <p:spPr/>
        <p:txBody>
          <a:bodyPr/>
          <a:lstStyle/>
          <a:p>
            <a:fld id="{323824D2-57B7-4FB7-82D6-3DA34C67D3B4}" type="slidenum">
              <a:rPr kumimoji="1" lang="ja-JP" altLang="en-US" smtClean="0"/>
              <a:pPr/>
              <a:t>28</a:t>
            </a:fld>
            <a:endParaRPr kumimoji="1" lang="ja-JP" alt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0"/>
            <a:ext cx="8229600" cy="882352"/>
          </a:xfrm>
        </p:spPr>
        <p:txBody>
          <a:bodyPr>
            <a:normAutofit/>
          </a:bodyPr>
          <a:lstStyle/>
          <a:p>
            <a:pPr algn="l">
              <a:spcAft>
                <a:spcPts val="0"/>
              </a:spcAft>
            </a:pPr>
            <a:r>
              <a:rPr lang="en-US" altLang="ja-JP" sz="2400" kern="100" dirty="0" smtClean="0">
                <a:latin typeface="Century"/>
                <a:ea typeface="AR P丸ゴシック体M"/>
                <a:cs typeface="Times New Roman"/>
              </a:rPr>
              <a:t>8</a:t>
            </a:r>
            <a:r>
              <a:rPr lang="ja-JP" altLang="en-US" sz="2400" kern="100" dirty="0" smtClean="0">
                <a:latin typeface="Century"/>
                <a:ea typeface="AR P丸ゴシック体M"/>
                <a:cs typeface="Times New Roman"/>
              </a:rPr>
              <a:t>　</a:t>
            </a:r>
            <a:r>
              <a:rPr lang="en-US" altLang="ja-JP" sz="2400" kern="100" dirty="0" smtClean="0">
                <a:latin typeface="Century"/>
                <a:ea typeface="AR P丸ゴシック体M"/>
                <a:cs typeface="Times New Roman"/>
              </a:rPr>
              <a:t>ICT</a:t>
            </a:r>
            <a:r>
              <a:rPr lang="ja-JP" altLang="ja-JP" sz="2400" kern="100" dirty="0" smtClean="0">
                <a:latin typeface="Century"/>
                <a:ea typeface="AR P丸ゴシック体M"/>
                <a:cs typeface="Times New Roman"/>
              </a:rPr>
              <a:t>活用による生産性改革</a:t>
            </a:r>
            <a:endParaRPr lang="ja-JP" altLang="ja-JP" sz="2400" kern="100" dirty="0">
              <a:latin typeface="Century"/>
              <a:ea typeface="ＭＳ 明朝"/>
              <a:cs typeface="Times New Roman"/>
            </a:endParaRPr>
          </a:p>
        </p:txBody>
      </p:sp>
      <p:sp>
        <p:nvSpPr>
          <p:cNvPr id="3" name="正方形/長方形 2"/>
          <p:cNvSpPr/>
          <p:nvPr/>
        </p:nvSpPr>
        <p:spPr>
          <a:xfrm>
            <a:off x="467544" y="548680"/>
            <a:ext cx="8064896" cy="1077218"/>
          </a:xfrm>
          <a:prstGeom prst="rect">
            <a:avLst/>
          </a:prstGeom>
        </p:spPr>
        <p:txBody>
          <a:bodyPr wrap="square">
            <a:spAutoFit/>
          </a:bodyPr>
          <a:lstStyle/>
          <a:p>
            <a:r>
              <a:rPr lang="ja-JP" altLang="ja-JP" sz="2000" dirty="0" smtClean="0">
                <a:latin typeface="Century" pitchFamily="18" charset="0"/>
                <a:ea typeface="AR P丸ゴシック体M"/>
                <a:cs typeface="Times New Roman"/>
              </a:rPr>
              <a:t>・</a:t>
            </a:r>
            <a:r>
              <a:rPr lang="en-US" altLang="ja-JP" sz="2400" dirty="0" smtClean="0">
                <a:latin typeface="Century" pitchFamily="18" charset="0"/>
                <a:ea typeface="AR P丸ゴシック体M"/>
                <a:cs typeface="Times New Roman"/>
              </a:rPr>
              <a:t>IPD(Integrated Project Delivery)</a:t>
            </a:r>
            <a:r>
              <a:rPr lang="ja-JP" altLang="ja-JP" sz="2400" dirty="0" smtClean="0">
                <a:ea typeface="AR P丸ゴシック体M"/>
                <a:cs typeface="Times New Roman"/>
              </a:rPr>
              <a:t>生産システム</a:t>
            </a:r>
            <a:r>
              <a:rPr lang="ja-JP" altLang="ja-JP" sz="2000" dirty="0" smtClean="0">
                <a:ea typeface="AR P丸ゴシック体M"/>
                <a:cs typeface="Times New Roman"/>
              </a:rPr>
              <a:t>　　</a:t>
            </a:r>
            <a:endParaRPr lang="en-US" altLang="ja-JP" sz="2000" dirty="0" smtClean="0">
              <a:ea typeface="AR P丸ゴシック体M"/>
              <a:cs typeface="Times New Roman"/>
            </a:endParaRPr>
          </a:p>
          <a:p>
            <a:endParaRPr lang="en-US" altLang="ja-JP" sz="2000" dirty="0" smtClean="0">
              <a:ea typeface="AR P丸ゴシック体M"/>
              <a:cs typeface="Times New Roman"/>
            </a:endParaRPr>
          </a:p>
          <a:p>
            <a:endParaRPr lang="ja-JP" altLang="en-US" sz="2000" dirty="0"/>
          </a:p>
        </p:txBody>
      </p:sp>
      <p:sp>
        <p:nvSpPr>
          <p:cNvPr id="5" name="スライド番号プレースホルダ 4"/>
          <p:cNvSpPr>
            <a:spLocks noGrp="1"/>
          </p:cNvSpPr>
          <p:nvPr>
            <p:ph type="sldNum" sz="quarter" idx="12"/>
          </p:nvPr>
        </p:nvSpPr>
        <p:spPr/>
        <p:txBody>
          <a:bodyPr/>
          <a:lstStyle/>
          <a:p>
            <a:fld id="{323824D2-57B7-4FB7-82D6-3DA34C67D3B4}" type="slidenum">
              <a:rPr kumimoji="1" lang="ja-JP" altLang="en-US" smtClean="0"/>
              <a:pPr/>
              <a:t>29</a:t>
            </a:fld>
            <a:endParaRPr kumimoji="1" lang="ja-JP" altLang="en-US"/>
          </a:p>
        </p:txBody>
      </p:sp>
      <p:graphicFrame>
        <p:nvGraphicFramePr>
          <p:cNvPr id="8" name="表 7"/>
          <p:cNvGraphicFramePr>
            <a:graphicFrameLocks noGrp="1"/>
          </p:cNvGraphicFramePr>
          <p:nvPr/>
        </p:nvGraphicFramePr>
        <p:xfrm>
          <a:off x="251520" y="1628800"/>
          <a:ext cx="8640960" cy="5127314"/>
        </p:xfrm>
        <a:graphic>
          <a:graphicData uri="http://schemas.openxmlformats.org/drawingml/2006/table">
            <a:tbl>
              <a:tblPr/>
              <a:tblGrid>
                <a:gridCol w="2113919"/>
                <a:gridCol w="3225598"/>
                <a:gridCol w="3301443"/>
              </a:tblGrid>
              <a:tr h="418336">
                <a:tc>
                  <a:txBody>
                    <a:bodyPr/>
                    <a:lstStyle/>
                    <a:p>
                      <a:pPr algn="just">
                        <a:spcAft>
                          <a:spcPts val="0"/>
                        </a:spcAft>
                      </a:pPr>
                      <a:endParaRPr lang="en-US" sz="18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800" kern="100" dirty="0">
                          <a:latin typeface="Century"/>
                          <a:ea typeface="ＭＳ 明朝"/>
                          <a:cs typeface="Times New Roman"/>
                        </a:rPr>
                        <a:t>従来型生産システム</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800" kern="100">
                          <a:latin typeface="Century"/>
                          <a:ea typeface="ＭＳ 明朝"/>
                          <a:cs typeface="Times New Roman"/>
                        </a:rPr>
                        <a:t>IPD</a:t>
                      </a:r>
                      <a:r>
                        <a:rPr lang="ja-JP" sz="1800" kern="100">
                          <a:latin typeface="Century"/>
                          <a:ea typeface="ＭＳ 明朝"/>
                          <a:cs typeface="Times New Roman"/>
                        </a:rPr>
                        <a:t>生産システム</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3692">
                <a:tc>
                  <a:txBody>
                    <a:bodyPr/>
                    <a:lstStyle/>
                    <a:p>
                      <a:pPr algn="just">
                        <a:spcAft>
                          <a:spcPts val="0"/>
                        </a:spcAft>
                      </a:pPr>
                      <a:r>
                        <a:rPr lang="ja-JP" sz="1800" kern="100">
                          <a:latin typeface="Century"/>
                          <a:ea typeface="ＭＳ 明朝"/>
                          <a:cs typeface="Times New Roman"/>
                        </a:rPr>
                        <a:t>チーム</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個々に必要に応じ又は必要最</a:t>
                      </a: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小限に構成。重層的管理。</a:t>
                      </a:r>
                      <a:endParaRPr lang="ja-JP" sz="1800" kern="100" dirty="0">
                        <a:latin typeface="ＭＳ ゴシック"/>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プロジェクト</a:t>
                      </a:r>
                      <a:r>
                        <a:rPr lang="ja-JP" sz="1800" kern="100" dirty="0">
                          <a:latin typeface="ＭＳ ゴシック"/>
                          <a:cs typeface="Times New Roman"/>
                        </a:rPr>
                        <a:t>の中核的</a:t>
                      </a:r>
                      <a:r>
                        <a:rPr lang="ja-JP" sz="1800" kern="100" dirty="0" smtClean="0">
                          <a:latin typeface="ＭＳ ゴシック"/>
                          <a:cs typeface="Times New Roman"/>
                        </a:rPr>
                        <a:t>ステークホ</a:t>
                      </a: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ルダー</a:t>
                      </a:r>
                      <a:r>
                        <a:rPr lang="ja-JP" sz="1800" kern="100" dirty="0">
                          <a:latin typeface="ＭＳ ゴシック"/>
                          <a:cs typeface="Times New Roman"/>
                        </a:rPr>
                        <a:t>で早期に構成。</a:t>
                      </a:r>
                      <a:r>
                        <a:rPr lang="ja-JP" sz="1800" kern="100" dirty="0" smtClean="0">
                          <a:latin typeface="ＭＳ ゴシック"/>
                          <a:cs typeface="Times New Roman"/>
                        </a:rPr>
                        <a:t>オープン</a:t>
                      </a: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で</a:t>
                      </a:r>
                      <a:r>
                        <a:rPr lang="ja-JP" sz="1800" kern="100" dirty="0">
                          <a:latin typeface="ＭＳ ゴシック"/>
                          <a:cs typeface="Times New Roman"/>
                        </a:rPr>
                        <a:t>協働的。</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6356">
                <a:tc>
                  <a:txBody>
                    <a:bodyPr/>
                    <a:lstStyle/>
                    <a:p>
                      <a:pPr algn="just">
                        <a:spcAft>
                          <a:spcPts val="0"/>
                        </a:spcAft>
                      </a:pPr>
                      <a:r>
                        <a:rPr lang="ja-JP" sz="1800" kern="100">
                          <a:latin typeface="Century"/>
                          <a:ea typeface="ＭＳ 明朝"/>
                          <a:cs typeface="Times New Roman"/>
                        </a:rPr>
                        <a:t>プロセス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リニア</a:t>
                      </a:r>
                      <a:r>
                        <a:rPr lang="ja-JP" sz="1800" kern="100" dirty="0">
                          <a:latin typeface="ＭＳ ゴシック"/>
                          <a:cs typeface="Times New Roman"/>
                        </a:rPr>
                        <a:t>で区分的。知識は必要</a:t>
                      </a:r>
                      <a:r>
                        <a:rPr lang="ja-JP" sz="1800" kern="100" dirty="0" smtClean="0">
                          <a:latin typeface="ＭＳ ゴシック"/>
                          <a:cs typeface="Times New Roman"/>
                        </a:rPr>
                        <a:t>の</a:t>
                      </a: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都度</a:t>
                      </a:r>
                      <a:r>
                        <a:rPr lang="ja-JP" sz="1800" kern="100" dirty="0">
                          <a:latin typeface="ＭＳ ゴシック"/>
                          <a:cs typeface="Times New Roman"/>
                        </a:rPr>
                        <a:t>集め、集積される。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併進的</a:t>
                      </a:r>
                      <a:r>
                        <a:rPr lang="ja-JP" sz="1800" kern="100" dirty="0">
                          <a:latin typeface="ＭＳ ゴシック"/>
                          <a:cs typeface="Times New Roman"/>
                        </a:rPr>
                        <a:t>で多面的。知識・</a:t>
                      </a:r>
                      <a:r>
                        <a:rPr lang="ja-JP" sz="1800" kern="100" dirty="0" smtClean="0">
                          <a:latin typeface="ＭＳ ゴシック"/>
                          <a:cs typeface="Times New Roman"/>
                        </a:rPr>
                        <a:t>専門性</a:t>
                      </a: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の</a:t>
                      </a:r>
                      <a:r>
                        <a:rPr lang="ja-JP" sz="1800" kern="100" dirty="0">
                          <a:latin typeface="ＭＳ ゴシック"/>
                          <a:cs typeface="Times New Roman"/>
                        </a:rPr>
                        <a:t>早期活用。情報はオープン</a:t>
                      </a:r>
                      <a:r>
                        <a:rPr lang="ja-JP" sz="1800" kern="100" dirty="0" smtClean="0">
                          <a:latin typeface="ＭＳ ゴシック"/>
                          <a:cs typeface="Times New Roman"/>
                        </a:rPr>
                        <a:t>で</a:t>
                      </a: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共有</a:t>
                      </a:r>
                      <a:r>
                        <a:rPr lang="ja-JP" sz="1800" kern="100" dirty="0">
                          <a:latin typeface="ＭＳ ゴシック"/>
                          <a:cs typeface="Times New Roman"/>
                        </a:rPr>
                        <a:t>。ステークホルダー間は</a:t>
                      </a:r>
                      <a:r>
                        <a:rPr lang="ja-JP" sz="1800" kern="100" dirty="0" smtClean="0">
                          <a:latin typeface="ＭＳ ゴシック"/>
                          <a:cs typeface="Times New Roman"/>
                        </a:rPr>
                        <a:t>信</a:t>
                      </a: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頼</a:t>
                      </a:r>
                      <a:r>
                        <a:rPr lang="ja-JP" sz="1800" kern="100" dirty="0">
                          <a:latin typeface="ＭＳ ゴシック"/>
                          <a:cs typeface="Times New Roman"/>
                        </a:rPr>
                        <a:t>と尊重。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7360">
                <a:tc>
                  <a:txBody>
                    <a:bodyPr/>
                    <a:lstStyle/>
                    <a:p>
                      <a:pPr algn="just">
                        <a:spcAft>
                          <a:spcPts val="0"/>
                        </a:spcAft>
                      </a:pPr>
                      <a:r>
                        <a:rPr lang="ja-JP" sz="1800" kern="100">
                          <a:latin typeface="Century"/>
                          <a:ea typeface="ＭＳ 明朝"/>
                          <a:cs typeface="Times New Roman"/>
                        </a:rPr>
                        <a:t>リスク</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個々</a:t>
                      </a:r>
                      <a:r>
                        <a:rPr lang="ja-JP" sz="1800" kern="100" dirty="0">
                          <a:latin typeface="ＭＳ ゴシック"/>
                          <a:cs typeface="Times New Roman"/>
                        </a:rPr>
                        <a:t>に管理。できる限り</a:t>
                      </a:r>
                      <a:r>
                        <a:rPr lang="ja-JP" sz="1800" kern="100" dirty="0" smtClean="0">
                          <a:latin typeface="ＭＳ ゴシック"/>
                          <a:cs typeface="Times New Roman"/>
                        </a:rPr>
                        <a:t>広範囲</a:t>
                      </a: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に</a:t>
                      </a:r>
                      <a:r>
                        <a:rPr lang="ja-JP" sz="1800" kern="100" dirty="0">
                          <a:latin typeface="ＭＳ ゴシック"/>
                          <a:cs typeface="Times New Roman"/>
                        </a:rPr>
                        <a:t>転嫁。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全体的</a:t>
                      </a:r>
                      <a:r>
                        <a:rPr lang="ja-JP" sz="1800" kern="100" dirty="0">
                          <a:latin typeface="ＭＳ ゴシック"/>
                          <a:cs typeface="Times New Roman"/>
                        </a:rPr>
                        <a:t>に管理。適切なシェア。</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3692">
                <a:tc>
                  <a:txBody>
                    <a:bodyPr/>
                    <a:lstStyle/>
                    <a:p>
                      <a:pPr algn="just">
                        <a:spcAft>
                          <a:spcPts val="0"/>
                        </a:spcAft>
                      </a:pPr>
                      <a:r>
                        <a:rPr lang="ja-JP" sz="1800" kern="100">
                          <a:latin typeface="Century"/>
                          <a:ea typeface="ＭＳ 明朝"/>
                          <a:cs typeface="Times New Roman"/>
                        </a:rPr>
                        <a:t>報償</a:t>
                      </a:r>
                      <a:r>
                        <a:rPr lang="en-US" sz="1800" kern="100">
                          <a:latin typeface="Century"/>
                          <a:ea typeface="ＭＳ 明朝"/>
                          <a:cs typeface="Times New Roman"/>
                        </a:rPr>
                        <a:t>/</a:t>
                      </a:r>
                      <a:r>
                        <a:rPr lang="ja-JP" sz="1800" kern="100">
                          <a:latin typeface="Century"/>
                          <a:ea typeface="ＭＳ 明朝"/>
                          <a:cs typeface="Times New Roman"/>
                        </a:rPr>
                        <a:t>賞与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個々</a:t>
                      </a:r>
                      <a:r>
                        <a:rPr lang="ja-JP" sz="1800" kern="100" dirty="0">
                          <a:latin typeface="ＭＳ ゴシック"/>
                          <a:cs typeface="Times New Roman"/>
                        </a:rPr>
                        <a:t>の業績。最小の努力で</a:t>
                      </a:r>
                      <a:r>
                        <a:rPr lang="ja-JP" sz="1800" kern="100" dirty="0" smtClean="0">
                          <a:latin typeface="ＭＳ ゴシック"/>
                          <a:cs typeface="Times New Roman"/>
                        </a:rPr>
                        <a:t>最</a:t>
                      </a: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大</a:t>
                      </a:r>
                      <a:r>
                        <a:rPr lang="ja-JP" sz="1800" kern="100" dirty="0">
                          <a:latin typeface="ＭＳ ゴシック"/>
                          <a:cs typeface="Times New Roman"/>
                        </a:rPr>
                        <a:t>の利益。初期コスト・ベース。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チーム</a:t>
                      </a:r>
                      <a:r>
                        <a:rPr lang="ja-JP" sz="1800" kern="100" dirty="0">
                          <a:latin typeface="ＭＳ ゴシック"/>
                          <a:cs typeface="Times New Roman"/>
                        </a:rPr>
                        <a:t>の成功とプロジェクトの</a:t>
                      </a:r>
                      <a:r>
                        <a:rPr lang="ja-JP" sz="1800" kern="100" dirty="0" smtClean="0">
                          <a:latin typeface="ＭＳ ゴシック"/>
                          <a:cs typeface="Times New Roman"/>
                        </a:rPr>
                        <a:t>成</a:t>
                      </a: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功</a:t>
                      </a:r>
                      <a:r>
                        <a:rPr lang="ja-JP" sz="1800" kern="100" dirty="0">
                          <a:latin typeface="ＭＳ ゴシック"/>
                          <a:cs typeface="Times New Roman"/>
                        </a:rPr>
                        <a:t>が一体化。バリュー・ベース。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8003">
                <a:tc>
                  <a:txBody>
                    <a:bodyPr/>
                    <a:lstStyle/>
                    <a:p>
                      <a:pPr algn="just">
                        <a:spcAft>
                          <a:spcPts val="0"/>
                        </a:spcAft>
                      </a:pPr>
                      <a:r>
                        <a:rPr lang="ja-JP" sz="1800" kern="100">
                          <a:latin typeface="Century"/>
                          <a:ea typeface="ＭＳ 明朝"/>
                          <a:cs typeface="Times New Roman"/>
                        </a:rPr>
                        <a:t>コミュニケーション</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ペーパー</a:t>
                      </a:r>
                      <a:r>
                        <a:rPr lang="ja-JP" sz="1800" kern="100" dirty="0">
                          <a:latin typeface="ＭＳ ゴシック"/>
                          <a:cs typeface="Times New Roman"/>
                        </a:rPr>
                        <a:t>・ベース。</a:t>
                      </a:r>
                      <a:r>
                        <a:rPr lang="en-US" sz="1800" kern="100" dirty="0">
                          <a:latin typeface="ＭＳ ゴシック"/>
                          <a:cs typeface="Times New Roman"/>
                        </a:rPr>
                        <a:t>2</a:t>
                      </a:r>
                      <a:r>
                        <a:rPr lang="ja-JP" sz="1800" kern="100" dirty="0">
                          <a:latin typeface="ＭＳ ゴシック"/>
                          <a:cs typeface="Times New Roman"/>
                        </a:rPr>
                        <a:t>次元</a:t>
                      </a:r>
                      <a:r>
                        <a:rPr lang="ja-JP" sz="1800" kern="100" dirty="0" smtClean="0">
                          <a:latin typeface="ＭＳ ゴシック"/>
                          <a:cs typeface="Times New Roman"/>
                        </a:rPr>
                        <a:t>アナロ</a:t>
                      </a: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グ</a:t>
                      </a:r>
                      <a:r>
                        <a:rPr lang="ja-JP" sz="1800" kern="100" dirty="0">
                          <a:latin typeface="ＭＳ ゴシック"/>
                          <a:cs typeface="Times New Roman"/>
                        </a:rPr>
                        <a:t>情報。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デジタル</a:t>
                      </a:r>
                      <a:r>
                        <a:rPr lang="ja-JP" sz="1800" kern="100" dirty="0">
                          <a:latin typeface="ＭＳ ゴシック"/>
                          <a:cs typeface="Times New Roman"/>
                        </a:rPr>
                        <a:t>・ベース。バーチャル。</a:t>
                      </a:r>
                    </a:p>
                    <a:p>
                      <a:pPr algn="just">
                        <a:lnSpc>
                          <a:spcPts val="1000"/>
                        </a:lnSpc>
                        <a:spcAft>
                          <a:spcPts val="0"/>
                        </a:spcAft>
                      </a:pPr>
                      <a:endParaRPr lang="en-US" sz="1800" kern="100" dirty="0" smtClean="0">
                        <a:latin typeface="ＭＳ ゴシック"/>
                        <a:cs typeface="Times New Roman"/>
                      </a:endParaRPr>
                    </a:p>
                    <a:p>
                      <a:pPr algn="just">
                        <a:lnSpc>
                          <a:spcPts val="1000"/>
                        </a:lnSpc>
                        <a:spcAft>
                          <a:spcPts val="0"/>
                        </a:spcAft>
                      </a:pPr>
                      <a:r>
                        <a:rPr lang="en-US" sz="1800" kern="100" dirty="0" smtClean="0">
                          <a:latin typeface="ＭＳ ゴシック"/>
                          <a:cs typeface="Times New Roman"/>
                        </a:rPr>
                        <a:t>BIM(3,4</a:t>
                      </a:r>
                      <a:r>
                        <a:rPr lang="ja-JP" sz="1800" kern="100" dirty="0">
                          <a:latin typeface="ＭＳ ゴシック"/>
                          <a:cs typeface="Times New Roman"/>
                        </a:rPr>
                        <a:t>又は</a:t>
                      </a:r>
                      <a:r>
                        <a:rPr lang="en-US" sz="1800" kern="100" dirty="0">
                          <a:latin typeface="ＭＳ ゴシック"/>
                          <a:cs typeface="Times New Roman"/>
                        </a:rPr>
                        <a:t>5</a:t>
                      </a:r>
                      <a:r>
                        <a:rPr lang="ja-JP" sz="1800" kern="100" dirty="0">
                          <a:latin typeface="ＭＳ ゴシック"/>
                          <a:cs typeface="Times New Roman"/>
                        </a:rPr>
                        <a:t>次元</a:t>
                      </a:r>
                      <a:r>
                        <a:rPr lang="en-US" sz="1800" kern="100" dirty="0">
                          <a:latin typeface="ＭＳ ゴシック"/>
                          <a:cs typeface="Times New Roman"/>
                        </a:rPr>
                        <a:t>)</a:t>
                      </a:r>
                      <a:r>
                        <a:rPr lang="ja-JP" sz="1800" kern="100" dirty="0" err="1">
                          <a:latin typeface="ＭＳ ゴシック"/>
                          <a:cs typeface="Times New Roman"/>
                        </a:rPr>
                        <a:t>。</a:t>
                      </a:r>
                      <a:endParaRPr lang="ja-JP" sz="1800" kern="100" dirty="0">
                        <a:latin typeface="ＭＳ ゴシック"/>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7049">
                <a:tc>
                  <a:txBody>
                    <a:bodyPr/>
                    <a:lstStyle/>
                    <a:p>
                      <a:pPr algn="just">
                        <a:spcAft>
                          <a:spcPts val="0"/>
                        </a:spcAft>
                      </a:pPr>
                      <a:r>
                        <a:rPr lang="ja-JP" sz="1800" kern="100">
                          <a:latin typeface="Century"/>
                          <a:ea typeface="ＭＳ 明朝"/>
                          <a:cs typeface="Times New Roman"/>
                        </a:rPr>
                        <a:t>合意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単独</a:t>
                      </a:r>
                      <a:r>
                        <a:rPr lang="ja-JP" sz="1800" kern="100" dirty="0">
                          <a:latin typeface="ＭＳ ゴシック"/>
                          <a:cs typeface="Times New Roman"/>
                        </a:rPr>
                        <a:t>個別。リスクは転嫁。</a:t>
                      </a:r>
                      <a:r>
                        <a:rPr lang="ja-JP" sz="1800" kern="100" dirty="0" smtClean="0">
                          <a:latin typeface="ＭＳ ゴシック"/>
                          <a:cs typeface="Times New Roman"/>
                        </a:rPr>
                        <a:t>シェア</a:t>
                      </a: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しない</a:t>
                      </a:r>
                      <a:r>
                        <a:rPr lang="ja-JP" sz="1800" kern="100" dirty="0">
                          <a:latin typeface="ＭＳ ゴシック"/>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多</a:t>
                      </a:r>
                      <a:r>
                        <a:rPr lang="ja-JP" sz="1800" kern="100" dirty="0">
                          <a:latin typeface="ＭＳ ゴシック"/>
                          <a:cs typeface="Times New Roman"/>
                        </a:rPr>
                        <a:t>数間でオープン、共有、協働</a:t>
                      </a:r>
                      <a:r>
                        <a:rPr lang="ja-JP" sz="1800" kern="100" dirty="0" smtClean="0">
                          <a:latin typeface="ＭＳ ゴシック"/>
                          <a:cs typeface="Times New Roman"/>
                        </a:rPr>
                        <a:t>を</a:t>
                      </a:r>
                      <a:endParaRPr lang="en-US" altLang="ja-JP" sz="1800" kern="100" dirty="0" smtClean="0">
                        <a:latin typeface="ＭＳ ゴシック"/>
                        <a:cs typeface="Times New Roman"/>
                      </a:endParaRPr>
                    </a:p>
                    <a:p>
                      <a:pPr algn="just">
                        <a:lnSpc>
                          <a:spcPts val="1000"/>
                        </a:lnSpc>
                        <a:spcAft>
                          <a:spcPts val="0"/>
                        </a:spcAft>
                      </a:pPr>
                      <a:endParaRPr lang="en-US" altLang="ja-JP" sz="1800" kern="100" dirty="0" smtClean="0">
                        <a:latin typeface="ＭＳ ゴシック"/>
                        <a:cs typeface="Times New Roman"/>
                      </a:endParaRPr>
                    </a:p>
                    <a:p>
                      <a:pPr algn="just">
                        <a:lnSpc>
                          <a:spcPts val="1000"/>
                        </a:lnSpc>
                        <a:spcAft>
                          <a:spcPts val="0"/>
                        </a:spcAft>
                      </a:pPr>
                      <a:r>
                        <a:rPr lang="ja-JP" sz="1800" kern="100" dirty="0" smtClean="0">
                          <a:latin typeface="ＭＳ ゴシック"/>
                          <a:cs typeface="Times New Roman"/>
                        </a:rPr>
                        <a:t>促進</a:t>
                      </a:r>
                      <a:r>
                        <a:rPr lang="ja-JP" sz="1800" kern="100" dirty="0">
                          <a:latin typeface="ＭＳ ゴシック"/>
                          <a:cs typeface="Times New Roman"/>
                        </a:rPr>
                        <a:t>し支援する。リスク・シェア。</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122" name="Rectangle 2"/>
          <p:cNvSpPr>
            <a:spLocks noChangeArrowheads="1"/>
          </p:cNvSpPr>
          <p:nvPr/>
        </p:nvSpPr>
        <p:spPr bwMode="auto">
          <a:xfrm>
            <a:off x="100947" y="980728"/>
            <a:ext cx="9043053"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20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　図表</a:t>
            </a:r>
            <a:r>
              <a:rPr kumimoji="1" lang="en-US" altLang="ja-JP" sz="20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7</a:t>
            </a:r>
            <a:r>
              <a:rPr kumimoji="1" lang="ja-JP" altLang="en-US" sz="20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　 従来型生産システムと</a:t>
            </a:r>
            <a:r>
              <a:rPr kumimoji="1" lang="en-US" altLang="ja-JP" sz="20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IPD</a:t>
            </a:r>
            <a:r>
              <a:rPr kumimoji="1" lang="ja-JP" altLang="en-US" sz="20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生産システム</a:t>
            </a:r>
            <a:endParaRPr kumimoji="1" lang="ja-JP" altLang="en-US" sz="20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　　　　　　</a:t>
            </a:r>
            <a:r>
              <a:rPr kumimoji="1" lang="en-US" altLang="ja-JP"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AIA(American Institute of Architects)</a:t>
            </a:r>
            <a:r>
              <a:rPr kumimoji="1" lang="ja-JP" altLang="en-US"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a:t>
            </a:r>
            <a:r>
              <a:rPr kumimoji="1" lang="en-US" altLang="ja-JP"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IPD  A Guide</a:t>
            </a:r>
            <a:r>
              <a:rPr kumimoji="1" lang="ja-JP" altLang="en-US"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a:t>
            </a:r>
            <a:r>
              <a:rPr kumimoji="1" lang="en-US" altLang="ja-JP"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2007</a:t>
            </a:r>
            <a:r>
              <a:rPr kumimoji="1" lang="ja-JP" altLang="en-US"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による。</a:t>
            </a:r>
            <a:endParaRPr kumimoji="1" lang="ja-JP" altLang="en-US"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39552" y="188640"/>
            <a:ext cx="7776864" cy="954107"/>
          </a:xfrm>
          <a:prstGeom prst="rect">
            <a:avLst/>
          </a:prstGeom>
        </p:spPr>
        <p:txBody>
          <a:bodyPr wrap="square">
            <a:spAutoFit/>
          </a:bodyPr>
          <a:lstStyle/>
          <a:p>
            <a:pPr algn="ctr"/>
            <a:r>
              <a:rPr lang="en-US" altLang="ja-JP" sz="2800" kern="100" dirty="0" smtClean="0">
                <a:latin typeface="Century"/>
                <a:ea typeface="AR P丸ゴシック体M"/>
                <a:cs typeface="Times New Roman"/>
              </a:rPr>
              <a:t>1  </a:t>
            </a:r>
            <a:r>
              <a:rPr lang="ja-JP" altLang="ja-JP" sz="2800" kern="100" dirty="0" smtClean="0">
                <a:latin typeface="Century"/>
                <a:ea typeface="AR P丸ゴシック体M"/>
                <a:cs typeface="Times New Roman"/>
              </a:rPr>
              <a:t>建設市場の</a:t>
            </a:r>
            <a:r>
              <a:rPr lang="ja-JP" altLang="en-US" sz="2800" kern="100" dirty="0" smtClean="0">
                <a:latin typeface="Century"/>
                <a:ea typeface="AR P丸ゴシック体M"/>
                <a:cs typeface="Times New Roman"/>
              </a:rPr>
              <a:t>行動規律（</a:t>
            </a:r>
            <a:r>
              <a:rPr lang="ja-JP" altLang="ja-JP" sz="2800" kern="100" dirty="0" smtClean="0">
                <a:latin typeface="Century"/>
                <a:ea typeface="AR P丸ゴシック体M"/>
                <a:cs typeface="Times New Roman"/>
              </a:rPr>
              <a:t>ルール</a:t>
            </a:r>
            <a:r>
              <a:rPr lang="ja-JP" altLang="en-US" sz="2800" kern="100" dirty="0" smtClean="0">
                <a:latin typeface="Century"/>
                <a:ea typeface="AR P丸ゴシック体M"/>
                <a:cs typeface="Times New Roman"/>
              </a:rPr>
              <a:t>）とは</a:t>
            </a:r>
            <a:endParaRPr lang="ja-JP" altLang="ja-JP" sz="2800" kern="100" dirty="0" smtClean="0">
              <a:latin typeface="Century"/>
              <a:ea typeface="ＭＳ 明朝"/>
              <a:cs typeface="Times New Roman"/>
            </a:endParaRPr>
          </a:p>
          <a:p>
            <a:pPr algn="just">
              <a:spcAft>
                <a:spcPts val="0"/>
              </a:spcAft>
            </a:pPr>
            <a:endParaRPr lang="ja-JP" altLang="ja-JP" sz="2800" kern="100" dirty="0">
              <a:latin typeface="Century"/>
              <a:ea typeface="ＭＳ 明朝"/>
              <a:cs typeface="Times New Roman"/>
            </a:endParaRPr>
          </a:p>
        </p:txBody>
      </p:sp>
      <p:sp>
        <p:nvSpPr>
          <p:cNvPr id="3" name="正方形/長方形 2"/>
          <p:cNvSpPr/>
          <p:nvPr/>
        </p:nvSpPr>
        <p:spPr>
          <a:xfrm>
            <a:off x="539552" y="1412776"/>
            <a:ext cx="7992888" cy="400110"/>
          </a:xfrm>
          <a:prstGeom prst="rect">
            <a:avLst/>
          </a:prstGeom>
        </p:spPr>
        <p:txBody>
          <a:bodyPr wrap="square">
            <a:spAutoFit/>
          </a:bodyPr>
          <a:lstStyle/>
          <a:p>
            <a:pPr algn="just">
              <a:spcAft>
                <a:spcPts val="0"/>
              </a:spcAft>
            </a:pPr>
            <a:endParaRPr lang="ja-JP" altLang="ja-JP" sz="2000" kern="100" dirty="0">
              <a:latin typeface="Century"/>
              <a:ea typeface="ＭＳ 明朝"/>
              <a:cs typeface="Times New Roman"/>
            </a:endParaRPr>
          </a:p>
        </p:txBody>
      </p:sp>
      <p:sp>
        <p:nvSpPr>
          <p:cNvPr id="4" name="正方形/長方形 3"/>
          <p:cNvSpPr/>
          <p:nvPr/>
        </p:nvSpPr>
        <p:spPr>
          <a:xfrm>
            <a:off x="539552" y="908720"/>
            <a:ext cx="7920880" cy="7232749"/>
          </a:xfrm>
          <a:prstGeom prst="rect">
            <a:avLst/>
          </a:prstGeom>
        </p:spPr>
        <p:txBody>
          <a:bodyPr wrap="square">
            <a:spAutoFit/>
          </a:bodyPr>
          <a:lstStyle/>
          <a:p>
            <a:pPr algn="just">
              <a:spcAft>
                <a:spcPts val="0"/>
              </a:spcAft>
            </a:pPr>
            <a:r>
              <a:rPr lang="en-US" altLang="ja-JP" sz="2400" b="1" kern="100" dirty="0" smtClean="0">
                <a:latin typeface="Century"/>
                <a:ea typeface="AR P丸ゴシック体M"/>
                <a:cs typeface="Times New Roman"/>
              </a:rPr>
              <a:t>(1)</a:t>
            </a:r>
            <a:r>
              <a:rPr lang="ja-JP" altLang="en-US" sz="2400" b="1" kern="100" dirty="0" smtClean="0">
                <a:latin typeface="Century"/>
                <a:ea typeface="AR P丸ゴシック体M"/>
                <a:cs typeface="Times New Roman"/>
              </a:rPr>
              <a:t>建設市場のルール</a:t>
            </a:r>
            <a:endParaRPr lang="en-US" altLang="ja-JP" sz="2400" b="1" kern="100" dirty="0" smtClean="0">
              <a:latin typeface="Century"/>
              <a:ea typeface="AR P丸ゴシック体M"/>
              <a:cs typeface="Times New Roman"/>
            </a:endParaRPr>
          </a:p>
          <a:p>
            <a:pPr>
              <a:spcAft>
                <a:spcPts val="0"/>
              </a:spcAft>
            </a:pPr>
            <a:r>
              <a:rPr lang="en-US" altLang="ja-JP"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・入札・落札方式　</a:t>
            </a:r>
            <a:endParaRPr lang="en-US" altLang="ja-JP" sz="2000" kern="100" dirty="0" smtClean="0">
              <a:latin typeface="Century"/>
              <a:ea typeface="AR P丸ゴシック体M"/>
              <a:cs typeface="Times New Roman"/>
            </a:endParaRPr>
          </a:p>
          <a:p>
            <a:pPr>
              <a:spcAft>
                <a:spcPts val="0"/>
              </a:spcAft>
            </a:pPr>
            <a:r>
              <a:rPr lang="en-US" altLang="ja-JP"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・請負契約条項</a:t>
            </a:r>
            <a:r>
              <a:rPr lang="ja-JP" altLang="en-US" sz="2000" kern="100" dirty="0" smtClean="0">
                <a:latin typeface="Century"/>
                <a:ea typeface="AR P丸ゴシック体M"/>
                <a:cs typeface="Times New Roman"/>
              </a:rPr>
              <a:t>　</a:t>
            </a:r>
            <a:endParaRPr lang="en-US" altLang="ja-JP" sz="2000" kern="100" dirty="0" smtClean="0">
              <a:latin typeface="Century"/>
              <a:ea typeface="AR P丸ゴシック体M"/>
              <a:cs typeface="Times New Roman"/>
            </a:endParaRPr>
          </a:p>
          <a:p>
            <a:pPr>
              <a:spcAft>
                <a:spcPts val="0"/>
              </a:spcAft>
            </a:pPr>
            <a:r>
              <a:rPr lang="en-US" altLang="ja-JP" sz="2000" kern="100" dirty="0" smtClean="0">
                <a:latin typeface="Century"/>
                <a:ea typeface="AR P丸ゴシック体M"/>
                <a:cs typeface="Times New Roman"/>
              </a:rPr>
              <a:t> </a:t>
            </a:r>
            <a:r>
              <a:rPr lang="ja-JP" altLang="ja-JP" sz="2000" kern="100" dirty="0" smtClean="0">
                <a:latin typeface="Century"/>
                <a:ea typeface="AR P丸ゴシック体M"/>
                <a:cs typeface="Times New Roman"/>
              </a:rPr>
              <a:t>・発注者と受注者の市場行動</a:t>
            </a:r>
            <a:endParaRPr lang="en-US" altLang="ja-JP" sz="2000" kern="100" dirty="0" smtClean="0">
              <a:latin typeface="Century"/>
              <a:ea typeface="AR P丸ゴシック体M"/>
              <a:cs typeface="Times New Roman"/>
            </a:endParaRPr>
          </a:p>
          <a:p>
            <a:pPr algn="just">
              <a:spcAft>
                <a:spcPts val="0"/>
              </a:spcAft>
            </a:pPr>
            <a:endParaRPr lang="en-US" altLang="ja-JP" sz="2000" kern="100" dirty="0" smtClean="0">
              <a:latin typeface="Century"/>
              <a:ea typeface="AR P丸ゴシック体M"/>
              <a:cs typeface="Times New Roman"/>
            </a:endParaRPr>
          </a:p>
          <a:p>
            <a:pPr lvl="1"/>
            <a:r>
              <a:rPr lang="ja-JP" altLang="ja-JP" sz="2000" dirty="0" smtClean="0">
                <a:latin typeface="AR P丸ゴシック体M" pitchFamily="50" charset="-128"/>
                <a:ea typeface="AR P丸ゴシック体M" pitchFamily="50" charset="-128"/>
              </a:rPr>
              <a:t>法令・規則、国際協定、約款および付属文書のほか、市場囲い込み、談合、ダンピングなどの市場行動を含めている。</a:t>
            </a:r>
          </a:p>
          <a:p>
            <a:pPr lvl="2"/>
            <a:r>
              <a:rPr lang="ja-JP" altLang="ja-JP" sz="2000" dirty="0" smtClean="0">
                <a:latin typeface="AR P丸ゴシック体M" pitchFamily="50" charset="-128"/>
                <a:ea typeface="AR P丸ゴシック体M" pitchFamily="50" charset="-128"/>
              </a:rPr>
              <a:t>会計法令、地方自治法令</a:t>
            </a:r>
          </a:p>
          <a:p>
            <a:pPr lvl="2"/>
            <a:r>
              <a:rPr lang="ja-JP" altLang="ja-JP" sz="2000" dirty="0" smtClean="0">
                <a:latin typeface="AR P丸ゴシック体M" pitchFamily="50" charset="-128"/>
                <a:ea typeface="AR P丸ゴシック体M" pitchFamily="50" charset="-128"/>
              </a:rPr>
              <a:t>公共工事の入札及び契約の適正化の促進に関する法律</a:t>
            </a:r>
          </a:p>
          <a:p>
            <a:pPr lvl="2"/>
            <a:r>
              <a:rPr lang="ja-JP" altLang="ja-JP" sz="2000" dirty="0" smtClean="0">
                <a:latin typeface="AR P丸ゴシック体M" pitchFamily="50" charset="-128"/>
                <a:ea typeface="AR P丸ゴシック体M" pitchFamily="50" charset="-128"/>
              </a:rPr>
              <a:t>公共工事の品質確保の促進に関する法律</a:t>
            </a:r>
          </a:p>
          <a:p>
            <a:pPr lvl="2"/>
            <a:r>
              <a:rPr lang="ja-JP" altLang="ja-JP" sz="2000" dirty="0" smtClean="0">
                <a:latin typeface="AR P丸ゴシック体M" pitchFamily="50" charset="-128"/>
                <a:ea typeface="AR P丸ゴシック体M" pitchFamily="50" charset="-128"/>
              </a:rPr>
              <a:t>入札談合等関与行為の排除及び防止並びに職員による入札等の公正を害すべき行為の処罰に関する法律</a:t>
            </a:r>
          </a:p>
          <a:p>
            <a:pPr lvl="2"/>
            <a:r>
              <a:rPr lang="ja-JP" altLang="ja-JP" sz="2000" dirty="0" smtClean="0">
                <a:latin typeface="AR P丸ゴシック体M" pitchFamily="50" charset="-128"/>
                <a:ea typeface="AR P丸ゴシック体M" pitchFamily="50" charset="-128"/>
              </a:rPr>
              <a:t>私的独占の禁止及び公正取引の確保に関する法律</a:t>
            </a:r>
            <a:endParaRPr lang="en-US" altLang="ja-JP" sz="2000" dirty="0" smtClean="0">
              <a:latin typeface="AR P丸ゴシック体M" pitchFamily="50" charset="-128"/>
              <a:ea typeface="AR P丸ゴシック体M" pitchFamily="50" charset="-128"/>
            </a:endParaRPr>
          </a:p>
          <a:p>
            <a:pPr lvl="2"/>
            <a:r>
              <a:rPr lang="ja-JP" altLang="ja-JP" sz="2000" dirty="0" smtClean="0">
                <a:latin typeface="AR P丸ゴシック体M" pitchFamily="50" charset="-128"/>
                <a:ea typeface="AR P丸ゴシック体M" pitchFamily="50" charset="-128"/>
              </a:rPr>
              <a:t>刑法、民法、建設業法</a:t>
            </a:r>
            <a:endParaRPr lang="en-US" altLang="ja-JP" sz="2000" dirty="0" smtClean="0">
              <a:latin typeface="AR P丸ゴシック体M" pitchFamily="50" charset="-128"/>
              <a:ea typeface="AR P丸ゴシック体M" pitchFamily="50" charset="-128"/>
            </a:endParaRPr>
          </a:p>
          <a:p>
            <a:pPr lvl="2"/>
            <a:r>
              <a:rPr lang="ja-JP" altLang="ja-JP" sz="2000" dirty="0" smtClean="0">
                <a:latin typeface="AR P丸ゴシック体M" pitchFamily="50" charset="-128"/>
                <a:ea typeface="AR P丸ゴシック体M" pitchFamily="50" charset="-128"/>
              </a:rPr>
              <a:t>工事標準請負契約約款</a:t>
            </a:r>
            <a:endParaRPr lang="en-US" altLang="ja-JP" sz="2000" dirty="0" smtClean="0">
              <a:latin typeface="AR P丸ゴシック体M" pitchFamily="50" charset="-128"/>
              <a:ea typeface="AR P丸ゴシック体M" pitchFamily="50" charset="-128"/>
            </a:endParaRPr>
          </a:p>
          <a:p>
            <a:pPr lvl="2"/>
            <a:r>
              <a:rPr lang="en-US" altLang="ja-JP" sz="2000" dirty="0" smtClean="0">
                <a:latin typeface="AR P丸ゴシック体M" pitchFamily="50" charset="-128"/>
                <a:ea typeface="AR P丸ゴシック体M" pitchFamily="50" charset="-128"/>
              </a:rPr>
              <a:t>WTO</a:t>
            </a:r>
            <a:r>
              <a:rPr lang="ja-JP" altLang="ja-JP" sz="2000" dirty="0" smtClean="0">
                <a:latin typeface="AR P丸ゴシック体M" pitchFamily="50" charset="-128"/>
                <a:ea typeface="AR P丸ゴシック体M" pitchFamily="50" charset="-128"/>
              </a:rPr>
              <a:t>政府調達協定ほか</a:t>
            </a:r>
            <a:endParaRPr lang="en-US" altLang="ja-JP" sz="2000" dirty="0" smtClean="0">
              <a:latin typeface="AR P丸ゴシック体M" pitchFamily="50" charset="-128"/>
              <a:ea typeface="AR P丸ゴシック体M" pitchFamily="50" charset="-128"/>
            </a:endParaRPr>
          </a:p>
          <a:p>
            <a:pPr lvl="2"/>
            <a:endParaRPr lang="en-US" altLang="ja-JP" sz="2000" dirty="0" smtClean="0">
              <a:latin typeface="AR P丸ゴシック体M" pitchFamily="50" charset="-128"/>
              <a:ea typeface="AR P丸ゴシック体M" pitchFamily="50" charset="-128"/>
            </a:endParaRPr>
          </a:p>
          <a:p>
            <a:r>
              <a:rPr lang="en-US" altLang="ja-JP" sz="2000" kern="100" dirty="0" smtClean="0">
                <a:latin typeface="AR P丸ゴシック体M" pitchFamily="50" charset="-128"/>
                <a:ea typeface="AR P丸ゴシック体M" pitchFamily="50" charset="-128"/>
                <a:cs typeface="Times New Roman"/>
              </a:rPr>
              <a:t> </a:t>
            </a:r>
            <a:r>
              <a:rPr lang="ja-JP" altLang="ja-JP" sz="2000" kern="100" dirty="0" smtClean="0">
                <a:latin typeface="AR P丸ゴシック体M" pitchFamily="50" charset="-128"/>
                <a:ea typeface="AR P丸ゴシック体M" pitchFamily="50" charset="-128"/>
                <a:cs typeface="Times New Roman"/>
              </a:rPr>
              <a:t>（図表</a:t>
            </a:r>
            <a:r>
              <a:rPr lang="en-US" altLang="ja-JP" sz="2000" kern="100" dirty="0" smtClean="0">
                <a:latin typeface="AR P丸ゴシック体M" pitchFamily="50" charset="-128"/>
                <a:ea typeface="AR P丸ゴシック体M" pitchFamily="50" charset="-128"/>
                <a:cs typeface="Times New Roman"/>
              </a:rPr>
              <a:t>1</a:t>
            </a:r>
            <a:r>
              <a:rPr lang="ja-JP" altLang="ja-JP" sz="2000" kern="100" dirty="0" smtClean="0">
                <a:latin typeface="AR P丸ゴシック体M" pitchFamily="50" charset="-128"/>
                <a:ea typeface="AR P丸ゴシック体M" pitchFamily="50" charset="-128"/>
                <a:cs typeface="Times New Roman"/>
              </a:rPr>
              <a:t>）</a:t>
            </a:r>
            <a:r>
              <a:rPr lang="ja-JP" altLang="en-US" sz="2000" kern="100" dirty="0" smtClean="0">
                <a:latin typeface="AR P丸ゴシック体M" pitchFamily="50" charset="-128"/>
                <a:ea typeface="AR P丸ゴシック体M" pitchFamily="50" charset="-128"/>
                <a:cs typeface="Times New Roman"/>
              </a:rPr>
              <a:t>では、ルールが動いた典型的な</a:t>
            </a:r>
            <a:r>
              <a:rPr lang="en-US" altLang="ja-JP" sz="2000" kern="100" dirty="0" smtClean="0">
                <a:latin typeface="AR P丸ゴシック体M" pitchFamily="50" charset="-128"/>
                <a:ea typeface="AR P丸ゴシック体M" pitchFamily="50" charset="-128"/>
                <a:cs typeface="Times New Roman"/>
              </a:rPr>
              <a:t>4</a:t>
            </a:r>
            <a:r>
              <a:rPr lang="ja-JP" altLang="en-US" sz="2000" kern="100" dirty="0" err="1" smtClean="0">
                <a:latin typeface="AR P丸ゴシック体M" pitchFamily="50" charset="-128"/>
                <a:ea typeface="AR P丸ゴシック体M" pitchFamily="50" charset="-128"/>
                <a:cs typeface="Times New Roman"/>
              </a:rPr>
              <a:t>つの</a:t>
            </a:r>
            <a:r>
              <a:rPr lang="ja-JP" altLang="en-US" sz="2000" kern="100" dirty="0" smtClean="0">
                <a:latin typeface="AR P丸ゴシック体M" pitchFamily="50" charset="-128"/>
                <a:ea typeface="AR P丸ゴシック体M" pitchFamily="50" charset="-128"/>
                <a:cs typeface="Times New Roman"/>
              </a:rPr>
              <a:t>事例を取り上げる。</a:t>
            </a:r>
            <a:endParaRPr lang="en-US" altLang="ja-JP" sz="2000" dirty="0" smtClean="0">
              <a:latin typeface="AR P丸ゴシック体M" pitchFamily="50" charset="-128"/>
              <a:ea typeface="AR P丸ゴシック体M" pitchFamily="50" charset="-128"/>
            </a:endParaRPr>
          </a:p>
          <a:p>
            <a:pPr lvl="2"/>
            <a:endParaRPr lang="en-US" altLang="ja-JP" sz="2000" dirty="0" smtClean="0">
              <a:latin typeface="AR P丸ゴシック体M" pitchFamily="50" charset="-128"/>
              <a:ea typeface="AR P丸ゴシック体M" pitchFamily="50" charset="-128"/>
            </a:endParaRPr>
          </a:p>
          <a:p>
            <a:pPr lvl="1"/>
            <a:endParaRPr lang="en-US" altLang="ja-JP" sz="2000" dirty="0" smtClean="0">
              <a:latin typeface="AR P丸ゴシック体M" pitchFamily="50" charset="-128"/>
              <a:ea typeface="AR P丸ゴシック体M" pitchFamily="50" charset="-128"/>
            </a:endParaRPr>
          </a:p>
          <a:p>
            <a:pPr lvl="2"/>
            <a:endParaRPr lang="en-US" altLang="ja-JP" sz="2000" dirty="0" smtClean="0">
              <a:latin typeface="AR P丸ゴシック体M" pitchFamily="50" charset="-128"/>
              <a:ea typeface="AR P丸ゴシック体M" pitchFamily="50" charset="-128"/>
            </a:endParaRPr>
          </a:p>
          <a:p>
            <a:pPr lvl="2"/>
            <a:endParaRPr lang="en-US" altLang="ja-JP" sz="2000" kern="100" dirty="0" smtClean="0">
              <a:latin typeface="AR P丸ゴシック体M" pitchFamily="50" charset="-128"/>
              <a:ea typeface="AR P丸ゴシック体M" pitchFamily="50" charset="-128"/>
              <a:cs typeface="Times New Roman"/>
            </a:endParaRPr>
          </a:p>
          <a:p>
            <a:pPr algn="just">
              <a:spcAft>
                <a:spcPts val="0"/>
              </a:spcAft>
            </a:pPr>
            <a:endParaRPr lang="ja-JP" altLang="ja-JP" sz="2000" kern="100" dirty="0">
              <a:latin typeface="Century"/>
              <a:ea typeface="ＭＳ 明朝"/>
              <a:cs typeface="Times New Roman"/>
            </a:endParaRPr>
          </a:p>
        </p:txBody>
      </p:sp>
      <p:sp>
        <p:nvSpPr>
          <p:cNvPr id="6" name="正方形/長方形 5"/>
          <p:cNvSpPr/>
          <p:nvPr/>
        </p:nvSpPr>
        <p:spPr>
          <a:xfrm>
            <a:off x="0" y="4293096"/>
            <a:ext cx="9144000" cy="707886"/>
          </a:xfrm>
          <a:prstGeom prst="rect">
            <a:avLst/>
          </a:prstGeom>
        </p:spPr>
        <p:txBody>
          <a:bodyPr wrap="square">
            <a:spAutoFit/>
          </a:bodyPr>
          <a:lstStyle/>
          <a:p>
            <a:pPr marL="400050" indent="152400">
              <a:tabLst>
                <a:tab pos="3870960" algn="l"/>
              </a:tabLst>
            </a:pPr>
            <a:r>
              <a:rPr lang="ja-JP" altLang="en-US" sz="2000" kern="100" dirty="0" smtClean="0">
                <a:latin typeface="AR P丸ゴシック体M"/>
                <a:ea typeface="ＭＳ 明朝"/>
                <a:cs typeface="Times New Roman"/>
              </a:rPr>
              <a:t>　</a:t>
            </a:r>
            <a:endParaRPr lang="ja-JP" altLang="ja-JP" sz="2000" kern="100" dirty="0" smtClean="0">
              <a:latin typeface="Century"/>
              <a:ea typeface="ＭＳ 明朝"/>
              <a:cs typeface="Times New Roman"/>
            </a:endParaRPr>
          </a:p>
          <a:p>
            <a:pPr marL="400050" indent="152400">
              <a:spcAft>
                <a:spcPts val="0"/>
              </a:spcAft>
              <a:tabLst>
                <a:tab pos="3870960" algn="l"/>
              </a:tabLst>
            </a:pPr>
            <a:endParaRPr lang="ja-JP" altLang="ja-JP" sz="2000" kern="100" dirty="0" smtClean="0">
              <a:latin typeface="Century"/>
              <a:ea typeface="ＭＳ 明朝"/>
              <a:cs typeface="Times New Roman"/>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3568" y="188640"/>
            <a:ext cx="7772400" cy="1872208"/>
          </a:xfrm>
        </p:spPr>
        <p:txBody>
          <a:bodyPr>
            <a:normAutofit/>
          </a:bodyPr>
          <a:lstStyle/>
          <a:p>
            <a:pPr algn="l"/>
            <a:r>
              <a:rPr kumimoji="1" lang="en-US" altLang="ja-JP" sz="3600" dirty="0" smtClean="0">
                <a:latin typeface="AR P丸ゴシック体M" pitchFamily="50" charset="-128"/>
                <a:ea typeface="AR P丸ゴシック体M" pitchFamily="50" charset="-128"/>
              </a:rPr>
              <a:t/>
            </a:r>
            <a:br>
              <a:rPr kumimoji="1" lang="en-US" altLang="ja-JP" sz="3600" dirty="0" smtClean="0">
                <a:latin typeface="AR P丸ゴシック体M" pitchFamily="50" charset="-128"/>
                <a:ea typeface="AR P丸ゴシック体M" pitchFamily="50" charset="-128"/>
              </a:rPr>
            </a:br>
            <a:r>
              <a:rPr kumimoji="1" lang="en-US" altLang="ja-JP" sz="2800" dirty="0" err="1" smtClean="0">
                <a:latin typeface="AR P丸ゴシック体M" pitchFamily="50" charset="-128"/>
                <a:ea typeface="AR P丸ゴシック体M" pitchFamily="50" charset="-128"/>
              </a:rPr>
              <a:t>i</a:t>
            </a:r>
            <a:r>
              <a:rPr kumimoji="1" lang="en-US" altLang="ja-JP" sz="2800" dirty="0" smtClean="0">
                <a:latin typeface="AR P丸ゴシック体M" pitchFamily="50" charset="-128"/>
                <a:ea typeface="AR P丸ゴシック体M" pitchFamily="50" charset="-128"/>
              </a:rPr>
              <a:t>-Construction</a:t>
            </a:r>
            <a:r>
              <a:rPr kumimoji="1" lang="en-US" altLang="ja-JP" dirty="0" smtClean="0">
                <a:latin typeface="AR P丸ゴシック体M" pitchFamily="50" charset="-128"/>
                <a:ea typeface="AR P丸ゴシック体M" pitchFamily="50" charset="-128"/>
              </a:rPr>
              <a:t/>
            </a:r>
            <a:br>
              <a:rPr kumimoji="1" lang="en-US" altLang="ja-JP" dirty="0" smtClean="0">
                <a:latin typeface="AR P丸ゴシック体M" pitchFamily="50" charset="-128"/>
                <a:ea typeface="AR P丸ゴシック体M" pitchFamily="50" charset="-128"/>
              </a:rPr>
            </a:br>
            <a:r>
              <a:rPr kumimoji="1" lang="ja-JP" altLang="en-US" dirty="0" smtClean="0">
                <a:latin typeface="AR P丸ゴシック体M" pitchFamily="50" charset="-128"/>
                <a:ea typeface="AR P丸ゴシック体M" pitchFamily="50" charset="-128"/>
              </a:rPr>
              <a:t>　　　　</a:t>
            </a:r>
            <a:r>
              <a:rPr kumimoji="1" lang="ja-JP" altLang="en-US" sz="2400" dirty="0" smtClean="0">
                <a:latin typeface="AR P丸ゴシック体M" pitchFamily="50" charset="-128"/>
                <a:ea typeface="AR P丸ゴシック体M" pitchFamily="50" charset="-128"/>
              </a:rPr>
              <a:t>～</a:t>
            </a:r>
            <a:r>
              <a:rPr lang="ja-JP" altLang="en-US" sz="2400" dirty="0" smtClean="0">
                <a:latin typeface="AR P丸ゴシック体M" pitchFamily="50" charset="-128"/>
                <a:ea typeface="AR P丸ゴシック体M" pitchFamily="50" charset="-128"/>
              </a:rPr>
              <a:t>建設現場の生産性革命～</a:t>
            </a:r>
            <a:endParaRPr kumimoji="1" lang="ja-JP" altLang="en-US" sz="2400" dirty="0">
              <a:latin typeface="AR P丸ゴシック体M" pitchFamily="50" charset="-128"/>
              <a:ea typeface="AR P丸ゴシック体M" pitchFamily="50" charset="-128"/>
            </a:endParaRPr>
          </a:p>
        </p:txBody>
      </p:sp>
      <p:sp>
        <p:nvSpPr>
          <p:cNvPr id="4" name="サブタイトル 3"/>
          <p:cNvSpPr>
            <a:spLocks noGrp="1"/>
          </p:cNvSpPr>
          <p:nvPr>
            <p:ph type="subTitle" idx="1"/>
          </p:nvPr>
        </p:nvSpPr>
        <p:spPr>
          <a:xfrm>
            <a:off x="755576" y="2348880"/>
            <a:ext cx="7560840" cy="4104456"/>
          </a:xfrm>
        </p:spPr>
        <p:txBody>
          <a:bodyPr>
            <a:normAutofit/>
          </a:bodyPr>
          <a:lstStyle/>
          <a:p>
            <a:pPr algn="l"/>
            <a:r>
              <a:rPr kumimoji="1" lang="en-US" altLang="ja-JP" sz="2800" dirty="0" smtClean="0">
                <a:solidFill>
                  <a:schemeClr val="tx1"/>
                </a:solidFill>
                <a:latin typeface="HGP創英角ﾎﾟｯﾌﾟ体" pitchFamily="50" charset="-128"/>
                <a:ea typeface="HGP創英角ﾎﾟｯﾌﾟ体" pitchFamily="50" charset="-128"/>
              </a:rPr>
              <a:t>3</a:t>
            </a:r>
            <a:r>
              <a:rPr kumimoji="1" lang="ja-JP" altLang="en-US" sz="2800" dirty="0" err="1" smtClean="0">
                <a:solidFill>
                  <a:schemeClr val="tx1"/>
                </a:solidFill>
                <a:latin typeface="HGP創英角ﾎﾟｯﾌﾟ体" pitchFamily="50" charset="-128"/>
                <a:ea typeface="HGP創英角ﾎﾟｯﾌﾟ体" pitchFamily="50" charset="-128"/>
              </a:rPr>
              <a:t>つの</a:t>
            </a:r>
            <a:r>
              <a:rPr kumimoji="1" lang="ja-JP" altLang="en-US" sz="2800" dirty="0" smtClean="0">
                <a:solidFill>
                  <a:schemeClr val="tx1"/>
                </a:solidFill>
                <a:latin typeface="HGP創英角ﾎﾟｯﾌﾟ体" pitchFamily="50" charset="-128"/>
                <a:ea typeface="HGP創英角ﾎﾟｯﾌﾟ体" pitchFamily="50" charset="-128"/>
              </a:rPr>
              <a:t>視点</a:t>
            </a:r>
            <a:endParaRPr kumimoji="1" lang="en-US" altLang="ja-JP" sz="2800" dirty="0" smtClean="0">
              <a:solidFill>
                <a:schemeClr val="tx1"/>
              </a:solidFill>
              <a:latin typeface="HGP創英角ﾎﾟｯﾌﾟ体" pitchFamily="50" charset="-128"/>
              <a:ea typeface="HGP創英角ﾎﾟｯﾌﾟ体" pitchFamily="50" charset="-128"/>
            </a:endParaRPr>
          </a:p>
          <a:p>
            <a:pPr algn="l"/>
            <a:r>
              <a:rPr lang="ja-JP" altLang="en-US" sz="2800" dirty="0" smtClean="0">
                <a:solidFill>
                  <a:schemeClr val="tx1"/>
                </a:solidFill>
                <a:latin typeface="AR丸ゴシック体M" pitchFamily="49" charset="-128"/>
                <a:ea typeface="AR丸ゴシック体M" pitchFamily="49" charset="-128"/>
              </a:rPr>
              <a:t>・</a:t>
            </a:r>
            <a:r>
              <a:rPr lang="ja-JP" altLang="en-US" sz="2400" dirty="0" smtClean="0">
                <a:solidFill>
                  <a:schemeClr val="tx1"/>
                </a:solidFill>
                <a:latin typeface="AR丸ゴシック体M" pitchFamily="49" charset="-128"/>
                <a:ea typeface="AR丸ゴシック体M" pitchFamily="49" charset="-128"/>
              </a:rPr>
              <a:t>建設現場を最先端の工場へ</a:t>
            </a:r>
            <a:endParaRPr lang="en-US" altLang="ja-JP" sz="2400" dirty="0" smtClean="0">
              <a:solidFill>
                <a:schemeClr val="tx1"/>
              </a:solidFill>
              <a:latin typeface="AR丸ゴシック体M" pitchFamily="49" charset="-128"/>
              <a:ea typeface="AR丸ゴシック体M" pitchFamily="49" charset="-128"/>
            </a:endParaRPr>
          </a:p>
          <a:p>
            <a:pPr algn="l"/>
            <a:endParaRPr lang="en-US" altLang="ja-JP" sz="2400" dirty="0" smtClean="0">
              <a:solidFill>
                <a:schemeClr val="tx1"/>
              </a:solidFill>
              <a:latin typeface="AR丸ゴシック体M" pitchFamily="49" charset="-128"/>
              <a:ea typeface="AR丸ゴシック体M" pitchFamily="49" charset="-128"/>
            </a:endParaRPr>
          </a:p>
          <a:p>
            <a:pPr algn="l"/>
            <a:r>
              <a:rPr kumimoji="1" lang="ja-JP" altLang="en-US" sz="2400" dirty="0" smtClean="0">
                <a:solidFill>
                  <a:schemeClr val="tx1"/>
                </a:solidFill>
                <a:latin typeface="AR丸ゴシック体M" pitchFamily="49" charset="-128"/>
                <a:ea typeface="AR丸ゴシック体M" pitchFamily="49" charset="-128"/>
              </a:rPr>
              <a:t>・建設現場へ最先端の</a:t>
            </a:r>
            <a:endParaRPr kumimoji="1" lang="en-US" altLang="ja-JP" sz="2400" dirty="0" smtClean="0">
              <a:solidFill>
                <a:schemeClr val="tx1"/>
              </a:solidFill>
              <a:latin typeface="AR丸ゴシック体M" pitchFamily="49" charset="-128"/>
              <a:ea typeface="AR丸ゴシック体M" pitchFamily="49" charset="-128"/>
            </a:endParaRPr>
          </a:p>
          <a:p>
            <a:pPr algn="l"/>
            <a:r>
              <a:rPr kumimoji="1" lang="ja-JP" altLang="en-US" sz="2400" dirty="0" smtClean="0">
                <a:solidFill>
                  <a:schemeClr val="tx1"/>
                </a:solidFill>
                <a:latin typeface="AR丸ゴシック体M" pitchFamily="49" charset="-128"/>
                <a:ea typeface="AR丸ゴシック体M" pitchFamily="49" charset="-128"/>
              </a:rPr>
              <a:t>　　サプライチェーンマネジメントを導入</a:t>
            </a:r>
            <a:endParaRPr kumimoji="1" lang="en-US" altLang="ja-JP" sz="2400" dirty="0" smtClean="0">
              <a:solidFill>
                <a:schemeClr val="tx1"/>
              </a:solidFill>
              <a:latin typeface="AR丸ゴシック体M" pitchFamily="49" charset="-128"/>
              <a:ea typeface="AR丸ゴシック体M" pitchFamily="49" charset="-128"/>
            </a:endParaRPr>
          </a:p>
          <a:p>
            <a:pPr algn="l"/>
            <a:endParaRPr kumimoji="1" lang="en-US" altLang="ja-JP" sz="2400" dirty="0" smtClean="0">
              <a:solidFill>
                <a:schemeClr val="tx1"/>
              </a:solidFill>
              <a:latin typeface="AR丸ゴシック体M" pitchFamily="49" charset="-128"/>
              <a:ea typeface="AR丸ゴシック体M" pitchFamily="49" charset="-128"/>
            </a:endParaRPr>
          </a:p>
          <a:p>
            <a:pPr algn="l"/>
            <a:r>
              <a:rPr lang="ja-JP" altLang="en-US" sz="2400" dirty="0" smtClean="0">
                <a:solidFill>
                  <a:schemeClr val="tx1"/>
                </a:solidFill>
                <a:latin typeface="AR丸ゴシック体M" pitchFamily="49" charset="-128"/>
                <a:ea typeface="AR丸ゴシック体M" pitchFamily="49" charset="-128"/>
              </a:rPr>
              <a:t>・建設現場の</a:t>
            </a:r>
            <a:r>
              <a:rPr lang="en-US" altLang="ja-JP" sz="2400" dirty="0" smtClean="0">
                <a:solidFill>
                  <a:schemeClr val="tx1"/>
                </a:solidFill>
                <a:latin typeface="AR丸ゴシック体M" pitchFamily="49" charset="-128"/>
                <a:ea typeface="AR丸ゴシック体M" pitchFamily="49" charset="-128"/>
              </a:rPr>
              <a:t>2</a:t>
            </a:r>
            <a:r>
              <a:rPr lang="ja-JP" altLang="en-US" sz="2400" dirty="0" smtClean="0">
                <a:solidFill>
                  <a:schemeClr val="tx1"/>
                </a:solidFill>
                <a:latin typeface="AR丸ゴシック体M" pitchFamily="49" charset="-128"/>
                <a:ea typeface="AR丸ゴシック体M" pitchFamily="49" charset="-128"/>
              </a:rPr>
              <a:t>つの「キセイ」の打破と</a:t>
            </a:r>
            <a:endParaRPr lang="en-US" altLang="ja-JP" sz="2400" dirty="0" smtClean="0">
              <a:solidFill>
                <a:schemeClr val="tx1"/>
              </a:solidFill>
              <a:latin typeface="AR丸ゴシック体M" pitchFamily="49" charset="-128"/>
              <a:ea typeface="AR丸ゴシック体M" pitchFamily="49" charset="-128"/>
            </a:endParaRPr>
          </a:p>
          <a:p>
            <a:pPr algn="l"/>
            <a:r>
              <a:rPr lang="ja-JP" altLang="en-US" sz="2400" dirty="0" smtClean="0">
                <a:solidFill>
                  <a:schemeClr val="tx1"/>
                </a:solidFill>
                <a:latin typeface="AR丸ゴシック体M" pitchFamily="49" charset="-128"/>
                <a:ea typeface="AR丸ゴシック体M" pitchFamily="49" charset="-128"/>
              </a:rPr>
              <a:t>　　継続的な「カイゼン」</a:t>
            </a:r>
            <a:endParaRPr kumimoji="1" lang="ja-JP" altLang="en-US" sz="2400" dirty="0">
              <a:solidFill>
                <a:schemeClr val="tx1"/>
              </a:solidFill>
              <a:latin typeface="AR丸ゴシック体M" pitchFamily="49" charset="-128"/>
              <a:ea typeface="AR丸ゴシック体M" pitchFamily="49" charset="-128"/>
            </a:endParaRPr>
          </a:p>
        </p:txBody>
      </p:sp>
      <p:sp>
        <p:nvSpPr>
          <p:cNvPr id="3" name="スライド番号プレースホルダ 2"/>
          <p:cNvSpPr>
            <a:spLocks noGrp="1"/>
          </p:cNvSpPr>
          <p:nvPr>
            <p:ph type="sldNum" sz="quarter" idx="12"/>
          </p:nvPr>
        </p:nvSpPr>
        <p:spPr/>
        <p:txBody>
          <a:bodyPr/>
          <a:lstStyle/>
          <a:p>
            <a:fld id="{323824D2-57B7-4FB7-82D6-3DA34C67D3B4}" type="slidenum">
              <a:rPr kumimoji="1" lang="ja-JP" altLang="en-US" smtClean="0"/>
              <a:pPr/>
              <a:t>30</a:t>
            </a:fld>
            <a:endParaRPr kumimoji="1" lang="ja-JP" alt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836712"/>
            <a:ext cx="8229600" cy="1143000"/>
          </a:xfrm>
        </p:spPr>
        <p:txBody>
          <a:bodyPr/>
          <a:lstStyle/>
          <a:p>
            <a:r>
              <a:rPr kumimoji="1" lang="ja-JP" altLang="en-US" dirty="0" smtClean="0">
                <a:latin typeface="AR P丸ゴシック体M" pitchFamily="50" charset="-128"/>
                <a:ea typeface="AR P丸ゴシック体M" pitchFamily="50" charset="-128"/>
              </a:rPr>
              <a:t>おわりに</a:t>
            </a:r>
            <a:endParaRPr kumimoji="1" lang="ja-JP" altLang="en-US" dirty="0">
              <a:latin typeface="AR P丸ゴシック体M" pitchFamily="50" charset="-128"/>
              <a:ea typeface="AR P丸ゴシック体M" pitchFamily="50" charset="-128"/>
            </a:endParaRPr>
          </a:p>
        </p:txBody>
      </p:sp>
      <p:sp>
        <p:nvSpPr>
          <p:cNvPr id="3" name="正方形/長方形 2"/>
          <p:cNvSpPr/>
          <p:nvPr/>
        </p:nvSpPr>
        <p:spPr>
          <a:xfrm>
            <a:off x="1187624" y="3068960"/>
            <a:ext cx="7200800" cy="646331"/>
          </a:xfrm>
          <a:prstGeom prst="rect">
            <a:avLst/>
          </a:prstGeom>
        </p:spPr>
        <p:txBody>
          <a:bodyPr wrap="square">
            <a:spAutoFit/>
          </a:bodyPr>
          <a:lstStyle/>
          <a:p>
            <a:pPr algn="ctr">
              <a:spcAft>
                <a:spcPts val="0"/>
              </a:spcAft>
            </a:pPr>
            <a:r>
              <a:rPr lang="ja-JP" altLang="en-US" sz="3600" kern="100" dirty="0" smtClean="0">
                <a:latin typeface="Century"/>
                <a:ea typeface="ＭＳ 明朝"/>
                <a:cs typeface="Times New Roman"/>
              </a:rPr>
              <a:t>ご清聴ありがとうございました</a:t>
            </a:r>
            <a:endParaRPr lang="ja-JP" altLang="ja-JP" sz="3600" kern="100" dirty="0">
              <a:latin typeface="Century"/>
              <a:ea typeface="ＭＳ 明朝"/>
              <a:cs typeface="Times New Roman"/>
            </a:endParaRPr>
          </a:p>
        </p:txBody>
      </p:sp>
      <p:sp>
        <p:nvSpPr>
          <p:cNvPr id="4" name="スライド番号プレースホルダ 3"/>
          <p:cNvSpPr>
            <a:spLocks noGrp="1"/>
          </p:cNvSpPr>
          <p:nvPr>
            <p:ph type="sldNum" sz="quarter" idx="12"/>
          </p:nvPr>
        </p:nvSpPr>
        <p:spPr/>
        <p:txBody>
          <a:bodyPr/>
          <a:lstStyle/>
          <a:p>
            <a:fld id="{323824D2-57B7-4FB7-82D6-3DA34C67D3B4}" type="slidenum">
              <a:rPr kumimoji="1" lang="ja-JP" altLang="en-US" smtClean="0"/>
              <a:pPr/>
              <a:t>31</a:t>
            </a:fld>
            <a:endParaRPr kumimoji="1" lang="ja-JP"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 1"/>
          <p:cNvSpPr>
            <a:spLocks noGrp="1"/>
          </p:cNvSpPr>
          <p:nvPr>
            <p:ph type="sldNum" sz="quarter" idx="12"/>
          </p:nvPr>
        </p:nvSpPr>
        <p:spPr/>
        <p:txBody>
          <a:bodyPr/>
          <a:lstStyle/>
          <a:p>
            <a:fld id="{323824D2-57B7-4FB7-82D6-3DA34C67D3B4}" type="slidenum">
              <a:rPr kumimoji="1" lang="ja-JP" altLang="en-US" smtClean="0"/>
              <a:pPr/>
              <a:t>4</a:t>
            </a:fld>
            <a:endParaRPr kumimoji="1" lang="ja-JP" altLang="en-US"/>
          </a:p>
        </p:txBody>
      </p:sp>
      <p:sp>
        <p:nvSpPr>
          <p:cNvPr id="3" name="正方形/長方形 2"/>
          <p:cNvSpPr/>
          <p:nvPr/>
        </p:nvSpPr>
        <p:spPr>
          <a:xfrm>
            <a:off x="251520" y="404664"/>
            <a:ext cx="8712968" cy="6278642"/>
          </a:xfrm>
          <a:prstGeom prst="rect">
            <a:avLst/>
          </a:prstGeom>
        </p:spPr>
        <p:txBody>
          <a:bodyPr wrap="square">
            <a:spAutoFit/>
          </a:bodyPr>
          <a:lstStyle/>
          <a:p>
            <a:pPr algn="just">
              <a:spcAft>
                <a:spcPts val="0"/>
              </a:spcAft>
            </a:pPr>
            <a:r>
              <a:rPr lang="ja-JP" altLang="ja-JP" sz="2000" kern="100" dirty="0" smtClean="0">
                <a:latin typeface="AR P丸ゴシック体M" pitchFamily="50" charset="-128"/>
                <a:ea typeface="AR P丸ゴシック体M" pitchFamily="50" charset="-128"/>
                <a:cs typeface="Times New Roman"/>
              </a:rPr>
              <a:t>図表</a:t>
            </a:r>
            <a:r>
              <a:rPr lang="en-US" altLang="ja-JP" sz="2000" kern="100" dirty="0" smtClean="0">
                <a:latin typeface="AR P丸ゴシック体M" pitchFamily="50" charset="-128"/>
                <a:ea typeface="AR P丸ゴシック体M" pitchFamily="50" charset="-128"/>
                <a:cs typeface="Times New Roman"/>
              </a:rPr>
              <a:t>1</a:t>
            </a:r>
            <a:r>
              <a:rPr lang="ja-JP" altLang="ja-JP" sz="2000" kern="100" dirty="0" smtClean="0">
                <a:latin typeface="AR P丸ゴシック体M" pitchFamily="50" charset="-128"/>
                <a:ea typeface="AR P丸ゴシック体M" pitchFamily="50" charset="-128"/>
                <a:cs typeface="Times New Roman"/>
              </a:rPr>
              <a:t>　需要側、供給側の行動と公共調達制度の変遷</a:t>
            </a:r>
            <a:endParaRPr lang="en-US" altLang="ja-JP" sz="2000" kern="100" dirty="0" smtClean="0">
              <a:latin typeface="AR P丸ゴシック体M" pitchFamily="50" charset="-128"/>
              <a:ea typeface="AR P丸ゴシック体M" pitchFamily="50" charset="-128"/>
              <a:cs typeface="Times New Roman"/>
            </a:endParaRPr>
          </a:p>
          <a:p>
            <a:pPr algn="just">
              <a:spcAft>
                <a:spcPts val="0"/>
              </a:spcAft>
            </a:pPr>
            <a:endParaRPr lang="ja-JP" altLang="ja-JP" sz="2000" kern="100" dirty="0" smtClean="0">
              <a:latin typeface="ＭＳ ゴシック"/>
              <a:cs typeface="Times New Roman"/>
            </a:endParaRPr>
          </a:p>
          <a:p>
            <a:pPr algn="just">
              <a:spcAft>
                <a:spcPts val="0"/>
              </a:spcAft>
            </a:pPr>
            <a:r>
              <a:rPr lang="ja-JP" altLang="ja-JP" sz="2000" kern="100" dirty="0" smtClean="0">
                <a:latin typeface="AR P丸ゴシック体M" pitchFamily="50" charset="-128"/>
                <a:ea typeface="AR P丸ゴシック体M" pitchFamily="50" charset="-128"/>
                <a:cs typeface="Times New Roman"/>
              </a:rPr>
              <a:t>①埼玉土曜会事件、ゼネコン疑惑と入札契約手続きの抜本改革</a:t>
            </a:r>
            <a:endParaRPr lang="en-US" altLang="ja-JP" sz="2000" kern="100" dirty="0" smtClean="0">
              <a:latin typeface="AR P丸ゴシック体M" pitchFamily="50" charset="-128"/>
              <a:ea typeface="AR P丸ゴシック体M" pitchFamily="50" charset="-128"/>
              <a:cs typeface="Times New Roman"/>
            </a:endParaRPr>
          </a:p>
          <a:p>
            <a:pPr algn="just">
              <a:spcAft>
                <a:spcPts val="0"/>
              </a:spcAft>
            </a:pPr>
            <a:r>
              <a:rPr lang="en-US" altLang="ja-JP" kern="100" dirty="0" smtClean="0">
                <a:latin typeface="ＭＳ ゴシック"/>
                <a:cs typeface="Times New Roman"/>
              </a:rPr>
              <a:t> 1985</a:t>
            </a:r>
            <a:r>
              <a:rPr lang="ja-JP" altLang="en-US" kern="100" dirty="0" smtClean="0">
                <a:latin typeface="ＭＳ ゴシック"/>
                <a:cs typeface="Times New Roman"/>
              </a:rPr>
              <a:t>年</a:t>
            </a:r>
            <a:r>
              <a:rPr lang="en-US" altLang="ja-JP" kern="100" dirty="0" smtClean="0">
                <a:latin typeface="ＭＳ ゴシック"/>
                <a:cs typeface="Times New Roman"/>
              </a:rPr>
              <a:t>9</a:t>
            </a:r>
            <a:r>
              <a:rPr lang="ja-JP" altLang="en-US" kern="100" dirty="0" smtClean="0">
                <a:latin typeface="ＭＳ ゴシック"/>
                <a:cs typeface="Times New Roman"/>
              </a:rPr>
              <a:t>月　プラザ合意</a:t>
            </a:r>
            <a:endParaRPr lang="en-US" altLang="ja-JP" kern="100" dirty="0" smtClean="0">
              <a:latin typeface="ＭＳ ゴシック"/>
              <a:cs typeface="Times New Roman"/>
            </a:endParaRPr>
          </a:p>
          <a:p>
            <a:pPr algn="just">
              <a:spcAft>
                <a:spcPts val="0"/>
              </a:spcAft>
            </a:pPr>
            <a:r>
              <a:rPr lang="ja-JP" altLang="en-US" kern="100" dirty="0" smtClean="0">
                <a:latin typeface="ＭＳ ゴシック"/>
                <a:cs typeface="Times New Roman"/>
              </a:rPr>
              <a:t>　</a:t>
            </a:r>
            <a:r>
              <a:rPr lang="en-US" altLang="ja-JP" kern="100" dirty="0" smtClean="0">
                <a:latin typeface="ＭＳ ゴシック"/>
                <a:cs typeface="Times New Roman"/>
              </a:rPr>
              <a:t>1986</a:t>
            </a:r>
            <a:r>
              <a:rPr lang="ja-JP" altLang="en-US" kern="100" dirty="0" smtClean="0">
                <a:latin typeface="ＭＳ ゴシック"/>
                <a:cs typeface="Times New Roman"/>
              </a:rPr>
              <a:t>年</a:t>
            </a:r>
            <a:r>
              <a:rPr lang="en-US" altLang="ja-JP" kern="100" dirty="0" smtClean="0">
                <a:latin typeface="ＭＳ ゴシック"/>
                <a:cs typeface="Times New Roman"/>
              </a:rPr>
              <a:t>5</a:t>
            </a:r>
            <a:r>
              <a:rPr lang="ja-JP" altLang="en-US" kern="100" dirty="0" smtClean="0">
                <a:latin typeface="ＭＳ ゴシック"/>
                <a:cs typeface="Times New Roman"/>
              </a:rPr>
              <a:t>月　「大型公共工事への参入機会等に関する措置</a:t>
            </a:r>
            <a:r>
              <a:rPr lang="en-US" altLang="ja-JP" kern="100" dirty="0" smtClean="0">
                <a:latin typeface="ＭＳ ゴシック"/>
                <a:cs typeface="Times New Roman"/>
              </a:rPr>
              <a:t>(MPA)</a:t>
            </a:r>
            <a:r>
              <a:rPr lang="ja-JP" altLang="en-US" kern="100" dirty="0" smtClean="0">
                <a:latin typeface="ＭＳ ゴシック"/>
                <a:cs typeface="Times New Roman"/>
              </a:rPr>
              <a:t>」協議開始</a:t>
            </a:r>
            <a:endParaRPr lang="en-US" altLang="ja-JP" kern="100" dirty="0" smtClean="0">
              <a:latin typeface="ＭＳ ゴシック"/>
              <a:cs typeface="Times New Roman"/>
            </a:endParaRPr>
          </a:p>
          <a:p>
            <a:pPr algn="just">
              <a:spcAft>
                <a:spcPts val="0"/>
              </a:spcAft>
            </a:pPr>
            <a:r>
              <a:rPr lang="ja-JP" altLang="en-US" kern="100" dirty="0" smtClean="0">
                <a:latin typeface="ＭＳ ゴシック"/>
                <a:cs typeface="Times New Roman"/>
              </a:rPr>
              <a:t>　</a:t>
            </a:r>
            <a:r>
              <a:rPr lang="en-US" altLang="ja-JP" kern="100" dirty="0" smtClean="0">
                <a:latin typeface="ＭＳ ゴシック"/>
                <a:cs typeface="Times New Roman"/>
              </a:rPr>
              <a:t>1989</a:t>
            </a:r>
            <a:r>
              <a:rPr lang="ja-JP" altLang="en-US" kern="100" dirty="0" smtClean="0">
                <a:latin typeface="ＭＳ ゴシック"/>
                <a:cs typeface="Times New Roman"/>
              </a:rPr>
              <a:t>年</a:t>
            </a:r>
            <a:r>
              <a:rPr lang="en-US" altLang="ja-JP" kern="100" dirty="0" smtClean="0">
                <a:latin typeface="ＭＳ ゴシック"/>
                <a:cs typeface="Times New Roman"/>
              </a:rPr>
              <a:t>9</a:t>
            </a:r>
            <a:r>
              <a:rPr lang="ja-JP" altLang="en-US" kern="100" dirty="0" smtClean="0">
                <a:latin typeface="ＭＳ ゴシック"/>
                <a:cs typeface="Times New Roman"/>
              </a:rPr>
              <a:t>月　日米構造問題協議開始　　排他的取引慣行の改善等を要求</a:t>
            </a:r>
            <a:endParaRPr lang="ja-JP" altLang="ja-JP" kern="100" dirty="0" smtClean="0">
              <a:latin typeface="ＭＳ ゴシック"/>
              <a:cs typeface="Times New Roman"/>
            </a:endParaRPr>
          </a:p>
          <a:p>
            <a:pPr indent="152400" algn="just">
              <a:spcAft>
                <a:spcPts val="0"/>
              </a:spcAft>
            </a:pPr>
            <a:r>
              <a:rPr lang="en-US" altLang="ja-JP" kern="100" dirty="0" smtClean="0">
                <a:latin typeface="ＭＳ ゴシック"/>
                <a:cs typeface="Times New Roman"/>
              </a:rPr>
              <a:t>1992</a:t>
            </a:r>
            <a:r>
              <a:rPr lang="ja-JP" altLang="ja-JP" kern="100" dirty="0" smtClean="0">
                <a:latin typeface="ＭＳ ゴシック"/>
                <a:cs typeface="Times New Roman"/>
              </a:rPr>
              <a:t>年</a:t>
            </a:r>
            <a:r>
              <a:rPr lang="en-US" altLang="ja-JP" kern="100" dirty="0" smtClean="0">
                <a:latin typeface="ＭＳ ゴシック"/>
                <a:cs typeface="Times New Roman"/>
              </a:rPr>
              <a:t>6</a:t>
            </a:r>
            <a:r>
              <a:rPr lang="ja-JP" altLang="ja-JP" kern="100" dirty="0" smtClean="0">
                <a:latin typeface="ＭＳ ゴシック"/>
                <a:cs typeface="Times New Roman"/>
              </a:rPr>
              <a:t>月　埼玉土曜会談合事件審決</a:t>
            </a:r>
            <a:endParaRPr lang="en-US" altLang="ja-JP" kern="100" dirty="0" smtClean="0">
              <a:latin typeface="ＭＳ ゴシック"/>
              <a:cs typeface="Times New Roman"/>
            </a:endParaRPr>
          </a:p>
          <a:p>
            <a:pPr indent="152400" algn="just">
              <a:spcAft>
                <a:spcPts val="0"/>
              </a:spcAft>
            </a:pPr>
            <a:r>
              <a:rPr lang="ja-JP" altLang="en-US" kern="100" dirty="0" smtClean="0">
                <a:latin typeface="ＭＳ ゴシック"/>
                <a:cs typeface="Times New Roman"/>
              </a:rPr>
              <a:t>　　　　　　　　　　　　　　　　　</a:t>
            </a:r>
            <a:r>
              <a:rPr lang="ja-JP" altLang="ja-JP" kern="100" dirty="0" smtClean="0">
                <a:latin typeface="ＭＳ ゴシック"/>
                <a:cs typeface="Times New Roman"/>
              </a:rPr>
              <a:t>（</a:t>
            </a:r>
            <a:r>
              <a:rPr lang="ja-JP" altLang="en-US" kern="100" dirty="0" smtClean="0">
                <a:latin typeface="ＭＳ ゴシック"/>
                <a:cs typeface="Times New Roman"/>
              </a:rPr>
              <a:t>刑事告発を断念して、</a:t>
            </a:r>
            <a:r>
              <a:rPr lang="ja-JP" altLang="ja-JP" kern="100" dirty="0" smtClean="0">
                <a:latin typeface="ＭＳ ゴシック"/>
                <a:cs typeface="Times New Roman"/>
              </a:rPr>
              <a:t>排除命令及び課徴金納付命令）</a:t>
            </a:r>
          </a:p>
          <a:p>
            <a:pPr indent="152400" algn="just">
              <a:spcAft>
                <a:spcPts val="0"/>
              </a:spcAft>
            </a:pPr>
            <a:r>
              <a:rPr lang="en-US" altLang="ja-JP" kern="100" dirty="0" smtClean="0">
                <a:latin typeface="ＭＳ ゴシック"/>
                <a:cs typeface="Times New Roman"/>
              </a:rPr>
              <a:t>1993</a:t>
            </a:r>
            <a:r>
              <a:rPr lang="ja-JP" altLang="ja-JP" kern="100" dirty="0" smtClean="0">
                <a:latin typeface="ＭＳ ゴシック"/>
                <a:cs typeface="Times New Roman"/>
              </a:rPr>
              <a:t>年　　　ゼネコン疑惑と「金丸事件」</a:t>
            </a:r>
            <a:endParaRPr lang="en-US" altLang="ja-JP" kern="100" dirty="0" smtClean="0">
              <a:latin typeface="ＭＳ ゴシック"/>
              <a:cs typeface="Times New Roman"/>
            </a:endParaRPr>
          </a:p>
          <a:p>
            <a:pPr indent="152400" algn="just">
              <a:spcAft>
                <a:spcPts val="0"/>
              </a:spcAft>
            </a:pPr>
            <a:r>
              <a:rPr lang="en-US" altLang="ja-JP" kern="100" dirty="0" smtClean="0">
                <a:latin typeface="ＭＳ ゴシック"/>
                <a:cs typeface="Times New Roman"/>
              </a:rPr>
              <a:t>1993</a:t>
            </a:r>
            <a:r>
              <a:rPr lang="ja-JP" altLang="ja-JP" kern="100" dirty="0" smtClean="0">
                <a:latin typeface="ＭＳ ゴシック"/>
                <a:cs typeface="Times New Roman"/>
              </a:rPr>
              <a:t>年</a:t>
            </a:r>
            <a:r>
              <a:rPr lang="en-US" altLang="ja-JP" kern="100" dirty="0" smtClean="0">
                <a:latin typeface="ＭＳ ゴシック"/>
                <a:cs typeface="Times New Roman"/>
              </a:rPr>
              <a:t>12</a:t>
            </a:r>
            <a:r>
              <a:rPr lang="ja-JP" altLang="en-US" kern="100" dirty="0" smtClean="0">
                <a:latin typeface="ＭＳ ゴシック"/>
                <a:cs typeface="Times New Roman"/>
              </a:rPr>
              <a:t>月　</a:t>
            </a:r>
            <a:r>
              <a:rPr lang="en-US" altLang="ja-JP" kern="100" dirty="0" smtClean="0">
                <a:latin typeface="ＭＳ ゴシック"/>
                <a:cs typeface="Times New Roman"/>
              </a:rPr>
              <a:t>GATT</a:t>
            </a:r>
            <a:r>
              <a:rPr lang="ja-JP" altLang="en-US" kern="100" dirty="0" smtClean="0">
                <a:latin typeface="ＭＳ ゴシック"/>
                <a:cs typeface="Times New Roman"/>
              </a:rPr>
              <a:t>・ウルグァイ交渉妥結</a:t>
            </a:r>
            <a:endParaRPr lang="ja-JP" altLang="ja-JP" kern="100" dirty="0" smtClean="0">
              <a:latin typeface="ＭＳ ゴシック"/>
              <a:cs typeface="Times New Roman"/>
            </a:endParaRPr>
          </a:p>
          <a:p>
            <a:pPr indent="152400" algn="just">
              <a:spcAft>
                <a:spcPts val="0"/>
              </a:spcAft>
            </a:pPr>
            <a:r>
              <a:rPr lang="ja-JP" altLang="en-US" kern="100" dirty="0" smtClean="0">
                <a:latin typeface="ＭＳ ゴシック"/>
                <a:cs typeface="Times New Roman"/>
              </a:rPr>
              <a:t>　　　　　同</a:t>
            </a:r>
            <a:r>
              <a:rPr lang="ja-JP" altLang="ja-JP" kern="100" dirty="0" smtClean="0">
                <a:latin typeface="ＭＳ ゴシック"/>
                <a:cs typeface="Times New Roman"/>
              </a:rPr>
              <a:t>月　</a:t>
            </a:r>
            <a:r>
              <a:rPr lang="ja-JP" altLang="ja-JP" b="1" kern="100" dirty="0" smtClean="0">
                <a:latin typeface="ＭＳ ゴシック"/>
                <a:cs typeface="Times New Roman"/>
              </a:rPr>
              <a:t>中央建設業審議会建議</a:t>
            </a:r>
            <a:endParaRPr lang="en-US" altLang="ja-JP" b="1" kern="100" dirty="0" smtClean="0">
              <a:latin typeface="ＭＳ ゴシック"/>
              <a:cs typeface="Times New Roman"/>
            </a:endParaRPr>
          </a:p>
          <a:p>
            <a:pPr indent="152400" algn="just">
              <a:spcAft>
                <a:spcPts val="0"/>
              </a:spcAft>
            </a:pPr>
            <a:r>
              <a:rPr lang="en-US" altLang="ja-JP" b="1" kern="100" dirty="0" smtClean="0">
                <a:latin typeface="ＭＳ ゴシック"/>
                <a:cs typeface="Times New Roman"/>
              </a:rPr>
              <a:t>                  </a:t>
            </a:r>
            <a:r>
              <a:rPr lang="ja-JP" altLang="en-US" b="1" kern="100" dirty="0" smtClean="0">
                <a:latin typeface="ＭＳ ゴシック"/>
                <a:cs typeface="Times New Roman"/>
              </a:rPr>
              <a:t>　</a:t>
            </a:r>
            <a:r>
              <a:rPr lang="ja-JP" altLang="ja-JP" b="1" kern="100" dirty="0" smtClean="0">
                <a:latin typeface="ＭＳ ゴシック"/>
                <a:cs typeface="Times New Roman"/>
              </a:rPr>
              <a:t>「公共工事に関する入札・契約制度の改革について」</a:t>
            </a:r>
            <a:endParaRPr lang="en-US" altLang="ja-JP" b="1" kern="100" dirty="0" smtClean="0">
              <a:latin typeface="ＭＳ ゴシック"/>
              <a:cs typeface="Times New Roman"/>
            </a:endParaRPr>
          </a:p>
          <a:p>
            <a:r>
              <a:rPr lang="en-US" altLang="ja-JP" dirty="0" smtClean="0"/>
              <a:t>                </a:t>
            </a:r>
            <a:r>
              <a:rPr lang="ja-JP" altLang="ja-JP" dirty="0" smtClean="0"/>
              <a:t>・大規模工事に一般競争入札導入</a:t>
            </a:r>
          </a:p>
          <a:p>
            <a:r>
              <a:rPr lang="ja-JP" altLang="ja-JP" dirty="0" smtClean="0"/>
              <a:t>　</a:t>
            </a:r>
            <a:r>
              <a:rPr lang="en-US" altLang="ja-JP" dirty="0" smtClean="0"/>
              <a:t>             </a:t>
            </a:r>
            <a:r>
              <a:rPr lang="ja-JP" altLang="ja-JP" dirty="0" smtClean="0"/>
              <a:t>・経営事項審査の充実と受審の義務付け</a:t>
            </a:r>
          </a:p>
          <a:p>
            <a:r>
              <a:rPr lang="ja-JP" altLang="ja-JP" dirty="0" smtClean="0"/>
              <a:t>　　 </a:t>
            </a:r>
            <a:r>
              <a:rPr lang="en-US" altLang="ja-JP" dirty="0" smtClean="0"/>
              <a:t>        </a:t>
            </a:r>
            <a:r>
              <a:rPr lang="ja-JP" altLang="ja-JP" dirty="0" smtClean="0"/>
              <a:t> ・指名方式の改善（公募型、工事希望型など）</a:t>
            </a:r>
          </a:p>
          <a:p>
            <a:r>
              <a:rPr lang="ja-JP" altLang="ja-JP" dirty="0" smtClean="0"/>
              <a:t>　　</a:t>
            </a:r>
            <a:r>
              <a:rPr lang="en-US" altLang="ja-JP" dirty="0" smtClean="0"/>
              <a:t>        </a:t>
            </a:r>
            <a:r>
              <a:rPr lang="ja-JP" altLang="ja-JP" dirty="0" smtClean="0"/>
              <a:t>  ・工事完成保証人制度の廃止と新しい履行保証制度の導入（履行ボンド等）</a:t>
            </a:r>
          </a:p>
          <a:p>
            <a:r>
              <a:rPr lang="ja-JP" altLang="ja-JP" dirty="0" smtClean="0"/>
              <a:t>　　</a:t>
            </a:r>
            <a:r>
              <a:rPr lang="en-US" altLang="ja-JP" dirty="0" smtClean="0"/>
              <a:t>        </a:t>
            </a:r>
            <a:r>
              <a:rPr lang="ja-JP" altLang="ja-JP" dirty="0" smtClean="0"/>
              <a:t>  ・手続の透明化のため入札監視委員会の設置</a:t>
            </a:r>
          </a:p>
          <a:p>
            <a:pPr indent="1066800" algn="just">
              <a:spcAft>
                <a:spcPts val="0"/>
              </a:spcAft>
            </a:pPr>
            <a:endParaRPr lang="ja-JP" altLang="ja-JP" kern="100" dirty="0" smtClean="0">
              <a:latin typeface="ＭＳ ゴシック"/>
              <a:cs typeface="Times New Roman"/>
            </a:endParaRPr>
          </a:p>
          <a:p>
            <a:pPr indent="152400" algn="just">
              <a:spcAft>
                <a:spcPts val="0"/>
              </a:spcAft>
            </a:pPr>
            <a:r>
              <a:rPr lang="en-US" altLang="ja-JP" kern="100" dirty="0" smtClean="0">
                <a:latin typeface="ＭＳ ゴシック"/>
                <a:cs typeface="Times New Roman"/>
              </a:rPr>
              <a:t>1994</a:t>
            </a:r>
            <a:r>
              <a:rPr lang="ja-JP" altLang="ja-JP" kern="100" dirty="0" smtClean="0">
                <a:latin typeface="ＭＳ ゴシック"/>
                <a:cs typeface="Times New Roman"/>
              </a:rPr>
              <a:t>年</a:t>
            </a:r>
            <a:r>
              <a:rPr lang="en-US" altLang="ja-JP" kern="100" dirty="0" smtClean="0">
                <a:latin typeface="ＭＳ ゴシック"/>
                <a:cs typeface="Times New Roman"/>
              </a:rPr>
              <a:t>1</a:t>
            </a:r>
            <a:r>
              <a:rPr lang="ja-JP" altLang="ja-JP" kern="100" dirty="0" smtClean="0">
                <a:latin typeface="ＭＳ ゴシック"/>
                <a:cs typeface="Times New Roman"/>
              </a:rPr>
              <a:t>月　</a:t>
            </a:r>
            <a:r>
              <a:rPr lang="ja-JP" altLang="ja-JP" b="1" kern="100" dirty="0" smtClean="0">
                <a:latin typeface="ＭＳ ゴシック"/>
                <a:cs typeface="Times New Roman"/>
              </a:rPr>
              <a:t>「公共事業の入札契約手続きの改善に関する行動計画」</a:t>
            </a:r>
            <a:r>
              <a:rPr lang="ja-JP" altLang="ja-JP" kern="100" dirty="0" smtClean="0">
                <a:latin typeface="ＭＳ ゴシック"/>
                <a:cs typeface="Times New Roman"/>
              </a:rPr>
              <a:t>閣議了解</a:t>
            </a:r>
            <a:endParaRPr lang="en-US" altLang="ja-JP" kern="100" dirty="0" smtClean="0">
              <a:latin typeface="ＭＳ ゴシック"/>
              <a:cs typeface="Times New Roman"/>
            </a:endParaRPr>
          </a:p>
          <a:p>
            <a:pPr indent="152400" algn="just">
              <a:spcAft>
                <a:spcPts val="0"/>
              </a:spcAft>
            </a:pPr>
            <a:r>
              <a:rPr lang="ja-JP" altLang="en-US" kern="100" dirty="0" smtClean="0">
                <a:latin typeface="ＭＳ ゴシック"/>
                <a:cs typeface="Times New Roman"/>
              </a:rPr>
              <a:t>　　　　　　</a:t>
            </a:r>
            <a:r>
              <a:rPr lang="ja-JP" altLang="ja-JP" kern="100" dirty="0" smtClean="0">
                <a:latin typeface="ＭＳ ゴシック"/>
                <a:cs typeface="Times New Roman"/>
              </a:rPr>
              <a:t>（</a:t>
            </a:r>
            <a:r>
              <a:rPr lang="en-US" altLang="ja-JP" kern="100" dirty="0" smtClean="0">
                <a:latin typeface="ＭＳ ゴシック"/>
                <a:cs typeface="Times New Roman"/>
              </a:rPr>
              <a:t>1994</a:t>
            </a:r>
            <a:r>
              <a:rPr lang="ja-JP" altLang="ja-JP" kern="100" dirty="0" smtClean="0">
                <a:latin typeface="ＭＳ ゴシック"/>
                <a:cs typeface="Times New Roman"/>
              </a:rPr>
              <a:t>年度から実施。）</a:t>
            </a:r>
            <a:endParaRPr lang="en-US" altLang="ja-JP" kern="100" dirty="0" smtClean="0">
              <a:latin typeface="ＭＳ ゴシック"/>
              <a:cs typeface="Times New Roman"/>
            </a:endParaRPr>
          </a:p>
          <a:p>
            <a:pPr indent="1066800" algn="just">
              <a:spcAft>
                <a:spcPts val="0"/>
              </a:spcAft>
            </a:pPr>
            <a:r>
              <a:rPr lang="ja-JP" altLang="ja-JP" kern="100" dirty="0" smtClean="0">
                <a:latin typeface="ＭＳ ゴシック"/>
                <a:cs typeface="Times New Roman"/>
              </a:rPr>
              <a:t>・</a:t>
            </a:r>
            <a:r>
              <a:rPr lang="en-US" altLang="ja-JP" kern="100" dirty="0" smtClean="0">
                <a:latin typeface="ＭＳ ゴシック"/>
                <a:cs typeface="Times New Roman"/>
              </a:rPr>
              <a:t>1996</a:t>
            </a:r>
            <a:r>
              <a:rPr lang="ja-JP" altLang="ja-JP" kern="100" dirty="0" smtClean="0">
                <a:latin typeface="ＭＳ ゴシック"/>
                <a:cs typeface="Times New Roman"/>
              </a:rPr>
              <a:t>年</a:t>
            </a:r>
            <a:r>
              <a:rPr lang="en-US" altLang="ja-JP" kern="100" dirty="0" smtClean="0">
                <a:latin typeface="ＭＳ ゴシック"/>
                <a:cs typeface="Times New Roman"/>
              </a:rPr>
              <a:t>1</a:t>
            </a:r>
            <a:r>
              <a:rPr lang="ja-JP" altLang="ja-JP" kern="100" dirty="0" smtClean="0">
                <a:latin typeface="ＭＳ ゴシック"/>
                <a:cs typeface="Times New Roman"/>
              </a:rPr>
              <a:t>月　</a:t>
            </a:r>
            <a:r>
              <a:rPr lang="en-US" altLang="ja-JP" kern="100" dirty="0" smtClean="0">
                <a:latin typeface="ＭＳ ゴシック"/>
                <a:cs typeface="Times New Roman"/>
              </a:rPr>
              <a:t>WTO</a:t>
            </a:r>
            <a:r>
              <a:rPr lang="ja-JP" altLang="ja-JP" kern="100" dirty="0" smtClean="0">
                <a:latin typeface="ＭＳ ゴシック"/>
                <a:cs typeface="Times New Roman"/>
              </a:rPr>
              <a:t>政府調達協定発効</a:t>
            </a:r>
            <a:endParaRPr lang="en-US" altLang="ja-JP" kern="100" dirty="0" smtClean="0">
              <a:latin typeface="ＭＳ ゴシック"/>
              <a:cs typeface="Times New Roman"/>
            </a:endParaRPr>
          </a:p>
          <a:p>
            <a:pPr indent="1066800" algn="just">
              <a:spcAft>
                <a:spcPts val="0"/>
              </a:spcAft>
            </a:pPr>
            <a:endParaRPr lang="ja-JP" altLang="ja-JP" kern="100" dirty="0">
              <a:latin typeface="ＭＳ ゴシック"/>
              <a:cs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 1"/>
          <p:cNvSpPr>
            <a:spLocks noGrp="1"/>
          </p:cNvSpPr>
          <p:nvPr>
            <p:ph type="sldNum" sz="quarter" idx="12"/>
          </p:nvPr>
        </p:nvSpPr>
        <p:spPr/>
        <p:txBody>
          <a:bodyPr/>
          <a:lstStyle/>
          <a:p>
            <a:fld id="{323824D2-57B7-4FB7-82D6-3DA34C67D3B4}" type="slidenum">
              <a:rPr kumimoji="1" lang="ja-JP" altLang="en-US" smtClean="0"/>
              <a:pPr/>
              <a:t>5</a:t>
            </a:fld>
            <a:endParaRPr kumimoji="1" lang="ja-JP" altLang="en-US"/>
          </a:p>
        </p:txBody>
      </p:sp>
      <p:sp>
        <p:nvSpPr>
          <p:cNvPr id="3" name="正方形/長方形 2"/>
          <p:cNvSpPr/>
          <p:nvPr/>
        </p:nvSpPr>
        <p:spPr>
          <a:xfrm>
            <a:off x="179512" y="2924945"/>
            <a:ext cx="8568952" cy="4001095"/>
          </a:xfrm>
          <a:prstGeom prst="rect">
            <a:avLst/>
          </a:prstGeom>
        </p:spPr>
        <p:txBody>
          <a:bodyPr wrap="square">
            <a:spAutoFit/>
          </a:bodyPr>
          <a:lstStyle/>
          <a:p>
            <a:pPr algn="just">
              <a:spcAft>
                <a:spcPts val="0"/>
              </a:spcAft>
            </a:pPr>
            <a:r>
              <a:rPr lang="ja-JP" altLang="ja-JP" sz="2000" kern="100" dirty="0" smtClean="0">
                <a:latin typeface="AR P丸ゴシック体M" pitchFamily="50" charset="-128"/>
                <a:ea typeface="AR P丸ゴシック体M" pitchFamily="50" charset="-128"/>
                <a:cs typeface="Times New Roman"/>
              </a:rPr>
              <a:t>②元建設大臣の</a:t>
            </a:r>
            <a:r>
              <a:rPr lang="ja-JP" altLang="en-US" sz="2000" kern="100" dirty="0" smtClean="0">
                <a:latin typeface="AR P丸ゴシック体M" pitchFamily="50" charset="-128"/>
                <a:ea typeface="AR P丸ゴシック体M" pitchFamily="50" charset="-128"/>
                <a:cs typeface="Times New Roman"/>
              </a:rPr>
              <a:t>受託</a:t>
            </a:r>
            <a:r>
              <a:rPr lang="ja-JP" altLang="ja-JP" sz="2000" kern="100" dirty="0" smtClean="0">
                <a:latin typeface="AR P丸ゴシック体M" pitchFamily="50" charset="-128"/>
                <a:ea typeface="AR P丸ゴシック体M" pitchFamily="50" charset="-128"/>
                <a:cs typeface="Times New Roman"/>
              </a:rPr>
              <a:t>収賄事件と</a:t>
            </a:r>
            <a:r>
              <a:rPr lang="ja-JP" altLang="en-US" sz="2000" kern="100" dirty="0" smtClean="0">
                <a:latin typeface="AR P丸ゴシック体M" pitchFamily="50" charset="-128"/>
                <a:ea typeface="AR P丸ゴシック体M" pitchFamily="50" charset="-128"/>
                <a:cs typeface="Times New Roman"/>
              </a:rPr>
              <a:t>公共工事</a:t>
            </a:r>
            <a:r>
              <a:rPr lang="ja-JP" altLang="ja-JP" sz="2000" kern="100" dirty="0" smtClean="0">
                <a:latin typeface="AR P丸ゴシック体M" pitchFamily="50" charset="-128"/>
                <a:ea typeface="AR P丸ゴシック体M" pitchFamily="50" charset="-128"/>
                <a:cs typeface="Times New Roman"/>
              </a:rPr>
              <a:t>入札契約適正化法制定</a:t>
            </a:r>
            <a:endParaRPr lang="en-US" altLang="ja-JP" sz="2000" kern="100" dirty="0" smtClean="0">
              <a:latin typeface="AR P丸ゴシック体M" pitchFamily="50" charset="-128"/>
              <a:ea typeface="AR P丸ゴシック体M" pitchFamily="50" charset="-128"/>
              <a:cs typeface="Times New Roman"/>
            </a:endParaRPr>
          </a:p>
          <a:p>
            <a:pPr algn="just">
              <a:spcAft>
                <a:spcPts val="0"/>
              </a:spcAft>
            </a:pPr>
            <a:endParaRPr lang="ja-JP" altLang="ja-JP" kern="100" dirty="0" smtClean="0">
              <a:latin typeface="ＭＳ ゴシック"/>
              <a:cs typeface="Times New Roman"/>
            </a:endParaRPr>
          </a:p>
          <a:p>
            <a:pPr algn="just">
              <a:spcAft>
                <a:spcPts val="0"/>
              </a:spcAft>
            </a:pPr>
            <a:r>
              <a:rPr lang="ja-JP" altLang="ja-JP" kern="100" dirty="0" smtClean="0">
                <a:latin typeface="ＭＳ ゴシック"/>
                <a:cs typeface="Times New Roman"/>
              </a:rPr>
              <a:t>　</a:t>
            </a:r>
            <a:r>
              <a:rPr lang="ja-JP" altLang="en-US" kern="100" dirty="0" smtClean="0">
                <a:latin typeface="ＭＳ ゴシック"/>
                <a:cs typeface="Times New Roman"/>
              </a:rPr>
              <a:t> </a:t>
            </a:r>
            <a:r>
              <a:rPr lang="en-US" altLang="ja-JP" kern="100" dirty="0" smtClean="0">
                <a:latin typeface="AR P丸ゴシック体M" pitchFamily="50" charset="-128"/>
                <a:ea typeface="AR P丸ゴシック体M" pitchFamily="50" charset="-128"/>
                <a:cs typeface="Times New Roman"/>
              </a:rPr>
              <a:t>2000</a:t>
            </a:r>
            <a:r>
              <a:rPr lang="ja-JP" altLang="ja-JP" kern="100" dirty="0" smtClean="0">
                <a:latin typeface="AR P丸ゴシック体M" pitchFamily="50" charset="-128"/>
                <a:ea typeface="AR P丸ゴシック体M" pitchFamily="50" charset="-128"/>
                <a:cs typeface="Times New Roman"/>
              </a:rPr>
              <a:t>年　　　元建設大臣が</a:t>
            </a:r>
            <a:r>
              <a:rPr lang="ja-JP" altLang="en-US" kern="100" dirty="0" smtClean="0">
                <a:latin typeface="AR P丸ゴシック体M" pitchFamily="50" charset="-128"/>
                <a:ea typeface="AR P丸ゴシック体M" pitchFamily="50" charset="-128"/>
                <a:cs typeface="Times New Roman"/>
              </a:rPr>
              <a:t>受託</a:t>
            </a:r>
            <a:r>
              <a:rPr lang="ja-JP" altLang="ja-JP" kern="100" dirty="0" smtClean="0">
                <a:latin typeface="AR P丸ゴシック体M" pitchFamily="50" charset="-128"/>
                <a:ea typeface="AR P丸ゴシック体M" pitchFamily="50" charset="-128"/>
                <a:cs typeface="Times New Roman"/>
              </a:rPr>
              <a:t>収賄罪で実刑判決</a:t>
            </a:r>
          </a:p>
          <a:p>
            <a:pPr algn="just">
              <a:spcAft>
                <a:spcPts val="0"/>
              </a:spcAft>
            </a:pPr>
            <a:r>
              <a:rPr lang="ja-JP" altLang="ja-JP" kern="100" dirty="0" smtClean="0">
                <a:latin typeface="AR P丸ゴシック体M" pitchFamily="50" charset="-128"/>
                <a:ea typeface="AR P丸ゴシック体M" pitchFamily="50" charset="-128"/>
                <a:cs typeface="Times New Roman"/>
              </a:rPr>
              <a:t>　</a:t>
            </a:r>
            <a:r>
              <a:rPr lang="en-US" altLang="ja-JP" kern="100" dirty="0" smtClean="0">
                <a:latin typeface="AR P丸ゴシック体M" pitchFamily="50" charset="-128"/>
                <a:ea typeface="AR P丸ゴシック体M" pitchFamily="50" charset="-128"/>
                <a:cs typeface="Times New Roman"/>
              </a:rPr>
              <a:t>2001</a:t>
            </a:r>
            <a:r>
              <a:rPr lang="ja-JP" altLang="ja-JP" kern="100" dirty="0" smtClean="0">
                <a:latin typeface="AR P丸ゴシック体M" pitchFamily="50" charset="-128"/>
                <a:ea typeface="AR P丸ゴシック体M" pitchFamily="50" charset="-128"/>
                <a:cs typeface="Times New Roman"/>
              </a:rPr>
              <a:t>年</a:t>
            </a:r>
            <a:r>
              <a:rPr lang="en-US" altLang="ja-JP" kern="100" dirty="0" smtClean="0">
                <a:latin typeface="AR P丸ゴシック体M" pitchFamily="50" charset="-128"/>
                <a:ea typeface="AR P丸ゴシック体M" pitchFamily="50" charset="-128"/>
                <a:cs typeface="Times New Roman"/>
              </a:rPr>
              <a:t>2</a:t>
            </a:r>
            <a:r>
              <a:rPr lang="ja-JP" altLang="ja-JP" kern="100" dirty="0" smtClean="0">
                <a:latin typeface="AR P丸ゴシック体M" pitchFamily="50" charset="-128"/>
                <a:ea typeface="AR P丸ゴシック体M" pitchFamily="50" charset="-128"/>
                <a:cs typeface="Times New Roman"/>
              </a:rPr>
              <a:t>月　</a:t>
            </a:r>
            <a:r>
              <a:rPr lang="ja-JP" altLang="ja-JP" b="1" kern="100" dirty="0" smtClean="0">
                <a:latin typeface="AR P丸ゴシック体M" pitchFamily="50" charset="-128"/>
                <a:ea typeface="AR P丸ゴシック体M" pitchFamily="50" charset="-128"/>
                <a:cs typeface="Times New Roman"/>
              </a:rPr>
              <a:t>「公共工事の入札及び契約の適正化の促進に関する法律」</a:t>
            </a:r>
            <a:r>
              <a:rPr lang="ja-JP" altLang="ja-JP" kern="100" dirty="0" smtClean="0">
                <a:latin typeface="AR P丸ゴシック体M" pitchFamily="50" charset="-128"/>
                <a:ea typeface="AR P丸ゴシック体M" pitchFamily="50" charset="-128"/>
                <a:cs typeface="Times New Roman"/>
              </a:rPr>
              <a:t>、</a:t>
            </a:r>
            <a:endParaRPr lang="en-US" altLang="ja-JP" kern="100" dirty="0" smtClean="0">
              <a:latin typeface="AR P丸ゴシック体M" pitchFamily="50" charset="-128"/>
              <a:ea typeface="AR P丸ゴシック体M" pitchFamily="50" charset="-128"/>
              <a:cs typeface="Times New Roman"/>
            </a:endParaRPr>
          </a:p>
          <a:p>
            <a:pPr algn="just">
              <a:spcAft>
                <a:spcPts val="0"/>
              </a:spcAft>
            </a:pPr>
            <a:r>
              <a:rPr lang="ja-JP" altLang="en-US" kern="100" dirty="0" smtClean="0">
                <a:latin typeface="AR P丸ゴシック体M" pitchFamily="50" charset="-128"/>
                <a:ea typeface="AR P丸ゴシック体M" pitchFamily="50" charset="-128"/>
                <a:cs typeface="Times New Roman"/>
              </a:rPr>
              <a:t>　　　　　　　</a:t>
            </a:r>
            <a:r>
              <a:rPr lang="ja-JP" altLang="ja-JP" kern="100" dirty="0" smtClean="0">
                <a:latin typeface="AR P丸ゴシック体M" pitchFamily="50" charset="-128"/>
                <a:ea typeface="AR P丸ゴシック体M" pitchFamily="50" charset="-128"/>
                <a:cs typeface="Times New Roman"/>
              </a:rPr>
              <a:t>「同法施行令」施行。「同適正化指針」は同年</a:t>
            </a:r>
            <a:r>
              <a:rPr lang="en-US" altLang="ja-JP" kern="100" dirty="0" smtClean="0">
                <a:latin typeface="AR P丸ゴシック体M" pitchFamily="50" charset="-128"/>
                <a:ea typeface="AR P丸ゴシック体M" pitchFamily="50" charset="-128"/>
                <a:cs typeface="Times New Roman"/>
              </a:rPr>
              <a:t>4</a:t>
            </a:r>
            <a:r>
              <a:rPr lang="ja-JP" altLang="ja-JP" kern="100" dirty="0" smtClean="0">
                <a:latin typeface="AR P丸ゴシック体M" pitchFamily="50" charset="-128"/>
                <a:ea typeface="AR P丸ゴシック体M" pitchFamily="50" charset="-128"/>
                <a:cs typeface="Times New Roman"/>
              </a:rPr>
              <a:t>月より実施。</a:t>
            </a:r>
            <a:endParaRPr lang="en-US" altLang="ja-JP" kern="100" dirty="0" smtClean="0">
              <a:latin typeface="AR P丸ゴシック体M" pitchFamily="50" charset="-128"/>
              <a:ea typeface="AR P丸ゴシック体M" pitchFamily="50" charset="-128"/>
              <a:cs typeface="Times New Roman"/>
            </a:endParaRPr>
          </a:p>
          <a:p>
            <a:r>
              <a:rPr lang="ja-JP" altLang="en-US" dirty="0" smtClean="0"/>
              <a:t>　　　　　</a:t>
            </a:r>
            <a:r>
              <a:rPr lang="en-US" altLang="ja-JP" dirty="0" smtClean="0"/>
              <a:t>1</a:t>
            </a:r>
            <a:r>
              <a:rPr lang="ja-JP" altLang="ja-JP" dirty="0" smtClean="0"/>
              <a:t>　入札契約適正化の基本原則</a:t>
            </a:r>
          </a:p>
          <a:p>
            <a:r>
              <a:rPr lang="ja-JP" altLang="ja-JP" dirty="0" smtClean="0"/>
              <a:t>　　</a:t>
            </a:r>
            <a:r>
              <a:rPr lang="ja-JP" altLang="en-US" dirty="0" smtClean="0"/>
              <a:t>　　　　　</a:t>
            </a:r>
            <a:r>
              <a:rPr lang="ja-JP" altLang="ja-JP" dirty="0" smtClean="0"/>
              <a:t>・透明性　・公正な競争　・適正な施工　・不正行為の排除徹底</a:t>
            </a:r>
          </a:p>
          <a:p>
            <a:r>
              <a:rPr lang="ja-JP" altLang="ja-JP" dirty="0" smtClean="0"/>
              <a:t>　</a:t>
            </a:r>
            <a:r>
              <a:rPr lang="ja-JP" altLang="en-US" dirty="0" smtClean="0"/>
              <a:t>　　　　</a:t>
            </a:r>
            <a:r>
              <a:rPr lang="en-US" altLang="ja-JP" dirty="0" smtClean="0"/>
              <a:t>2</a:t>
            </a:r>
            <a:r>
              <a:rPr lang="ja-JP" altLang="ja-JP" dirty="0" smtClean="0"/>
              <a:t>　地方公共団体を含むすべての発注者に義務付ける事項</a:t>
            </a:r>
          </a:p>
          <a:p>
            <a:r>
              <a:rPr lang="ja-JP" altLang="ja-JP" dirty="0" smtClean="0"/>
              <a:t>　</a:t>
            </a:r>
            <a:r>
              <a:rPr lang="ja-JP" altLang="en-US" dirty="0" smtClean="0"/>
              <a:t>　　　　　</a:t>
            </a:r>
            <a:r>
              <a:rPr lang="ja-JP" altLang="ja-JP" dirty="0" smtClean="0"/>
              <a:t>　・毎年度発注見通しの公表</a:t>
            </a:r>
          </a:p>
          <a:p>
            <a:r>
              <a:rPr lang="ja-JP" altLang="ja-JP" dirty="0" smtClean="0"/>
              <a:t>　</a:t>
            </a:r>
            <a:r>
              <a:rPr lang="ja-JP" altLang="en-US" dirty="0" smtClean="0"/>
              <a:t>　　　　　</a:t>
            </a:r>
            <a:r>
              <a:rPr lang="ja-JP" altLang="ja-JP" dirty="0" smtClean="0"/>
              <a:t>　・入札契約情報の公表</a:t>
            </a:r>
            <a:endParaRPr lang="en-US" altLang="ja-JP" dirty="0" smtClean="0"/>
          </a:p>
          <a:p>
            <a:r>
              <a:rPr lang="ja-JP" altLang="en-US" dirty="0" smtClean="0"/>
              <a:t>　　　　　　</a:t>
            </a:r>
            <a:r>
              <a:rPr lang="ja-JP" altLang="ja-JP" dirty="0" smtClean="0"/>
              <a:t>（入札者、入札金額、落札者、落札金額</a:t>
            </a:r>
            <a:r>
              <a:rPr lang="ja-JP" altLang="en-US" dirty="0" smtClean="0"/>
              <a:t>、</a:t>
            </a:r>
            <a:r>
              <a:rPr lang="ja-JP" altLang="en-US" u="sng" dirty="0" smtClean="0"/>
              <a:t>予定価格、低入札価格調査基準</a:t>
            </a:r>
            <a:r>
              <a:rPr lang="ja-JP" altLang="ja-JP" u="sng" dirty="0" smtClean="0"/>
              <a:t>等</a:t>
            </a:r>
            <a:r>
              <a:rPr lang="ja-JP" altLang="ja-JP" dirty="0" smtClean="0"/>
              <a:t>）</a:t>
            </a:r>
          </a:p>
          <a:p>
            <a:r>
              <a:rPr lang="ja-JP" altLang="en-US" dirty="0" smtClean="0"/>
              <a:t>　　　　</a:t>
            </a:r>
            <a:r>
              <a:rPr lang="ja-JP" altLang="ja-JP" dirty="0" smtClean="0"/>
              <a:t>　</a:t>
            </a:r>
            <a:r>
              <a:rPr lang="en-US" altLang="ja-JP" dirty="0" smtClean="0"/>
              <a:t>3</a:t>
            </a:r>
            <a:r>
              <a:rPr lang="ja-JP" altLang="ja-JP" dirty="0" smtClean="0"/>
              <a:t>　施工体制の適正化</a:t>
            </a:r>
          </a:p>
          <a:p>
            <a:r>
              <a:rPr lang="ja-JP" altLang="ja-JP" dirty="0" smtClean="0"/>
              <a:t>　</a:t>
            </a:r>
            <a:r>
              <a:rPr lang="ja-JP" altLang="en-US" dirty="0" smtClean="0"/>
              <a:t>　　　　　</a:t>
            </a:r>
            <a:r>
              <a:rPr lang="ja-JP" altLang="ja-JP" dirty="0" smtClean="0"/>
              <a:t>　・一括下請の全面禁止　・施工体制台帳の作成と掲出等</a:t>
            </a:r>
          </a:p>
          <a:p>
            <a:pPr algn="just">
              <a:spcAft>
                <a:spcPts val="0"/>
              </a:spcAft>
            </a:pPr>
            <a:endParaRPr lang="ja-JP" altLang="ja-JP" kern="100" dirty="0">
              <a:latin typeface="AR P丸ゴシック体M" pitchFamily="50" charset="-128"/>
              <a:ea typeface="AR P丸ゴシック体M" pitchFamily="50" charset="-128"/>
              <a:cs typeface="Times New Roman"/>
            </a:endParaRPr>
          </a:p>
        </p:txBody>
      </p:sp>
      <p:sp>
        <p:nvSpPr>
          <p:cNvPr id="4" name="正方形/長方形 3"/>
          <p:cNvSpPr/>
          <p:nvPr/>
        </p:nvSpPr>
        <p:spPr>
          <a:xfrm>
            <a:off x="0" y="332656"/>
            <a:ext cx="8712968" cy="2616101"/>
          </a:xfrm>
          <a:prstGeom prst="rect">
            <a:avLst/>
          </a:prstGeom>
        </p:spPr>
        <p:txBody>
          <a:bodyPr wrap="square">
            <a:spAutoFit/>
          </a:bodyPr>
          <a:lstStyle/>
          <a:p>
            <a:r>
              <a:rPr lang="ja-JP" altLang="en-US" dirty="0" smtClean="0"/>
              <a:t>　　　</a:t>
            </a:r>
            <a:r>
              <a:rPr lang="ja-JP" altLang="en-US" sz="2000" dirty="0" smtClean="0">
                <a:latin typeface="AR P丸ゴシック体M" pitchFamily="50" charset="-128"/>
                <a:ea typeface="AR P丸ゴシック体M" pitchFamily="50" charset="-128"/>
              </a:rPr>
              <a:t>　</a:t>
            </a:r>
            <a:r>
              <a:rPr lang="ja-JP" altLang="ja-JP" sz="2000" dirty="0" smtClean="0">
                <a:latin typeface="AR P丸ゴシック体M" pitchFamily="50" charset="-128"/>
                <a:ea typeface="AR P丸ゴシック体M" pitchFamily="50" charset="-128"/>
              </a:rPr>
              <a:t>「公共事業の入札契約手続きの改善に関する行動計画」</a:t>
            </a:r>
            <a:endParaRPr lang="en-US" altLang="ja-JP" sz="2000" dirty="0" smtClean="0">
              <a:latin typeface="AR P丸ゴシック体M" pitchFamily="50" charset="-128"/>
              <a:ea typeface="AR P丸ゴシック体M" pitchFamily="50" charset="-128"/>
            </a:endParaRPr>
          </a:p>
          <a:p>
            <a:r>
              <a:rPr lang="ja-JP" altLang="en-US" dirty="0" smtClean="0"/>
              <a:t>　　　　　　　  </a:t>
            </a:r>
            <a:r>
              <a:rPr lang="ja-JP" altLang="en-US" dirty="0" smtClean="0">
                <a:latin typeface="AR P丸ゴシック体M" pitchFamily="50" charset="-128"/>
                <a:ea typeface="AR P丸ゴシック体M" pitchFamily="50" charset="-128"/>
              </a:rPr>
              <a:t>　</a:t>
            </a:r>
            <a:r>
              <a:rPr lang="ja-JP" altLang="ja-JP" dirty="0" smtClean="0">
                <a:latin typeface="AR P丸ゴシック体M" pitchFamily="50" charset="-128"/>
                <a:ea typeface="AR P丸ゴシック体M" pitchFamily="50" charset="-128"/>
              </a:rPr>
              <a:t>・一定額以上の工事について一般競争入札の採用</a:t>
            </a:r>
          </a:p>
          <a:p>
            <a:r>
              <a:rPr lang="ja-JP" altLang="en-US" dirty="0" smtClean="0">
                <a:latin typeface="AR P丸ゴシック体M" pitchFamily="50" charset="-128"/>
                <a:ea typeface="AR P丸ゴシック体M" pitchFamily="50" charset="-128"/>
              </a:rPr>
              <a:t>　　　　　</a:t>
            </a:r>
            <a:r>
              <a:rPr lang="ja-JP" altLang="ja-JP" dirty="0" smtClean="0">
                <a:latin typeface="AR P丸ゴシック体M" pitchFamily="50" charset="-128"/>
                <a:ea typeface="AR P丸ゴシック体M" pitchFamily="50" charset="-128"/>
              </a:rPr>
              <a:t>　・外国企業の適正な評価</a:t>
            </a:r>
          </a:p>
          <a:p>
            <a:r>
              <a:rPr lang="ja-JP" altLang="en-US" dirty="0" smtClean="0">
                <a:latin typeface="AR P丸ゴシック体M" pitchFamily="50" charset="-128"/>
                <a:ea typeface="AR P丸ゴシック体M" pitchFamily="50" charset="-128"/>
              </a:rPr>
              <a:t>　　　　　</a:t>
            </a:r>
            <a:r>
              <a:rPr lang="ja-JP" altLang="ja-JP" dirty="0" smtClean="0">
                <a:latin typeface="AR P丸ゴシック体M" pitchFamily="50" charset="-128"/>
                <a:ea typeface="AR P丸ゴシック体M" pitchFamily="50" charset="-128"/>
              </a:rPr>
              <a:t>　・指名競争入札の改善（公募型、工事希望型の導入）</a:t>
            </a:r>
          </a:p>
          <a:p>
            <a:r>
              <a:rPr lang="ja-JP" altLang="en-US" dirty="0" smtClean="0">
                <a:latin typeface="AR P丸ゴシック体M" pitchFamily="50" charset="-128"/>
                <a:ea typeface="AR P丸ゴシック体M" pitchFamily="50" charset="-128"/>
              </a:rPr>
              <a:t>　　　　　</a:t>
            </a:r>
            <a:r>
              <a:rPr lang="ja-JP" altLang="ja-JP" dirty="0" smtClean="0">
                <a:latin typeface="AR P丸ゴシック体M" pitchFamily="50" charset="-128"/>
                <a:ea typeface="AR P丸ゴシック体M" pitchFamily="50" charset="-128"/>
              </a:rPr>
              <a:t>　・競争参加資格として経営事項審査の活用</a:t>
            </a:r>
          </a:p>
          <a:p>
            <a:r>
              <a:rPr lang="ja-JP" altLang="en-US" dirty="0" smtClean="0">
                <a:latin typeface="AR P丸ゴシック体M" pitchFamily="50" charset="-128"/>
                <a:ea typeface="AR P丸ゴシック体M" pitchFamily="50" charset="-128"/>
              </a:rPr>
              <a:t>　　　　　　</a:t>
            </a:r>
            <a:r>
              <a:rPr lang="ja-JP" altLang="ja-JP" dirty="0" smtClean="0">
                <a:latin typeface="AR P丸ゴシック体M" pitchFamily="50" charset="-128"/>
                <a:ea typeface="AR P丸ゴシック体M" pitchFamily="50" charset="-128"/>
              </a:rPr>
              <a:t>・年度発注計画、入札結果、予定価格の公表</a:t>
            </a:r>
          </a:p>
          <a:p>
            <a:r>
              <a:rPr lang="ja-JP" altLang="en-US" dirty="0" smtClean="0">
                <a:latin typeface="AR P丸ゴシック体M" pitchFamily="50" charset="-128"/>
                <a:ea typeface="AR P丸ゴシック体M" pitchFamily="50" charset="-128"/>
              </a:rPr>
              <a:t>　　　　　</a:t>
            </a:r>
            <a:r>
              <a:rPr lang="ja-JP" altLang="ja-JP" dirty="0" smtClean="0">
                <a:latin typeface="AR P丸ゴシック体M" pitchFamily="50" charset="-128"/>
                <a:ea typeface="AR P丸ゴシック体M" pitchFamily="50" charset="-128"/>
              </a:rPr>
              <a:t>　・苦情処理手続きの整備</a:t>
            </a:r>
          </a:p>
          <a:p>
            <a:r>
              <a:rPr lang="ja-JP" altLang="en-US" dirty="0" smtClean="0">
                <a:latin typeface="AR P丸ゴシック体M" pitchFamily="50" charset="-128"/>
                <a:ea typeface="AR P丸ゴシック体M" pitchFamily="50" charset="-128"/>
              </a:rPr>
              <a:t>　　　　　</a:t>
            </a:r>
            <a:r>
              <a:rPr lang="ja-JP" altLang="ja-JP" dirty="0" smtClean="0">
                <a:latin typeface="AR P丸ゴシック体M" pitchFamily="50" charset="-128"/>
                <a:ea typeface="AR P丸ゴシック体M" pitchFamily="50" charset="-128"/>
              </a:rPr>
              <a:t>　</a:t>
            </a:r>
            <a:r>
              <a:rPr lang="ja-JP" altLang="en-US" dirty="0" smtClean="0">
                <a:latin typeface="AR P丸ゴシック体M" pitchFamily="50" charset="-128"/>
                <a:ea typeface="AR P丸ゴシック体M" pitchFamily="50" charset="-128"/>
              </a:rPr>
              <a:t>・</a:t>
            </a:r>
            <a:r>
              <a:rPr lang="ja-JP" altLang="ja-JP" dirty="0" smtClean="0">
                <a:latin typeface="AR P丸ゴシック体M" pitchFamily="50" charset="-128"/>
                <a:ea typeface="AR P丸ゴシック体M" pitchFamily="50" charset="-128"/>
              </a:rPr>
              <a:t>入札談合等不正行為に対する監督処分の強化</a:t>
            </a:r>
          </a:p>
          <a:p>
            <a:endParaRPr lang="ja-JP" altLang="en-US" dirty="0">
              <a:latin typeface="AR P丸ゴシック体M" pitchFamily="50" charset="-128"/>
              <a:ea typeface="AR P丸ゴシック体M"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 1"/>
          <p:cNvSpPr>
            <a:spLocks noGrp="1"/>
          </p:cNvSpPr>
          <p:nvPr>
            <p:ph type="sldNum" sz="quarter" idx="12"/>
          </p:nvPr>
        </p:nvSpPr>
        <p:spPr/>
        <p:txBody>
          <a:bodyPr/>
          <a:lstStyle/>
          <a:p>
            <a:fld id="{323824D2-57B7-4FB7-82D6-3DA34C67D3B4}" type="slidenum">
              <a:rPr kumimoji="1" lang="ja-JP" altLang="en-US" smtClean="0"/>
              <a:pPr/>
              <a:t>6</a:t>
            </a:fld>
            <a:endParaRPr kumimoji="1" lang="ja-JP" altLang="en-US"/>
          </a:p>
        </p:txBody>
      </p:sp>
      <p:sp>
        <p:nvSpPr>
          <p:cNvPr id="3" name="正方形/長方形 2"/>
          <p:cNvSpPr/>
          <p:nvPr/>
        </p:nvSpPr>
        <p:spPr>
          <a:xfrm>
            <a:off x="179512" y="692696"/>
            <a:ext cx="8748464" cy="5663089"/>
          </a:xfrm>
          <a:prstGeom prst="rect">
            <a:avLst/>
          </a:prstGeom>
        </p:spPr>
        <p:txBody>
          <a:bodyPr wrap="square">
            <a:spAutoFit/>
          </a:bodyPr>
          <a:lstStyle/>
          <a:p>
            <a:pPr algn="just">
              <a:spcAft>
                <a:spcPts val="0"/>
              </a:spcAft>
            </a:pPr>
            <a:r>
              <a:rPr lang="ja-JP" altLang="ja-JP" sz="2000" kern="100" dirty="0" smtClean="0">
                <a:latin typeface="AR P丸ゴシック体M" pitchFamily="50" charset="-128"/>
                <a:ea typeface="AR P丸ゴシック体M" pitchFamily="50" charset="-128"/>
                <a:cs typeface="Times New Roman"/>
              </a:rPr>
              <a:t>③官製談合事件の頻発と官製談合防止法制定・独占禁止法改正</a:t>
            </a:r>
            <a:endParaRPr lang="en-US" altLang="ja-JP" sz="2000" kern="100" dirty="0" smtClean="0">
              <a:latin typeface="AR P丸ゴシック体M" pitchFamily="50" charset="-128"/>
              <a:ea typeface="AR P丸ゴシック体M" pitchFamily="50" charset="-128"/>
              <a:cs typeface="Times New Roman"/>
            </a:endParaRPr>
          </a:p>
          <a:p>
            <a:pPr algn="just">
              <a:spcAft>
                <a:spcPts val="0"/>
              </a:spcAft>
            </a:pPr>
            <a:endParaRPr lang="ja-JP" altLang="ja-JP" kern="100" dirty="0" smtClean="0">
              <a:latin typeface="ＭＳ ゴシック"/>
              <a:cs typeface="Times New Roman"/>
            </a:endParaRPr>
          </a:p>
          <a:p>
            <a:pPr algn="just">
              <a:spcAft>
                <a:spcPts val="0"/>
              </a:spcAft>
            </a:pPr>
            <a:r>
              <a:rPr lang="ja-JP" altLang="ja-JP" kern="100" dirty="0" smtClean="0">
                <a:latin typeface="ＭＳ ゴシック"/>
                <a:cs typeface="Times New Roman"/>
              </a:rPr>
              <a:t>　</a:t>
            </a:r>
            <a:r>
              <a:rPr lang="en-US" altLang="ja-JP" kern="100" dirty="0" smtClean="0">
                <a:latin typeface="ＭＳ ゴシック"/>
                <a:cs typeface="Times New Roman"/>
              </a:rPr>
              <a:t>2000</a:t>
            </a:r>
            <a:r>
              <a:rPr lang="ja-JP" altLang="ja-JP" kern="100" dirty="0" smtClean="0">
                <a:latin typeface="ＭＳ ゴシック"/>
                <a:cs typeface="Times New Roman"/>
              </a:rPr>
              <a:t>年　　　北海道</a:t>
            </a:r>
            <a:r>
              <a:rPr lang="ja-JP" altLang="en-US" kern="100" dirty="0" smtClean="0">
                <a:latin typeface="ＭＳ ゴシック"/>
                <a:cs typeface="Times New Roman"/>
              </a:rPr>
              <a:t>上川支庁</a:t>
            </a:r>
            <a:r>
              <a:rPr lang="ja-JP" altLang="ja-JP" kern="100" dirty="0" smtClean="0">
                <a:latin typeface="ＭＳ ゴシック"/>
                <a:cs typeface="Times New Roman"/>
              </a:rPr>
              <a:t>農業土木談合・審決（発注者関与事件）</a:t>
            </a:r>
          </a:p>
          <a:p>
            <a:pPr algn="just">
              <a:spcAft>
                <a:spcPts val="0"/>
              </a:spcAft>
            </a:pPr>
            <a:r>
              <a:rPr lang="ja-JP" altLang="ja-JP" kern="100" dirty="0" smtClean="0">
                <a:latin typeface="ＭＳ ゴシック"/>
                <a:cs typeface="Times New Roman"/>
              </a:rPr>
              <a:t>　</a:t>
            </a:r>
            <a:r>
              <a:rPr lang="en-US" altLang="ja-JP" kern="100" dirty="0" smtClean="0">
                <a:latin typeface="ＭＳ ゴシック"/>
                <a:cs typeface="Times New Roman"/>
              </a:rPr>
              <a:t>2002</a:t>
            </a:r>
            <a:r>
              <a:rPr lang="ja-JP" altLang="ja-JP" kern="100" dirty="0" smtClean="0">
                <a:latin typeface="ＭＳ ゴシック"/>
                <a:cs typeface="Times New Roman"/>
              </a:rPr>
              <a:t>年　　　道路公団道路保全工事談合・審決（発注者関与事件）</a:t>
            </a:r>
            <a:endParaRPr lang="en-US" altLang="ja-JP" kern="100" dirty="0" smtClean="0">
              <a:latin typeface="ＭＳ ゴシック"/>
              <a:cs typeface="Times New Roman"/>
            </a:endParaRPr>
          </a:p>
          <a:p>
            <a:pPr algn="just">
              <a:spcAft>
                <a:spcPts val="0"/>
              </a:spcAft>
            </a:pPr>
            <a:endParaRPr lang="ja-JP" altLang="ja-JP" kern="100" dirty="0" smtClean="0">
              <a:latin typeface="ＭＳ ゴシック"/>
              <a:cs typeface="Times New Roman"/>
            </a:endParaRPr>
          </a:p>
          <a:p>
            <a:pPr algn="just">
              <a:spcAft>
                <a:spcPts val="0"/>
              </a:spcAft>
            </a:pPr>
            <a:r>
              <a:rPr lang="en-US" altLang="ja-JP" kern="100" dirty="0" smtClean="0">
                <a:latin typeface="ＭＳ ゴシック"/>
                <a:cs typeface="Times New Roman"/>
              </a:rPr>
              <a:t> 2003</a:t>
            </a:r>
            <a:r>
              <a:rPr lang="zh-TW" altLang="ja-JP" kern="100" dirty="0" smtClean="0">
                <a:latin typeface="ＭＳ ゴシック"/>
                <a:cs typeface="Times New Roman"/>
              </a:rPr>
              <a:t>年</a:t>
            </a:r>
            <a:r>
              <a:rPr lang="en-US" altLang="ja-JP" kern="100" dirty="0" smtClean="0">
                <a:latin typeface="ＭＳ ゴシック"/>
                <a:cs typeface="Times New Roman"/>
              </a:rPr>
              <a:t>1</a:t>
            </a:r>
            <a:r>
              <a:rPr lang="zh-TW" altLang="ja-JP" kern="100" dirty="0" smtClean="0">
                <a:latin typeface="ＭＳ ゴシック"/>
                <a:cs typeface="Times New Roman"/>
              </a:rPr>
              <a:t>月　</a:t>
            </a:r>
            <a:r>
              <a:rPr lang="zh-TW" altLang="ja-JP" b="1" kern="100" dirty="0" smtClean="0">
                <a:latin typeface="ＭＳ Ｐゴシック" pitchFamily="50" charset="-128"/>
                <a:ea typeface="ＭＳ Ｐゴシック" pitchFamily="50" charset="-128"/>
                <a:cs typeface="Times New Roman"/>
              </a:rPr>
              <a:t>「入札談合等関与行為防止法（官製談合防止法）」</a:t>
            </a:r>
            <a:r>
              <a:rPr lang="zh-TW" altLang="ja-JP" kern="100" dirty="0" smtClean="0">
                <a:latin typeface="ＭＳ Ｐゴシック" pitchFamily="50" charset="-128"/>
                <a:ea typeface="ＭＳ Ｐゴシック" pitchFamily="50" charset="-128"/>
                <a:cs typeface="Times New Roman"/>
              </a:rPr>
              <a:t>施行</a:t>
            </a:r>
            <a:endParaRPr lang="en-US" altLang="zh-TW" kern="100" dirty="0" smtClean="0">
              <a:latin typeface="ＭＳ Ｐゴシック" pitchFamily="50" charset="-128"/>
              <a:ea typeface="ＭＳ Ｐゴシック" pitchFamily="50" charset="-128"/>
              <a:cs typeface="Times New Roman"/>
            </a:endParaRPr>
          </a:p>
          <a:p>
            <a:pPr algn="just">
              <a:spcAft>
                <a:spcPts val="0"/>
              </a:spcAft>
            </a:pPr>
            <a:endParaRPr lang="ja-JP" altLang="ja-JP" kern="100" dirty="0" smtClean="0">
              <a:latin typeface="ＭＳ ゴシック"/>
              <a:cs typeface="Times New Roman"/>
            </a:endParaRPr>
          </a:p>
          <a:p>
            <a:pPr algn="just">
              <a:spcAft>
                <a:spcPts val="0"/>
              </a:spcAft>
            </a:pPr>
            <a:r>
              <a:rPr lang="en-US" altLang="ja-JP" kern="100" dirty="0" smtClean="0">
                <a:latin typeface="ＭＳ ゴシック"/>
                <a:cs typeface="Times New Roman"/>
              </a:rPr>
              <a:t> 2003</a:t>
            </a:r>
            <a:r>
              <a:rPr lang="ja-JP" altLang="ja-JP" kern="100" dirty="0" smtClean="0">
                <a:latin typeface="ＭＳ ゴシック"/>
                <a:cs typeface="Times New Roman"/>
              </a:rPr>
              <a:t>年　　　 岩見沢市談合・審決（官製談合防止法初適用）</a:t>
            </a:r>
          </a:p>
          <a:p>
            <a:pPr algn="just">
              <a:spcAft>
                <a:spcPts val="0"/>
              </a:spcAft>
            </a:pPr>
            <a:r>
              <a:rPr lang="ja-JP" altLang="ja-JP" kern="100" dirty="0" smtClean="0">
                <a:latin typeface="ＭＳ ゴシック"/>
                <a:cs typeface="Times New Roman"/>
              </a:rPr>
              <a:t>　</a:t>
            </a:r>
            <a:r>
              <a:rPr lang="en-US" altLang="ja-JP" kern="100" dirty="0" smtClean="0">
                <a:latin typeface="ＭＳ ゴシック"/>
                <a:cs typeface="Times New Roman"/>
              </a:rPr>
              <a:t>2004</a:t>
            </a:r>
            <a:r>
              <a:rPr lang="ja-JP" altLang="ja-JP" kern="100" dirty="0" smtClean="0">
                <a:latin typeface="ＭＳ ゴシック"/>
                <a:cs typeface="Times New Roman"/>
              </a:rPr>
              <a:t>年　　　</a:t>
            </a:r>
            <a:r>
              <a:rPr lang="en-US" altLang="ja-JP" kern="100" dirty="0" smtClean="0">
                <a:latin typeface="ＭＳ ゴシック"/>
                <a:cs typeface="Times New Roman"/>
              </a:rPr>
              <a:t> PC</a:t>
            </a:r>
            <a:r>
              <a:rPr lang="ja-JP" altLang="ja-JP" kern="100" dirty="0" smtClean="0">
                <a:latin typeface="ＭＳ ゴシック"/>
                <a:cs typeface="Times New Roman"/>
              </a:rPr>
              <a:t>橋梁談合（官製談合）、新潟市談合（官製談合）</a:t>
            </a:r>
          </a:p>
          <a:p>
            <a:pPr algn="just">
              <a:spcAft>
                <a:spcPts val="0"/>
              </a:spcAft>
            </a:pPr>
            <a:r>
              <a:rPr lang="ja-JP" altLang="ja-JP" kern="100" dirty="0" smtClean="0">
                <a:latin typeface="ＭＳ ゴシック"/>
                <a:cs typeface="Times New Roman"/>
              </a:rPr>
              <a:t>　</a:t>
            </a:r>
            <a:r>
              <a:rPr lang="en-US" altLang="ja-JP" kern="100" dirty="0" smtClean="0">
                <a:latin typeface="ＭＳ ゴシック"/>
                <a:cs typeface="Times New Roman"/>
              </a:rPr>
              <a:t>2005</a:t>
            </a:r>
            <a:r>
              <a:rPr lang="ja-JP" altLang="ja-JP" kern="100" dirty="0" smtClean="0">
                <a:latin typeface="ＭＳ ゴシック"/>
                <a:cs typeface="Times New Roman"/>
              </a:rPr>
              <a:t>年　　　 鋼橋談合（官製談合）</a:t>
            </a:r>
            <a:endParaRPr lang="en-US" altLang="ja-JP" kern="100" dirty="0" smtClean="0">
              <a:latin typeface="ＭＳ ゴシック"/>
              <a:cs typeface="Times New Roman"/>
            </a:endParaRPr>
          </a:p>
          <a:p>
            <a:pPr algn="just">
              <a:spcAft>
                <a:spcPts val="0"/>
              </a:spcAft>
            </a:pPr>
            <a:endParaRPr lang="ja-JP" altLang="ja-JP" kern="100" dirty="0" smtClean="0">
              <a:latin typeface="ＭＳ ゴシック"/>
              <a:cs typeface="Times New Roman"/>
            </a:endParaRPr>
          </a:p>
          <a:p>
            <a:pPr algn="just">
              <a:spcAft>
                <a:spcPts val="0"/>
              </a:spcAft>
            </a:pPr>
            <a:r>
              <a:rPr lang="ja-JP" altLang="ja-JP" kern="100" dirty="0" smtClean="0">
                <a:latin typeface="ＭＳ ゴシック"/>
                <a:cs typeface="Times New Roman"/>
              </a:rPr>
              <a:t>　 同年</a:t>
            </a:r>
            <a:r>
              <a:rPr lang="en-US" altLang="ja-JP" kern="100" dirty="0" smtClean="0">
                <a:latin typeface="ＭＳ ゴシック"/>
                <a:cs typeface="Times New Roman"/>
              </a:rPr>
              <a:t>10</a:t>
            </a:r>
            <a:r>
              <a:rPr lang="ja-JP" altLang="ja-JP" kern="100" dirty="0" smtClean="0">
                <a:latin typeface="ＭＳ ゴシック"/>
                <a:cs typeface="Times New Roman"/>
              </a:rPr>
              <a:t>月</a:t>
            </a:r>
            <a:r>
              <a:rPr lang="en-US" altLang="ja-JP" kern="100" dirty="0" smtClean="0">
                <a:latin typeface="ＭＳ ゴシック"/>
                <a:cs typeface="Times New Roman"/>
              </a:rPr>
              <a:t>   </a:t>
            </a:r>
            <a:r>
              <a:rPr lang="ja-JP" altLang="ja-JP" kern="100" dirty="0" smtClean="0">
                <a:latin typeface="ＭＳ ゴシック"/>
                <a:cs typeface="Times New Roman"/>
              </a:rPr>
              <a:t>国土交通省が一般競争入札を拡大実施</a:t>
            </a:r>
            <a:r>
              <a:rPr lang="en-US" altLang="ja-JP" kern="100" dirty="0" smtClean="0">
                <a:latin typeface="ＭＳ ゴシック"/>
                <a:cs typeface="Times New Roman"/>
              </a:rPr>
              <a:t>(3</a:t>
            </a:r>
            <a:r>
              <a:rPr lang="ja-JP" altLang="en-US" kern="100" dirty="0" smtClean="0">
                <a:latin typeface="ＭＳ ゴシック"/>
                <a:cs typeface="Times New Roman"/>
              </a:rPr>
              <a:t>億円以上</a:t>
            </a:r>
            <a:r>
              <a:rPr lang="en-US" altLang="ja-JP" kern="100" dirty="0" smtClean="0">
                <a:latin typeface="ＭＳ ゴシック"/>
                <a:cs typeface="Times New Roman"/>
              </a:rPr>
              <a:t>)</a:t>
            </a:r>
            <a:endParaRPr lang="ja-JP" altLang="ja-JP" kern="100" dirty="0" smtClean="0">
              <a:latin typeface="ＭＳ ゴシック"/>
              <a:cs typeface="Times New Roman"/>
            </a:endParaRPr>
          </a:p>
          <a:p>
            <a:pPr algn="just">
              <a:spcAft>
                <a:spcPts val="0"/>
              </a:spcAft>
            </a:pPr>
            <a:r>
              <a:rPr lang="zh-TW" altLang="ja-JP" kern="100" dirty="0" smtClean="0">
                <a:latin typeface="ＭＳ ゴシック"/>
                <a:cs typeface="Times New Roman"/>
              </a:rPr>
              <a:t>　 </a:t>
            </a:r>
            <a:r>
              <a:rPr lang="ja-JP" altLang="ja-JP" kern="100" dirty="0" smtClean="0">
                <a:latin typeface="ＭＳ ゴシック"/>
                <a:cs typeface="Times New Roman"/>
              </a:rPr>
              <a:t>同年</a:t>
            </a:r>
            <a:r>
              <a:rPr lang="en-US" altLang="ja-JP" kern="100" dirty="0" smtClean="0">
                <a:latin typeface="ＭＳ ゴシック"/>
                <a:cs typeface="Times New Roman"/>
              </a:rPr>
              <a:t>12</a:t>
            </a:r>
            <a:r>
              <a:rPr lang="ja-JP" altLang="ja-JP" kern="100" dirty="0" smtClean="0">
                <a:latin typeface="ＭＳ ゴシック"/>
                <a:cs typeface="Times New Roman"/>
              </a:rPr>
              <a:t>月　 主要建設業団体首脳が「談合離脱宣言」</a:t>
            </a:r>
            <a:endParaRPr lang="en-US" altLang="ja-JP" kern="100" dirty="0" smtClean="0">
              <a:latin typeface="ＭＳ ゴシック"/>
              <a:cs typeface="Times New Roman"/>
            </a:endParaRPr>
          </a:p>
          <a:p>
            <a:pPr algn="just">
              <a:spcAft>
                <a:spcPts val="0"/>
              </a:spcAft>
            </a:pPr>
            <a:endParaRPr lang="ja-JP" altLang="ja-JP" kern="100" dirty="0" smtClean="0">
              <a:latin typeface="ＭＳ ゴシック"/>
              <a:cs typeface="Times New Roman"/>
            </a:endParaRPr>
          </a:p>
          <a:p>
            <a:pPr indent="152400" algn="just">
              <a:spcAft>
                <a:spcPts val="0"/>
              </a:spcAft>
            </a:pPr>
            <a:r>
              <a:rPr lang="en-US" altLang="ja-JP" kern="100" dirty="0" smtClean="0">
                <a:latin typeface="ＭＳ ゴシック"/>
                <a:cs typeface="Times New Roman"/>
              </a:rPr>
              <a:t>2006</a:t>
            </a:r>
            <a:r>
              <a:rPr lang="ja-JP" altLang="ja-JP" kern="100" dirty="0" smtClean="0">
                <a:latin typeface="ＭＳ ゴシック"/>
                <a:cs typeface="Times New Roman"/>
              </a:rPr>
              <a:t>年</a:t>
            </a:r>
            <a:r>
              <a:rPr lang="en-US" altLang="ja-JP" kern="100" dirty="0" smtClean="0">
                <a:latin typeface="ＭＳ ゴシック"/>
                <a:cs typeface="Times New Roman"/>
              </a:rPr>
              <a:t>1</a:t>
            </a:r>
            <a:r>
              <a:rPr lang="ja-JP" altLang="ja-JP" kern="100" dirty="0" smtClean="0">
                <a:latin typeface="ＭＳ ゴシック"/>
                <a:cs typeface="Times New Roman"/>
              </a:rPr>
              <a:t>月</a:t>
            </a:r>
            <a:r>
              <a:rPr lang="ja-JP" altLang="ja-JP" b="1" kern="100" dirty="0" smtClean="0">
                <a:latin typeface="ＭＳ ゴシック"/>
                <a:cs typeface="Times New Roman"/>
              </a:rPr>
              <a:t>　「改正独占禁止法」</a:t>
            </a:r>
            <a:r>
              <a:rPr lang="ja-JP" altLang="ja-JP" kern="100" dirty="0" smtClean="0">
                <a:latin typeface="ＭＳ ゴシック"/>
                <a:cs typeface="Times New Roman"/>
              </a:rPr>
              <a:t>施行。</a:t>
            </a:r>
          </a:p>
          <a:p>
            <a:pPr indent="1219200" algn="just">
              <a:spcAft>
                <a:spcPts val="0"/>
              </a:spcAft>
            </a:pPr>
            <a:r>
              <a:rPr lang="ja-JP" altLang="ja-JP" kern="100" dirty="0" smtClean="0">
                <a:latin typeface="ＭＳ ゴシック"/>
                <a:cs typeface="Times New Roman"/>
              </a:rPr>
              <a:t>罰則強化、公取委に犯則調査権限、課徴金減免制度</a:t>
            </a:r>
            <a:r>
              <a:rPr lang="ja-JP" altLang="en-US" kern="100" dirty="0" smtClean="0">
                <a:latin typeface="ＭＳ ゴシック"/>
                <a:cs typeface="Times New Roman"/>
              </a:rPr>
              <a:t>等</a:t>
            </a:r>
            <a:endParaRPr lang="en-US" altLang="ja-JP" kern="100" dirty="0" smtClean="0">
              <a:latin typeface="ＭＳ ゴシック"/>
              <a:cs typeface="Times New Roman"/>
            </a:endParaRPr>
          </a:p>
          <a:p>
            <a:pPr indent="1219200" algn="just">
              <a:spcAft>
                <a:spcPts val="0"/>
              </a:spcAft>
            </a:pPr>
            <a:endParaRPr lang="ja-JP" altLang="ja-JP" kern="100" dirty="0" smtClean="0">
              <a:latin typeface="ＭＳ ゴシック"/>
              <a:cs typeface="Times New Roman"/>
            </a:endParaRPr>
          </a:p>
          <a:p>
            <a:pPr algn="just">
              <a:spcAft>
                <a:spcPts val="0"/>
              </a:spcAft>
            </a:pPr>
            <a:r>
              <a:rPr lang="ja-JP" altLang="ja-JP" kern="100" dirty="0" smtClean="0">
                <a:latin typeface="ＭＳ ゴシック"/>
                <a:cs typeface="Times New Roman"/>
              </a:rPr>
              <a:t>　 同年</a:t>
            </a:r>
            <a:r>
              <a:rPr lang="en-US" altLang="ja-JP" kern="100" dirty="0" smtClean="0">
                <a:latin typeface="ＭＳ ゴシック"/>
                <a:cs typeface="Times New Roman"/>
              </a:rPr>
              <a:t>10</a:t>
            </a:r>
            <a:r>
              <a:rPr lang="ja-JP" altLang="ja-JP" kern="100" dirty="0" smtClean="0">
                <a:latin typeface="ＭＳ ゴシック"/>
                <a:cs typeface="Times New Roman"/>
              </a:rPr>
              <a:t>・</a:t>
            </a:r>
            <a:r>
              <a:rPr lang="en-US" altLang="ja-JP" kern="100" dirty="0" smtClean="0">
                <a:latin typeface="ＭＳ ゴシック"/>
                <a:cs typeface="Times New Roman"/>
              </a:rPr>
              <a:t>11</a:t>
            </a:r>
            <a:r>
              <a:rPr lang="ja-JP" altLang="ja-JP" kern="100" dirty="0" smtClean="0">
                <a:latin typeface="ＭＳ ゴシック"/>
                <a:cs typeface="Times New Roman"/>
              </a:rPr>
              <a:t>月　県発注工事に係る談合、収賄などにより和歌山県、宮崎</a:t>
            </a:r>
          </a:p>
          <a:p>
            <a:pPr indent="1066800" algn="just">
              <a:spcAft>
                <a:spcPts val="0"/>
              </a:spcAft>
            </a:pPr>
            <a:r>
              <a:rPr lang="ja-JP" altLang="ja-JP" kern="100" dirty="0" smtClean="0">
                <a:latin typeface="ＭＳ ゴシック"/>
                <a:cs typeface="Times New Roman"/>
              </a:rPr>
              <a:t>県、福島県の知事が逮捕される。</a:t>
            </a:r>
          </a:p>
          <a:p>
            <a:pPr algn="just">
              <a:spcAft>
                <a:spcPts val="0"/>
              </a:spcAft>
            </a:pPr>
            <a:r>
              <a:rPr lang="ja-JP" altLang="ja-JP" kern="100" dirty="0" smtClean="0">
                <a:latin typeface="ＭＳ ゴシック"/>
                <a:cs typeface="Times New Roman"/>
              </a:rPr>
              <a:t>　 同年</a:t>
            </a:r>
            <a:r>
              <a:rPr lang="en-US" altLang="ja-JP" kern="100" dirty="0" smtClean="0">
                <a:latin typeface="ＭＳ ゴシック"/>
                <a:cs typeface="Times New Roman"/>
              </a:rPr>
              <a:t>12</a:t>
            </a:r>
            <a:r>
              <a:rPr lang="ja-JP" altLang="ja-JP" kern="100" dirty="0" smtClean="0">
                <a:latin typeface="ＭＳ ゴシック"/>
                <a:cs typeface="Times New Roman"/>
              </a:rPr>
              <a:t>月　全国知事会「都道府県の公共調達改革に関する指針」公表</a:t>
            </a:r>
            <a:endParaRPr lang="ja-JP" altLang="ja-JP" kern="100" dirty="0">
              <a:latin typeface="ＭＳ ゴシック"/>
              <a:cs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 1"/>
          <p:cNvSpPr>
            <a:spLocks noGrp="1"/>
          </p:cNvSpPr>
          <p:nvPr>
            <p:ph type="sldNum" sz="quarter" idx="12"/>
          </p:nvPr>
        </p:nvSpPr>
        <p:spPr/>
        <p:txBody>
          <a:bodyPr/>
          <a:lstStyle/>
          <a:p>
            <a:fld id="{323824D2-57B7-4FB7-82D6-3DA34C67D3B4}" type="slidenum">
              <a:rPr kumimoji="1" lang="ja-JP" altLang="en-US" smtClean="0"/>
              <a:pPr/>
              <a:t>7</a:t>
            </a:fld>
            <a:endParaRPr kumimoji="1" lang="ja-JP" altLang="en-US"/>
          </a:p>
        </p:txBody>
      </p:sp>
      <p:sp>
        <p:nvSpPr>
          <p:cNvPr id="3" name="正方形/長方形 2"/>
          <p:cNvSpPr/>
          <p:nvPr/>
        </p:nvSpPr>
        <p:spPr>
          <a:xfrm>
            <a:off x="251520" y="476672"/>
            <a:ext cx="8712968" cy="5940088"/>
          </a:xfrm>
          <a:prstGeom prst="rect">
            <a:avLst/>
          </a:prstGeom>
        </p:spPr>
        <p:txBody>
          <a:bodyPr wrap="square">
            <a:spAutoFit/>
          </a:bodyPr>
          <a:lstStyle/>
          <a:p>
            <a:pPr algn="just">
              <a:spcAft>
                <a:spcPts val="0"/>
              </a:spcAft>
            </a:pPr>
            <a:r>
              <a:rPr lang="ja-JP" altLang="ja-JP" sz="2000" kern="100" dirty="0" smtClean="0">
                <a:latin typeface="AR P丸ゴシック体M" pitchFamily="50" charset="-128"/>
                <a:ea typeface="AR P丸ゴシック体M" pitchFamily="50" charset="-128"/>
                <a:cs typeface="Times New Roman"/>
              </a:rPr>
              <a:t>④安値受注の頻発、ダンピングと工事の品質への懸念</a:t>
            </a:r>
            <a:endParaRPr lang="en-US" altLang="ja-JP" sz="2000" kern="100" dirty="0" smtClean="0">
              <a:latin typeface="AR P丸ゴシック体M" pitchFamily="50" charset="-128"/>
              <a:ea typeface="AR P丸ゴシック体M" pitchFamily="50" charset="-128"/>
              <a:cs typeface="Times New Roman"/>
            </a:endParaRPr>
          </a:p>
          <a:p>
            <a:pPr algn="just">
              <a:spcAft>
                <a:spcPts val="0"/>
              </a:spcAft>
            </a:pPr>
            <a:endParaRPr lang="ja-JP" altLang="ja-JP" kern="100" dirty="0" smtClean="0">
              <a:latin typeface="ＭＳ ゴシック"/>
              <a:cs typeface="Times New Roman"/>
            </a:endParaRPr>
          </a:p>
          <a:p>
            <a:pPr algn="just">
              <a:spcAft>
                <a:spcPts val="0"/>
              </a:spcAft>
            </a:pPr>
            <a:r>
              <a:rPr lang="ja-JP" altLang="ja-JP" kern="100" dirty="0" smtClean="0">
                <a:latin typeface="ＭＳ ゴシック"/>
                <a:cs typeface="Times New Roman"/>
              </a:rPr>
              <a:t>　</a:t>
            </a:r>
            <a:r>
              <a:rPr lang="en-US" altLang="ja-JP" kern="100" dirty="0" smtClean="0">
                <a:latin typeface="ＭＳ ゴシック"/>
                <a:cs typeface="Times New Roman"/>
              </a:rPr>
              <a:t>2004</a:t>
            </a:r>
            <a:r>
              <a:rPr lang="ja-JP" altLang="ja-JP" kern="100" dirty="0" smtClean="0">
                <a:latin typeface="ＭＳ ゴシック"/>
                <a:cs typeface="Times New Roman"/>
              </a:rPr>
              <a:t>年　　　長野県及び国土交通省発注工事に対し公取委がダンピング警告</a:t>
            </a:r>
            <a:endParaRPr lang="en-US" altLang="ja-JP" kern="100" dirty="0" smtClean="0">
              <a:latin typeface="ＭＳ ゴシック"/>
              <a:cs typeface="Times New Roman"/>
            </a:endParaRPr>
          </a:p>
          <a:p>
            <a:pPr algn="just">
              <a:spcAft>
                <a:spcPts val="0"/>
              </a:spcAft>
            </a:pPr>
            <a:endParaRPr lang="ja-JP" altLang="ja-JP" kern="100" dirty="0" smtClean="0">
              <a:latin typeface="ＭＳ ゴシック"/>
              <a:cs typeface="Times New Roman"/>
            </a:endParaRPr>
          </a:p>
          <a:p>
            <a:pPr algn="just">
              <a:spcAft>
                <a:spcPts val="0"/>
              </a:spcAft>
            </a:pPr>
            <a:r>
              <a:rPr lang="ja-JP" altLang="ja-JP" kern="100" dirty="0" smtClean="0">
                <a:latin typeface="ＭＳ ゴシック"/>
                <a:cs typeface="Times New Roman"/>
              </a:rPr>
              <a:t>　</a:t>
            </a:r>
            <a:r>
              <a:rPr lang="en-US" altLang="ja-JP" kern="100" dirty="0" smtClean="0">
                <a:latin typeface="ＭＳ ゴシック"/>
                <a:cs typeface="Times New Roman"/>
              </a:rPr>
              <a:t>2005</a:t>
            </a:r>
            <a:r>
              <a:rPr lang="ja-JP" altLang="ja-JP" kern="100" dirty="0" smtClean="0">
                <a:latin typeface="ＭＳ ゴシック"/>
                <a:cs typeface="Times New Roman"/>
              </a:rPr>
              <a:t>年</a:t>
            </a:r>
            <a:r>
              <a:rPr lang="en-US" altLang="ja-JP" kern="100" dirty="0" smtClean="0">
                <a:latin typeface="ＭＳ ゴシック"/>
                <a:cs typeface="Times New Roman"/>
              </a:rPr>
              <a:t>4</a:t>
            </a:r>
            <a:r>
              <a:rPr lang="ja-JP" altLang="ja-JP" kern="100" dirty="0" smtClean="0">
                <a:latin typeface="ＭＳ ゴシック"/>
                <a:cs typeface="Times New Roman"/>
              </a:rPr>
              <a:t>月　</a:t>
            </a:r>
            <a:r>
              <a:rPr lang="ja-JP" altLang="ja-JP" b="1" kern="100" dirty="0" smtClean="0">
                <a:latin typeface="ＭＳ ゴシック"/>
                <a:cs typeface="Times New Roman"/>
              </a:rPr>
              <a:t>「公共工事の品質確保の促進に関する法律」</a:t>
            </a:r>
            <a:r>
              <a:rPr lang="ja-JP" altLang="ja-JP" kern="100" dirty="0" smtClean="0">
                <a:latin typeface="ＭＳ ゴシック"/>
                <a:cs typeface="Times New Roman"/>
              </a:rPr>
              <a:t>施行</a:t>
            </a:r>
            <a:endParaRPr lang="en-US" altLang="ja-JP" kern="100" dirty="0" smtClean="0">
              <a:latin typeface="ＭＳ ゴシック"/>
              <a:cs typeface="Times New Roman"/>
            </a:endParaRPr>
          </a:p>
          <a:p>
            <a:pPr algn="just">
              <a:spcAft>
                <a:spcPts val="0"/>
              </a:spcAft>
            </a:pPr>
            <a:endParaRPr lang="ja-JP" altLang="ja-JP" kern="100" dirty="0" smtClean="0">
              <a:latin typeface="ＭＳ ゴシック"/>
              <a:cs typeface="Times New Roman"/>
            </a:endParaRPr>
          </a:p>
          <a:p>
            <a:pPr algn="just">
              <a:spcAft>
                <a:spcPts val="0"/>
              </a:spcAft>
            </a:pPr>
            <a:r>
              <a:rPr lang="ja-JP" altLang="ja-JP" kern="100" dirty="0" smtClean="0">
                <a:latin typeface="ＭＳ ゴシック"/>
                <a:cs typeface="Times New Roman"/>
              </a:rPr>
              <a:t>　　同年</a:t>
            </a:r>
            <a:r>
              <a:rPr lang="en-US" altLang="ja-JP" kern="100" dirty="0" smtClean="0">
                <a:latin typeface="ＭＳ ゴシック"/>
                <a:cs typeface="Times New Roman"/>
              </a:rPr>
              <a:t> 10</a:t>
            </a:r>
            <a:r>
              <a:rPr lang="ja-JP" altLang="ja-JP" kern="100" dirty="0" smtClean="0">
                <a:latin typeface="ＭＳ ゴシック"/>
                <a:cs typeface="Times New Roman"/>
              </a:rPr>
              <a:t>月　国土交通省が</a:t>
            </a:r>
            <a:r>
              <a:rPr lang="en-US" altLang="ja-JP" kern="100" dirty="0" smtClean="0">
                <a:latin typeface="ＭＳ ゴシック"/>
                <a:cs typeface="Times New Roman"/>
              </a:rPr>
              <a:t>3</a:t>
            </a:r>
            <a:r>
              <a:rPr lang="ja-JP" altLang="ja-JP" kern="100" dirty="0" smtClean="0">
                <a:latin typeface="ＭＳ ゴシック"/>
                <a:cs typeface="Times New Roman"/>
              </a:rPr>
              <a:t>億円以上の工事に</a:t>
            </a:r>
            <a:r>
              <a:rPr lang="ja-JP" altLang="en-US" kern="100" dirty="0" smtClean="0">
                <a:latin typeface="ＭＳ ゴシック"/>
                <a:cs typeface="Times New Roman"/>
              </a:rPr>
              <a:t>一般競争入札・総合評価落札</a:t>
            </a:r>
            <a:r>
              <a:rPr lang="ja-JP" altLang="ja-JP" kern="100" dirty="0" smtClean="0">
                <a:latin typeface="ＭＳ ゴシック"/>
                <a:cs typeface="Times New Roman"/>
              </a:rPr>
              <a:t>を実施。</a:t>
            </a:r>
            <a:endParaRPr lang="en-US" altLang="ja-JP" kern="100" dirty="0" smtClean="0">
              <a:latin typeface="ＭＳ ゴシック"/>
              <a:cs typeface="Times New Roman"/>
            </a:endParaRPr>
          </a:p>
          <a:p>
            <a:pPr algn="just"/>
            <a:r>
              <a:rPr lang="ja-JP" altLang="en-US" kern="100" dirty="0" smtClean="0">
                <a:latin typeface="ＭＳ ゴシック"/>
                <a:cs typeface="Times New Roman"/>
              </a:rPr>
              <a:t>　　　　　　　　</a:t>
            </a:r>
            <a:r>
              <a:rPr lang="ja-JP" altLang="ja-JP" kern="100" dirty="0" smtClean="0">
                <a:latin typeface="ＭＳ ゴシック"/>
                <a:cs typeface="Times New Roman"/>
              </a:rPr>
              <a:t>（</a:t>
            </a:r>
            <a:r>
              <a:rPr lang="en-US" altLang="ja-JP" kern="100" dirty="0" smtClean="0">
                <a:latin typeface="ＭＳ ゴシック"/>
                <a:cs typeface="Times New Roman"/>
              </a:rPr>
              <a:t>05</a:t>
            </a:r>
            <a:r>
              <a:rPr lang="ja-JP" altLang="ja-JP" kern="100" dirty="0" smtClean="0">
                <a:latin typeface="ＭＳ ゴシック"/>
                <a:cs typeface="Times New Roman"/>
              </a:rPr>
              <a:t>年度下半期</a:t>
            </a:r>
            <a:r>
              <a:rPr lang="en-US" altLang="ja-JP" kern="100" dirty="0" smtClean="0">
                <a:latin typeface="ＭＳ ゴシック"/>
                <a:cs typeface="Times New Roman"/>
              </a:rPr>
              <a:t>3</a:t>
            </a:r>
            <a:r>
              <a:rPr lang="ja-JP" altLang="ja-JP" kern="100" dirty="0" smtClean="0">
                <a:latin typeface="ＭＳ ゴシック"/>
                <a:cs typeface="Times New Roman"/>
              </a:rPr>
              <a:t>億円以上、</a:t>
            </a:r>
            <a:r>
              <a:rPr lang="en-US" altLang="ja-JP" kern="100" dirty="0" smtClean="0">
                <a:latin typeface="ＭＳ ゴシック"/>
                <a:cs typeface="Times New Roman"/>
              </a:rPr>
              <a:t>06</a:t>
            </a:r>
            <a:r>
              <a:rPr lang="ja-JP" altLang="ja-JP" kern="100" dirty="0" smtClean="0">
                <a:latin typeface="ＭＳ ゴシック"/>
                <a:cs typeface="Times New Roman"/>
              </a:rPr>
              <a:t>年度</a:t>
            </a:r>
            <a:r>
              <a:rPr lang="en-US" altLang="ja-JP" kern="100" dirty="0" smtClean="0">
                <a:latin typeface="ＭＳ ゴシック"/>
                <a:cs typeface="Times New Roman"/>
              </a:rPr>
              <a:t>2</a:t>
            </a:r>
            <a:r>
              <a:rPr lang="ja-JP" altLang="ja-JP" kern="100" dirty="0" smtClean="0">
                <a:latin typeface="ＭＳ ゴシック"/>
                <a:cs typeface="Times New Roman"/>
              </a:rPr>
              <a:t>億円以上</a:t>
            </a:r>
            <a:r>
              <a:rPr lang="ja-JP" altLang="en-US" kern="100" dirty="0" smtClean="0">
                <a:latin typeface="ＭＳ ゴシック"/>
                <a:cs typeface="Times New Roman"/>
              </a:rPr>
              <a:t>、</a:t>
            </a:r>
            <a:r>
              <a:rPr lang="en-US" altLang="ja-JP" kern="100" dirty="0" smtClean="0">
                <a:latin typeface="ＭＳ ゴシック"/>
                <a:cs typeface="Times New Roman"/>
              </a:rPr>
              <a:t>07</a:t>
            </a:r>
            <a:r>
              <a:rPr lang="ja-JP" altLang="ja-JP" kern="100" dirty="0" smtClean="0">
                <a:latin typeface="ＭＳ ゴシック"/>
                <a:cs typeface="Times New Roman"/>
              </a:rPr>
              <a:t>年度</a:t>
            </a:r>
            <a:r>
              <a:rPr lang="en-US" altLang="ja-JP" kern="100" dirty="0" smtClean="0">
                <a:latin typeface="ＭＳ ゴシック"/>
                <a:cs typeface="Times New Roman"/>
              </a:rPr>
              <a:t>1</a:t>
            </a:r>
            <a:r>
              <a:rPr lang="ja-JP" altLang="ja-JP" kern="100" dirty="0" smtClean="0">
                <a:latin typeface="ＭＳ ゴシック"/>
                <a:cs typeface="Times New Roman"/>
              </a:rPr>
              <a:t>億円以上）</a:t>
            </a:r>
            <a:endParaRPr lang="en-US" altLang="ja-JP" kern="100" dirty="0" smtClean="0">
              <a:latin typeface="ＭＳ ゴシック"/>
              <a:cs typeface="Times New Roman"/>
            </a:endParaRPr>
          </a:p>
          <a:p>
            <a:pPr algn="just">
              <a:spcAft>
                <a:spcPts val="0"/>
              </a:spcAft>
            </a:pPr>
            <a:endParaRPr lang="ja-JP" altLang="ja-JP" kern="100" dirty="0" smtClean="0">
              <a:latin typeface="ＭＳ ゴシック"/>
              <a:cs typeface="Times New Roman"/>
            </a:endParaRPr>
          </a:p>
          <a:p>
            <a:pPr algn="just">
              <a:spcAft>
                <a:spcPts val="0"/>
              </a:spcAft>
            </a:pPr>
            <a:r>
              <a:rPr lang="ja-JP" altLang="ja-JP" kern="100" dirty="0" smtClean="0">
                <a:latin typeface="ＭＳ ゴシック"/>
                <a:cs typeface="Times New Roman"/>
              </a:rPr>
              <a:t>　</a:t>
            </a:r>
            <a:r>
              <a:rPr lang="en-US" altLang="ja-JP" kern="100" dirty="0" smtClean="0">
                <a:latin typeface="ＭＳ ゴシック"/>
                <a:cs typeface="Times New Roman"/>
              </a:rPr>
              <a:t>2008</a:t>
            </a:r>
            <a:r>
              <a:rPr lang="ja-JP" altLang="ja-JP" kern="100" dirty="0" smtClean="0">
                <a:latin typeface="ＭＳ ゴシック"/>
                <a:cs typeface="Times New Roman"/>
              </a:rPr>
              <a:t>年度　</a:t>
            </a:r>
            <a:r>
              <a:rPr lang="en-US" altLang="ja-JP" kern="100" dirty="0" smtClean="0">
                <a:latin typeface="ＭＳ ゴシック"/>
                <a:cs typeface="Times New Roman"/>
              </a:rPr>
              <a:t>  </a:t>
            </a:r>
            <a:r>
              <a:rPr lang="ja-JP" altLang="ja-JP" kern="100" dirty="0" smtClean="0">
                <a:latin typeface="ＭＳ ゴシック"/>
                <a:cs typeface="Times New Roman"/>
              </a:rPr>
              <a:t>国土交通省がすべての工事に総合評価落札方式を原則実施。</a:t>
            </a:r>
          </a:p>
          <a:p>
            <a:pPr indent="914400" algn="just">
              <a:spcAft>
                <a:spcPts val="0"/>
              </a:spcAft>
            </a:pPr>
            <a:r>
              <a:rPr lang="ja-JP" altLang="ja-JP" kern="100" dirty="0" smtClean="0">
                <a:latin typeface="ＭＳ ゴシック"/>
                <a:cs typeface="Times New Roman"/>
              </a:rPr>
              <a:t>また、一般競争入札を</a:t>
            </a:r>
            <a:r>
              <a:rPr lang="en-US" altLang="ja-JP" kern="100" dirty="0" smtClean="0">
                <a:latin typeface="ＭＳ ゴシック"/>
                <a:cs typeface="Times New Roman"/>
              </a:rPr>
              <a:t>6</a:t>
            </a:r>
            <a:r>
              <a:rPr lang="ja-JP" altLang="ja-JP" kern="100" dirty="0" smtClean="0">
                <a:latin typeface="ＭＳ ゴシック"/>
                <a:cs typeface="Times New Roman"/>
              </a:rPr>
              <a:t>千万円以上の工事について実施。</a:t>
            </a:r>
            <a:endParaRPr lang="en-US" altLang="ja-JP" kern="100" dirty="0" smtClean="0">
              <a:latin typeface="ＭＳ ゴシック"/>
              <a:cs typeface="Times New Roman"/>
            </a:endParaRPr>
          </a:p>
          <a:p>
            <a:pPr indent="914400" algn="just">
              <a:spcAft>
                <a:spcPts val="0"/>
              </a:spcAft>
            </a:pPr>
            <a:endParaRPr lang="en-US" altLang="ja-JP" kern="100" dirty="0" smtClean="0">
              <a:latin typeface="ＭＳ ゴシック"/>
              <a:cs typeface="Times New Roman"/>
            </a:endParaRPr>
          </a:p>
          <a:p>
            <a:pPr indent="914400" algn="just">
              <a:spcAft>
                <a:spcPts val="0"/>
              </a:spcAft>
            </a:pPr>
            <a:endParaRPr lang="ja-JP" altLang="ja-JP" kern="100" dirty="0" smtClean="0">
              <a:latin typeface="ＭＳ ゴシック"/>
              <a:cs typeface="Times New Roman"/>
            </a:endParaRPr>
          </a:p>
          <a:p>
            <a:pPr algn="just">
              <a:spcAft>
                <a:spcPts val="0"/>
              </a:spcAft>
            </a:pPr>
            <a:r>
              <a:rPr lang="ja-JP" altLang="ja-JP" kern="100" dirty="0" smtClean="0">
                <a:latin typeface="ＭＳ ゴシック"/>
                <a:cs typeface="Times New Roman"/>
              </a:rPr>
              <a:t>　</a:t>
            </a:r>
            <a:r>
              <a:rPr lang="en-US" altLang="ja-JP" kern="100" dirty="0" smtClean="0">
                <a:latin typeface="ＭＳ ゴシック"/>
                <a:cs typeface="Times New Roman"/>
              </a:rPr>
              <a:t>2008</a:t>
            </a:r>
            <a:r>
              <a:rPr lang="ja-JP" altLang="ja-JP" kern="100" dirty="0" smtClean="0">
                <a:latin typeface="ＭＳ ゴシック"/>
                <a:cs typeface="Times New Roman"/>
              </a:rPr>
              <a:t>年</a:t>
            </a:r>
            <a:r>
              <a:rPr lang="en-US" altLang="ja-JP" kern="100" dirty="0" smtClean="0">
                <a:latin typeface="ＭＳ ゴシック"/>
                <a:cs typeface="Times New Roman"/>
              </a:rPr>
              <a:t>6</a:t>
            </a:r>
            <a:r>
              <a:rPr lang="ja-JP" altLang="ja-JP" kern="100" dirty="0" smtClean="0">
                <a:latin typeface="ＭＳ ゴシック"/>
                <a:cs typeface="Times New Roman"/>
              </a:rPr>
              <a:t>月　最低制限価格及び低入札価格調査基準価格の算定式の見直し</a:t>
            </a:r>
          </a:p>
          <a:p>
            <a:pPr algn="just">
              <a:spcAft>
                <a:spcPts val="0"/>
              </a:spcAft>
            </a:pPr>
            <a:r>
              <a:rPr lang="ja-JP" altLang="ja-JP" kern="100" dirty="0" smtClean="0">
                <a:latin typeface="ＭＳ ゴシック"/>
                <a:cs typeface="Times New Roman"/>
              </a:rPr>
              <a:t>　　　　　　以降、</a:t>
            </a:r>
            <a:r>
              <a:rPr lang="en-US" altLang="ja-JP" kern="100" dirty="0" smtClean="0">
                <a:latin typeface="ＭＳ ゴシック"/>
                <a:cs typeface="Times New Roman"/>
              </a:rPr>
              <a:t>2009</a:t>
            </a:r>
            <a:r>
              <a:rPr lang="ja-JP" altLang="ja-JP" kern="100" dirty="0" smtClean="0">
                <a:latin typeface="ＭＳ ゴシック"/>
                <a:cs typeface="Times New Roman"/>
              </a:rPr>
              <a:t>年、</a:t>
            </a:r>
            <a:r>
              <a:rPr lang="en-US" altLang="ja-JP" kern="100" dirty="0" smtClean="0">
                <a:latin typeface="ＭＳ ゴシック"/>
                <a:cs typeface="Times New Roman"/>
              </a:rPr>
              <a:t>2011</a:t>
            </a:r>
            <a:r>
              <a:rPr lang="ja-JP" altLang="ja-JP" kern="100" dirty="0" smtClean="0">
                <a:latin typeface="ＭＳ ゴシック"/>
                <a:cs typeface="Times New Roman"/>
              </a:rPr>
              <a:t>年、</a:t>
            </a:r>
            <a:r>
              <a:rPr lang="en-US" altLang="ja-JP" kern="100" dirty="0" smtClean="0">
                <a:latin typeface="ＭＳ ゴシック"/>
                <a:cs typeface="Times New Roman"/>
              </a:rPr>
              <a:t>2013</a:t>
            </a:r>
            <a:r>
              <a:rPr lang="ja-JP" altLang="ja-JP" kern="100" dirty="0" smtClean="0">
                <a:latin typeface="ＭＳ ゴシック"/>
                <a:cs typeface="Times New Roman"/>
              </a:rPr>
              <a:t>年</a:t>
            </a:r>
            <a:r>
              <a:rPr lang="ja-JP" altLang="en-US" kern="100" dirty="0" smtClean="0">
                <a:latin typeface="ＭＳ ゴシック"/>
                <a:cs typeface="Times New Roman"/>
              </a:rPr>
              <a:t>、</a:t>
            </a:r>
            <a:r>
              <a:rPr lang="en-US" altLang="ja-JP" kern="100" dirty="0" smtClean="0">
                <a:latin typeface="ＭＳ ゴシック"/>
                <a:cs typeface="Times New Roman"/>
              </a:rPr>
              <a:t>2016</a:t>
            </a:r>
            <a:r>
              <a:rPr lang="ja-JP" altLang="en-US" kern="100" dirty="0" smtClean="0">
                <a:latin typeface="ＭＳ ゴシック"/>
                <a:cs typeface="Times New Roman"/>
              </a:rPr>
              <a:t>年、</a:t>
            </a:r>
            <a:r>
              <a:rPr lang="en-US" altLang="ja-JP" kern="100" dirty="0" smtClean="0">
                <a:latin typeface="ＭＳ ゴシック"/>
                <a:cs typeface="Times New Roman"/>
              </a:rPr>
              <a:t>2017</a:t>
            </a:r>
            <a:r>
              <a:rPr lang="ja-JP" altLang="en-US" kern="100" dirty="0" smtClean="0">
                <a:latin typeface="ＭＳ ゴシック"/>
                <a:cs typeface="Times New Roman"/>
              </a:rPr>
              <a:t>年</a:t>
            </a:r>
            <a:r>
              <a:rPr lang="ja-JP" altLang="ja-JP" kern="100" dirty="0" smtClean="0">
                <a:latin typeface="ＭＳ ゴシック"/>
                <a:cs typeface="Times New Roman"/>
              </a:rPr>
              <a:t>と繰り返し算定式を見直して</a:t>
            </a:r>
            <a:endParaRPr lang="en-US" altLang="ja-JP" kern="100" dirty="0" smtClean="0">
              <a:latin typeface="ＭＳ ゴシック"/>
              <a:cs typeface="Times New Roman"/>
            </a:endParaRPr>
          </a:p>
          <a:p>
            <a:pPr algn="just">
              <a:spcAft>
                <a:spcPts val="0"/>
              </a:spcAft>
            </a:pPr>
            <a:r>
              <a:rPr lang="ja-JP" altLang="en-US" kern="100" dirty="0" smtClean="0">
                <a:latin typeface="ＭＳ ゴシック"/>
                <a:cs typeface="Times New Roman"/>
              </a:rPr>
              <a:t>　　　　　　</a:t>
            </a:r>
            <a:r>
              <a:rPr lang="ja-JP" altLang="ja-JP" kern="100" dirty="0" smtClean="0">
                <a:latin typeface="ＭＳ ゴシック"/>
                <a:cs typeface="Times New Roman"/>
              </a:rPr>
              <a:t>基準価格の引上げを図ってきた。</a:t>
            </a:r>
            <a:endParaRPr lang="en-US" altLang="ja-JP" kern="100" dirty="0" smtClean="0">
              <a:latin typeface="ＭＳ ゴシック"/>
              <a:cs typeface="Times New Roman"/>
            </a:endParaRPr>
          </a:p>
          <a:p>
            <a:pPr algn="just">
              <a:spcAft>
                <a:spcPts val="0"/>
              </a:spcAft>
            </a:pPr>
            <a:r>
              <a:rPr lang="ja-JP" altLang="en-US" kern="100" dirty="0" smtClean="0">
                <a:latin typeface="ＭＳ ゴシック"/>
                <a:cs typeface="Times New Roman"/>
              </a:rPr>
              <a:t>　　　　　　　　</a:t>
            </a:r>
            <a:r>
              <a:rPr lang="en-US" altLang="ja-JP" kern="100" dirty="0" smtClean="0">
                <a:latin typeface="ＭＳ ゴシック"/>
                <a:cs typeface="Times New Roman"/>
              </a:rPr>
              <a:t>2017</a:t>
            </a:r>
            <a:r>
              <a:rPr lang="ja-JP" altLang="en-US" kern="100" dirty="0" smtClean="0">
                <a:latin typeface="ＭＳ ゴシック"/>
                <a:cs typeface="Times New Roman"/>
              </a:rPr>
              <a:t>年</a:t>
            </a:r>
            <a:r>
              <a:rPr lang="en-US" altLang="ja-JP" kern="100" dirty="0" smtClean="0">
                <a:latin typeface="ＭＳ ゴシック"/>
                <a:cs typeface="Times New Roman"/>
              </a:rPr>
              <a:t>4</a:t>
            </a:r>
            <a:r>
              <a:rPr lang="ja-JP" altLang="en-US" kern="100" dirty="0" smtClean="0">
                <a:latin typeface="ＭＳ ゴシック"/>
                <a:cs typeface="Times New Roman"/>
              </a:rPr>
              <a:t>月以降（国土交通省直轄工事）　予定価格の</a:t>
            </a:r>
            <a:r>
              <a:rPr lang="en-US" altLang="ja-JP" kern="100" dirty="0" smtClean="0">
                <a:latin typeface="ＭＳ ゴシック"/>
                <a:cs typeface="Times New Roman"/>
              </a:rPr>
              <a:t>7.0/10</a:t>
            </a:r>
            <a:r>
              <a:rPr lang="ja-JP" altLang="en-US" kern="100" dirty="0" smtClean="0">
                <a:latin typeface="ＭＳ ゴシック"/>
                <a:cs typeface="Times New Roman"/>
              </a:rPr>
              <a:t>～</a:t>
            </a:r>
            <a:r>
              <a:rPr lang="en-US" altLang="ja-JP" kern="100" dirty="0" smtClean="0">
                <a:latin typeface="ＭＳ ゴシック"/>
                <a:cs typeface="Times New Roman"/>
              </a:rPr>
              <a:t>9.0/10</a:t>
            </a:r>
          </a:p>
          <a:p>
            <a:pPr algn="just">
              <a:spcAft>
                <a:spcPts val="0"/>
              </a:spcAft>
            </a:pPr>
            <a:r>
              <a:rPr lang="ja-JP" altLang="en-US" kern="100" dirty="0" smtClean="0">
                <a:latin typeface="ＭＳ ゴシック"/>
                <a:cs typeface="Times New Roman"/>
              </a:rPr>
              <a:t>　　　　　　　　　　　　　　　　　　（計算式）・直接工事費</a:t>
            </a:r>
            <a:r>
              <a:rPr lang="en-US" altLang="ja-JP" kern="100" dirty="0" smtClean="0">
                <a:latin typeface="ＭＳ ゴシック"/>
                <a:cs typeface="Times New Roman"/>
              </a:rPr>
              <a:t>×0.97</a:t>
            </a:r>
            <a:r>
              <a:rPr lang="ja-JP" altLang="en-US" kern="100" dirty="0" smtClean="0">
                <a:latin typeface="ＭＳ ゴシック"/>
                <a:cs typeface="Times New Roman"/>
              </a:rPr>
              <a:t>（うち労務費</a:t>
            </a:r>
            <a:r>
              <a:rPr lang="en-US" altLang="ja-JP" kern="100" dirty="0" smtClean="0">
                <a:latin typeface="ＭＳ ゴシック"/>
                <a:cs typeface="Times New Roman"/>
              </a:rPr>
              <a:t>×1.00</a:t>
            </a:r>
            <a:r>
              <a:rPr lang="ja-JP" altLang="en-US" kern="100" dirty="0" smtClean="0">
                <a:latin typeface="ＭＳ ゴシック"/>
                <a:cs typeface="Times New Roman"/>
              </a:rPr>
              <a:t>）</a:t>
            </a:r>
            <a:endParaRPr lang="en-US" altLang="ja-JP" kern="100" dirty="0" smtClean="0">
              <a:latin typeface="ＭＳ ゴシック"/>
              <a:cs typeface="Times New Roman"/>
            </a:endParaRPr>
          </a:p>
          <a:p>
            <a:pPr algn="just">
              <a:spcAft>
                <a:spcPts val="0"/>
              </a:spcAft>
            </a:pPr>
            <a:r>
              <a:rPr lang="ja-JP" altLang="en-US" kern="100" dirty="0" smtClean="0">
                <a:latin typeface="ＭＳ ゴシック"/>
                <a:cs typeface="Times New Roman"/>
              </a:rPr>
              <a:t>　　　　　　　　　　　　　　　　　　　　　　　　・共通管理費・現場管理費</a:t>
            </a:r>
            <a:endParaRPr lang="en-US" altLang="ja-JP" kern="100" dirty="0" smtClean="0">
              <a:latin typeface="ＭＳ ゴシック"/>
              <a:cs typeface="Times New Roman"/>
            </a:endParaRPr>
          </a:p>
          <a:p>
            <a:pPr algn="just">
              <a:spcAft>
                <a:spcPts val="0"/>
              </a:spcAft>
            </a:pPr>
            <a:r>
              <a:rPr lang="ja-JP" altLang="en-US" kern="100" dirty="0" smtClean="0">
                <a:latin typeface="ＭＳ ゴシック"/>
                <a:cs typeface="Times New Roman"/>
              </a:rPr>
              <a:t>　　　　　　　　　　　　　　　　　　　　　　　　・一般管理費等</a:t>
            </a:r>
            <a:r>
              <a:rPr lang="en-US" altLang="ja-JP" kern="100" dirty="0" smtClean="0">
                <a:latin typeface="ＭＳ ゴシック"/>
                <a:cs typeface="Times New Roman"/>
              </a:rPr>
              <a:t>×0.55</a:t>
            </a:r>
            <a:r>
              <a:rPr lang="ja-JP" altLang="en-US" kern="100" dirty="0" smtClean="0">
                <a:latin typeface="ＭＳ ゴシック"/>
                <a:cs typeface="Times New Roman"/>
              </a:rPr>
              <a:t>　　　上記合計の</a:t>
            </a:r>
            <a:r>
              <a:rPr lang="en-US" altLang="ja-JP" kern="100" dirty="0" smtClean="0">
                <a:latin typeface="ＭＳ ゴシック"/>
                <a:cs typeface="Times New Roman"/>
              </a:rPr>
              <a:t>1.08</a:t>
            </a:r>
          </a:p>
          <a:p>
            <a:pPr algn="just">
              <a:spcAft>
                <a:spcPts val="0"/>
              </a:spcAft>
            </a:pPr>
            <a:r>
              <a:rPr lang="ja-JP" altLang="en-US" kern="100" dirty="0" smtClean="0">
                <a:latin typeface="ＭＳ ゴシック"/>
                <a:cs typeface="Times New Roman"/>
              </a:rPr>
              <a:t>　　　　　　　　　　　　　　　　　　　　　　　　　　　　　　　　</a:t>
            </a:r>
            <a:endParaRPr lang="ja-JP" altLang="ja-JP" kern="100" dirty="0">
              <a:latin typeface="ＭＳ ゴシック"/>
              <a:cs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ja-JP" altLang="en-US" sz="2000" dirty="0" smtClean="0"/>
              <a:t>　</a:t>
            </a:r>
            <a:r>
              <a:rPr kumimoji="1" lang="ja-JP" altLang="en-US" sz="2000" b="1" dirty="0" smtClean="0"/>
              <a:t>図表</a:t>
            </a:r>
            <a:r>
              <a:rPr kumimoji="1" lang="en-US" altLang="ja-JP" sz="2000" b="1" dirty="0" smtClean="0"/>
              <a:t>2</a:t>
            </a:r>
            <a:r>
              <a:rPr kumimoji="1" lang="ja-JP" altLang="en-US" sz="2000" b="1" dirty="0" smtClean="0"/>
              <a:t>　競争入札工事の落札率（落札額</a:t>
            </a:r>
            <a:r>
              <a:rPr kumimoji="1" lang="en-US" altLang="ja-JP" sz="2000" b="1" dirty="0" smtClean="0"/>
              <a:t>/</a:t>
            </a:r>
            <a:r>
              <a:rPr kumimoji="1" lang="ja-JP" altLang="en-US" sz="2000" b="1" dirty="0" smtClean="0"/>
              <a:t>予定価格）</a:t>
            </a:r>
            <a:r>
              <a:rPr kumimoji="1" lang="en-US" altLang="ja-JP" sz="2000" b="1" dirty="0" smtClean="0"/>
              <a:t/>
            </a:r>
            <a:br>
              <a:rPr kumimoji="1" lang="en-US" altLang="ja-JP" sz="2000" b="1" dirty="0" smtClean="0"/>
            </a:br>
            <a:r>
              <a:rPr lang="ja-JP" altLang="en-US" sz="2000" b="1" dirty="0" smtClean="0"/>
              <a:t>　　　　　　　　　　　　　　　　　（都道府県の数字は単純平均による）</a:t>
            </a:r>
            <a:endParaRPr kumimoji="1" lang="ja-JP" altLang="en-US" sz="2000" b="1" dirty="0"/>
          </a:p>
        </p:txBody>
      </p:sp>
      <p:sp>
        <p:nvSpPr>
          <p:cNvPr id="3" name="スライド番号プレースホルダ 2"/>
          <p:cNvSpPr>
            <a:spLocks noGrp="1"/>
          </p:cNvSpPr>
          <p:nvPr>
            <p:ph type="sldNum" sz="quarter" idx="12"/>
          </p:nvPr>
        </p:nvSpPr>
        <p:spPr/>
        <p:txBody>
          <a:bodyPr/>
          <a:lstStyle/>
          <a:p>
            <a:fld id="{323824D2-57B7-4FB7-82D6-3DA34C67D3B4}" type="slidenum">
              <a:rPr kumimoji="1" lang="ja-JP" altLang="en-US" smtClean="0"/>
              <a:pPr/>
              <a:t>8</a:t>
            </a:fld>
            <a:endParaRPr kumimoji="1" lang="ja-JP" altLang="en-US"/>
          </a:p>
        </p:txBody>
      </p:sp>
      <p:graphicFrame>
        <p:nvGraphicFramePr>
          <p:cNvPr id="4" name="グラフ 3"/>
          <p:cNvGraphicFramePr>
            <a:graphicFrameLocks noGrp="1"/>
          </p:cNvGraphicFramePr>
          <p:nvPr/>
        </p:nvGraphicFramePr>
        <p:xfrm>
          <a:off x="-48228" y="1253924"/>
          <a:ext cx="9192228" cy="560407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94722"/>
          </a:xfrm>
        </p:spPr>
        <p:txBody>
          <a:bodyPr>
            <a:normAutofit fontScale="90000"/>
          </a:bodyPr>
          <a:lstStyle/>
          <a:p>
            <a:pPr marL="400050" indent="152400" algn="l">
              <a:tabLst>
                <a:tab pos="3870960" algn="l"/>
              </a:tabLst>
            </a:pPr>
            <a:r>
              <a:rPr lang="en-US" altLang="ja-JP" sz="2000" b="1" kern="100" dirty="0" smtClean="0">
                <a:latin typeface="Century"/>
                <a:ea typeface="AR P丸ゴシック体M"/>
                <a:cs typeface="Times New Roman"/>
              </a:rPr>
              <a:t/>
            </a:r>
            <a:br>
              <a:rPr lang="en-US" altLang="ja-JP" sz="2000" b="1" kern="100" dirty="0" smtClean="0">
                <a:latin typeface="Century"/>
                <a:ea typeface="AR P丸ゴシック体M"/>
                <a:cs typeface="Times New Roman"/>
              </a:rPr>
            </a:br>
            <a:r>
              <a:rPr lang="en-US" altLang="ja-JP" sz="2000" b="1" kern="100" dirty="0" smtClean="0">
                <a:latin typeface="Century"/>
                <a:ea typeface="AR P丸ゴシック体M"/>
                <a:cs typeface="Times New Roman"/>
              </a:rPr>
              <a:t/>
            </a:r>
            <a:br>
              <a:rPr lang="en-US" altLang="ja-JP" sz="2000" b="1" kern="100" dirty="0" smtClean="0">
                <a:latin typeface="Century"/>
                <a:ea typeface="AR P丸ゴシック体M"/>
                <a:cs typeface="Times New Roman"/>
              </a:rPr>
            </a:br>
            <a:r>
              <a:rPr lang="en-US" altLang="ja-JP" sz="2000" b="1" kern="100" dirty="0" smtClean="0">
                <a:latin typeface="Century"/>
                <a:ea typeface="AR P丸ゴシック体M"/>
                <a:cs typeface="Times New Roman"/>
              </a:rPr>
              <a:t/>
            </a:r>
            <a:br>
              <a:rPr lang="en-US" altLang="ja-JP" sz="2000" b="1" kern="100" dirty="0" smtClean="0">
                <a:latin typeface="Century"/>
                <a:ea typeface="AR P丸ゴシック体M"/>
                <a:cs typeface="Times New Roman"/>
              </a:rPr>
            </a:br>
            <a:r>
              <a:rPr lang="en-US" altLang="ja-JP" sz="2000" b="1" kern="100" dirty="0" smtClean="0">
                <a:latin typeface="Century"/>
                <a:ea typeface="AR P丸ゴシック体M"/>
                <a:cs typeface="Times New Roman"/>
              </a:rPr>
              <a:t/>
            </a:r>
            <a:br>
              <a:rPr lang="en-US" altLang="ja-JP" sz="2000" b="1" kern="100" dirty="0" smtClean="0">
                <a:latin typeface="Century"/>
                <a:ea typeface="AR P丸ゴシック体M"/>
                <a:cs typeface="Times New Roman"/>
              </a:rPr>
            </a:br>
            <a:r>
              <a:rPr lang="en-US" altLang="ja-JP" sz="2000" b="1" kern="100" dirty="0" smtClean="0">
                <a:latin typeface="Century"/>
                <a:ea typeface="AR P丸ゴシック体M"/>
                <a:cs typeface="Times New Roman"/>
              </a:rPr>
              <a:t/>
            </a:r>
            <a:br>
              <a:rPr lang="en-US" altLang="ja-JP" sz="2000" b="1" kern="100" dirty="0" smtClean="0">
                <a:latin typeface="Century"/>
                <a:ea typeface="AR P丸ゴシック体M"/>
                <a:cs typeface="Times New Roman"/>
              </a:rPr>
            </a:br>
            <a:r>
              <a:rPr lang="en-US" altLang="ja-JP" sz="2000" b="1" kern="100" dirty="0" smtClean="0">
                <a:latin typeface="Century"/>
                <a:ea typeface="AR P丸ゴシック体M"/>
                <a:cs typeface="Times New Roman"/>
              </a:rPr>
              <a:t/>
            </a:r>
            <a:br>
              <a:rPr lang="en-US" altLang="ja-JP" sz="2000" b="1" kern="100" dirty="0" smtClean="0">
                <a:latin typeface="Century"/>
                <a:ea typeface="AR P丸ゴシック体M"/>
                <a:cs typeface="Times New Roman"/>
              </a:rPr>
            </a:br>
            <a:r>
              <a:rPr lang="ja-JP" altLang="en-US" sz="2700" b="1" kern="100" dirty="0" smtClean="0">
                <a:latin typeface="Century"/>
                <a:ea typeface="AR P丸ゴシック体M"/>
                <a:cs typeface="Times New Roman"/>
              </a:rPr>
              <a:t>・</a:t>
            </a:r>
            <a:r>
              <a:rPr lang="ja-JP" altLang="ja-JP" sz="2700" b="1" kern="100" dirty="0" smtClean="0">
                <a:latin typeface="Century"/>
                <a:ea typeface="AR P丸ゴシック体M"/>
                <a:cs typeface="Times New Roman"/>
              </a:rPr>
              <a:t>市場のルールを動かしてきた力は何か</a:t>
            </a:r>
            <a:r>
              <a:rPr lang="en-US" altLang="ja-JP" sz="2700" b="1" kern="100" dirty="0" smtClean="0">
                <a:latin typeface="Century"/>
                <a:ea typeface="AR P丸ゴシック体M"/>
                <a:cs typeface="Times New Roman"/>
              </a:rPr>
              <a:t/>
            </a:r>
            <a:br>
              <a:rPr lang="en-US" altLang="ja-JP" sz="2700" b="1" kern="100" dirty="0" smtClean="0">
                <a:latin typeface="Century"/>
                <a:ea typeface="AR P丸ゴシック体M"/>
                <a:cs typeface="Times New Roman"/>
              </a:rPr>
            </a:br>
            <a:r>
              <a:rPr lang="en-US" altLang="ja-JP" sz="2000" b="1" kern="100" dirty="0" smtClean="0">
                <a:latin typeface="Century"/>
                <a:ea typeface="AR P丸ゴシック体M"/>
                <a:cs typeface="Times New Roman"/>
              </a:rPr>
              <a:t/>
            </a:r>
            <a:br>
              <a:rPr lang="en-US" altLang="ja-JP" sz="2000" b="1" kern="100" dirty="0" smtClean="0">
                <a:latin typeface="Century"/>
                <a:ea typeface="AR P丸ゴシック体M"/>
                <a:cs typeface="Times New Roman"/>
              </a:rPr>
            </a:br>
            <a:r>
              <a:rPr lang="en-US" altLang="ja-JP" sz="2700" kern="100" dirty="0" smtClean="0">
                <a:latin typeface="AR P丸ゴシック体M"/>
                <a:ea typeface="ＭＳ 明朝"/>
                <a:cs typeface="Times New Roman"/>
              </a:rPr>
              <a:t>1994</a:t>
            </a:r>
            <a:r>
              <a:rPr lang="ja-JP" altLang="ja-JP" sz="2700" kern="100" dirty="0" smtClean="0">
                <a:latin typeface="Century"/>
                <a:ea typeface="AR P丸ゴシック体M"/>
                <a:cs typeface="Times New Roman"/>
              </a:rPr>
              <a:t>年の大改革に至る経緯をみると…</a:t>
            </a:r>
            <a:r>
              <a:rPr lang="ja-JP" altLang="ja-JP" sz="2700" kern="100" dirty="0" smtClean="0">
                <a:latin typeface="Century"/>
                <a:ea typeface="ＭＳ 明朝"/>
                <a:cs typeface="Times New Roman"/>
              </a:rPr>
              <a:t/>
            </a:r>
            <a:br>
              <a:rPr lang="ja-JP" altLang="ja-JP" sz="2700" kern="100" dirty="0" smtClean="0">
                <a:latin typeface="Century"/>
                <a:ea typeface="ＭＳ 明朝"/>
                <a:cs typeface="Times New Roman"/>
              </a:rPr>
            </a:br>
            <a:r>
              <a:rPr lang="ja-JP" altLang="ja-JP" sz="2700" kern="100" dirty="0" smtClean="0">
                <a:latin typeface="Century"/>
                <a:ea typeface="AR P丸ゴシック体M"/>
                <a:cs typeface="Times New Roman"/>
              </a:rPr>
              <a:t>　</a:t>
            </a:r>
            <a:r>
              <a:rPr lang="ja-JP" altLang="ja-JP" sz="2200" kern="100" dirty="0" smtClean="0">
                <a:latin typeface="Century"/>
                <a:ea typeface="AR P丸ゴシック体M"/>
                <a:cs typeface="Times New Roman"/>
              </a:rPr>
              <a:t>・日米構造問題協議</a:t>
            </a:r>
            <a:r>
              <a:rPr lang="en-US" altLang="ja-JP" sz="2200" kern="100" dirty="0" smtClean="0">
                <a:latin typeface="Century"/>
                <a:ea typeface="AR P丸ゴシック体M"/>
                <a:cs typeface="Times New Roman"/>
              </a:rPr>
              <a:t>(1989</a:t>
            </a:r>
            <a:r>
              <a:rPr lang="ja-JP" altLang="en-US" sz="2200" kern="100" dirty="0" smtClean="0">
                <a:latin typeface="Century"/>
                <a:ea typeface="AR P丸ゴシック体M"/>
                <a:cs typeface="Times New Roman"/>
              </a:rPr>
              <a:t>～</a:t>
            </a:r>
            <a:r>
              <a:rPr lang="en-US" altLang="ja-JP" sz="2200" kern="100" dirty="0" smtClean="0">
                <a:latin typeface="Century"/>
                <a:ea typeface="AR P丸ゴシック体M"/>
                <a:cs typeface="Times New Roman"/>
              </a:rPr>
              <a:t>90)</a:t>
            </a:r>
            <a:r>
              <a:rPr lang="ja-JP" altLang="ja-JP" sz="2200" kern="100" dirty="0" smtClean="0">
                <a:latin typeface="Century"/>
                <a:ea typeface="AR P丸ゴシック体M"/>
                <a:cs typeface="Times New Roman"/>
              </a:rPr>
              <a:t>すなわち米国からの圧力</a:t>
            </a:r>
            <a:r>
              <a:rPr lang="ja-JP" altLang="ja-JP" sz="2700" kern="100" dirty="0" smtClean="0">
                <a:latin typeface="Century"/>
                <a:ea typeface="ＭＳ 明朝"/>
                <a:cs typeface="Times New Roman"/>
              </a:rPr>
              <a:t/>
            </a:r>
            <a:br>
              <a:rPr lang="ja-JP" altLang="ja-JP" sz="2700" kern="100" dirty="0" smtClean="0">
                <a:latin typeface="Century"/>
                <a:ea typeface="ＭＳ 明朝"/>
                <a:cs typeface="Times New Roman"/>
              </a:rPr>
            </a:br>
            <a:r>
              <a:rPr lang="ja-JP" altLang="en-US" sz="2700" kern="100" dirty="0" smtClean="0">
                <a:latin typeface="Century"/>
                <a:ea typeface="ＭＳ 明朝"/>
                <a:cs typeface="Times New Roman"/>
              </a:rPr>
              <a:t>　　　　　　　</a:t>
            </a:r>
            <a:r>
              <a:rPr lang="ja-JP" altLang="ja-JP" sz="2200" kern="100" dirty="0" smtClean="0">
                <a:latin typeface="Century"/>
                <a:ea typeface="AR P丸ゴシック体M"/>
                <a:cs typeface="Times New Roman"/>
              </a:rPr>
              <a:t>排他的取引慣行の排除</a:t>
            </a:r>
            <a:r>
              <a:rPr lang="en-US" altLang="ja-JP" sz="2200" kern="100" dirty="0" smtClean="0">
                <a:latin typeface="Century"/>
                <a:ea typeface="AR P丸ゴシック体M"/>
                <a:cs typeface="Times New Roman"/>
              </a:rPr>
              <a:t>  </a:t>
            </a:r>
            <a:r>
              <a:rPr lang="ja-JP" altLang="ja-JP" sz="2200" kern="100" dirty="0" smtClean="0">
                <a:latin typeface="Century"/>
                <a:ea typeface="ＭＳ 明朝"/>
                <a:cs typeface="ＭＳ 明朝"/>
              </a:rPr>
              <a:t>➩</a:t>
            </a:r>
            <a:r>
              <a:rPr lang="ja-JP" altLang="ja-JP" sz="2200" kern="100" dirty="0" smtClean="0">
                <a:latin typeface="Century"/>
                <a:ea typeface="AR P丸ゴシック体M"/>
                <a:cs typeface="Times New Roman"/>
              </a:rPr>
              <a:t>独占禁止法の運用強化</a:t>
            </a:r>
            <a:r>
              <a:rPr lang="en-US" altLang="ja-JP" sz="2200" kern="100" dirty="0" smtClean="0">
                <a:latin typeface="Century"/>
                <a:ea typeface="AR P丸ゴシック体M"/>
                <a:cs typeface="Times New Roman"/>
              </a:rPr>
              <a:t/>
            </a:r>
            <a:br>
              <a:rPr lang="en-US" altLang="ja-JP" sz="2200" kern="100" dirty="0" smtClean="0">
                <a:latin typeface="Century"/>
                <a:ea typeface="AR P丸ゴシック体M"/>
                <a:cs typeface="Times New Roman"/>
              </a:rPr>
            </a:br>
            <a:r>
              <a:rPr lang="ja-JP" altLang="en-US" sz="2200" kern="100" dirty="0" smtClean="0">
                <a:latin typeface="Century"/>
                <a:ea typeface="AR P丸ゴシック体M"/>
                <a:cs typeface="Times New Roman"/>
              </a:rPr>
              <a:t>　　　　　　　　 内需拡大 </a:t>
            </a:r>
            <a:r>
              <a:rPr lang="ja-JP" altLang="ja-JP" sz="2200" kern="100" dirty="0" smtClean="0">
                <a:latin typeface="Century"/>
                <a:ea typeface="ＭＳ 明朝"/>
                <a:cs typeface="ＭＳ 明朝"/>
              </a:rPr>
              <a:t>➩</a:t>
            </a:r>
            <a:r>
              <a:rPr lang="ja-JP" altLang="en-US" sz="2200" kern="100" dirty="0" smtClean="0">
                <a:latin typeface="Century"/>
                <a:ea typeface="ＭＳ 明朝"/>
                <a:cs typeface="ＭＳ 明朝"/>
              </a:rPr>
              <a:t>公共投資</a:t>
            </a:r>
            <a:r>
              <a:rPr lang="ja-JP" altLang="ja-JP" sz="2700" kern="100" dirty="0" smtClean="0">
                <a:latin typeface="Century"/>
                <a:ea typeface="ＭＳ 明朝"/>
                <a:cs typeface="Times New Roman"/>
              </a:rPr>
              <a:t/>
            </a:r>
            <a:br>
              <a:rPr lang="ja-JP" altLang="ja-JP" sz="2700" kern="100" dirty="0" smtClean="0">
                <a:latin typeface="Century"/>
                <a:ea typeface="ＭＳ 明朝"/>
                <a:cs typeface="Times New Roman"/>
              </a:rPr>
            </a:br>
            <a:r>
              <a:rPr lang="ja-JP" altLang="en-US" sz="2700" kern="100" dirty="0" smtClean="0">
                <a:latin typeface="Century"/>
                <a:ea typeface="AR P丸ゴシック体M"/>
                <a:cs typeface="Times New Roman"/>
              </a:rPr>
              <a:t>　</a:t>
            </a:r>
            <a:r>
              <a:rPr lang="ja-JP" altLang="ja-JP" sz="2200" kern="100" dirty="0" smtClean="0">
                <a:latin typeface="Century"/>
                <a:ea typeface="AR P丸ゴシック体M"/>
                <a:cs typeface="Times New Roman"/>
              </a:rPr>
              <a:t>・受注側の市場行動（入札談合など）</a:t>
            </a:r>
            <a:r>
              <a:rPr lang="en-US" altLang="ja-JP" sz="2700" kern="100" dirty="0" smtClean="0">
                <a:latin typeface="Century"/>
                <a:ea typeface="AR P丸ゴシック体M"/>
                <a:cs typeface="Times New Roman"/>
              </a:rPr>
              <a:t/>
            </a:r>
            <a:br>
              <a:rPr lang="en-US" altLang="ja-JP" sz="2700" kern="100" dirty="0" smtClean="0">
                <a:latin typeface="Century"/>
                <a:ea typeface="AR P丸ゴシック体M"/>
                <a:cs typeface="Times New Roman"/>
              </a:rPr>
            </a:br>
            <a:r>
              <a:rPr lang="en-US" altLang="ja-JP" sz="2700" kern="100" dirty="0" smtClean="0">
                <a:latin typeface="Century"/>
                <a:ea typeface="AR P丸ゴシック体M"/>
                <a:cs typeface="Times New Roman"/>
              </a:rPr>
              <a:t>                          </a:t>
            </a:r>
            <a:r>
              <a:rPr lang="ja-JP" altLang="ja-JP" sz="2200" kern="100" dirty="0" smtClean="0">
                <a:latin typeface="Century"/>
                <a:ea typeface="ＭＳ 明朝"/>
                <a:cs typeface="ＭＳ 明朝"/>
              </a:rPr>
              <a:t>➩</a:t>
            </a:r>
            <a:r>
              <a:rPr lang="ja-JP" altLang="ja-JP" sz="2200" kern="100" dirty="0" smtClean="0">
                <a:latin typeface="Century"/>
                <a:ea typeface="AR P丸ゴシック体M"/>
                <a:cs typeface="Times New Roman"/>
              </a:rPr>
              <a:t>発注側の行動　</a:t>
            </a:r>
            <a:r>
              <a:rPr lang="ja-JP" altLang="ja-JP" sz="2200" kern="100" dirty="0" smtClean="0">
                <a:latin typeface="Century"/>
                <a:ea typeface="ＭＳ 明朝"/>
                <a:cs typeface="ＭＳ 明朝"/>
              </a:rPr>
              <a:t>➩</a:t>
            </a:r>
            <a:r>
              <a:rPr lang="ja-JP" altLang="ja-JP" sz="2200" kern="100" dirty="0" smtClean="0">
                <a:latin typeface="Century"/>
                <a:ea typeface="AR P丸ゴシック体M"/>
                <a:cs typeface="ＭＳ 明朝"/>
              </a:rPr>
              <a:t>ルール</a:t>
            </a:r>
            <a:r>
              <a:rPr lang="ja-JP" altLang="ja-JP" sz="2200" kern="100" dirty="0" smtClean="0">
                <a:latin typeface="Century"/>
                <a:ea typeface="AR P丸ゴシック体M"/>
                <a:cs typeface="Times New Roman"/>
              </a:rPr>
              <a:t>の変更</a:t>
            </a:r>
            <a:r>
              <a:rPr lang="en-US" altLang="ja-JP" sz="2200" kern="100" dirty="0" smtClean="0">
                <a:latin typeface="Century"/>
                <a:ea typeface="AR P丸ゴシック体M"/>
                <a:cs typeface="Times New Roman"/>
              </a:rPr>
              <a:t/>
            </a:r>
            <a:br>
              <a:rPr lang="en-US" altLang="ja-JP" sz="2200" kern="100" dirty="0" smtClean="0">
                <a:latin typeface="Century"/>
                <a:ea typeface="AR P丸ゴシック体M"/>
                <a:cs typeface="Times New Roman"/>
              </a:rPr>
            </a:br>
            <a:r>
              <a:rPr lang="en-US" altLang="ja-JP" sz="2700" kern="100" dirty="0" smtClean="0">
                <a:latin typeface="Century"/>
                <a:ea typeface="AR P丸ゴシック体M"/>
                <a:cs typeface="Times New Roman"/>
              </a:rPr>
              <a:t/>
            </a:r>
            <a:br>
              <a:rPr lang="en-US" altLang="ja-JP" sz="2700" kern="100" dirty="0" smtClean="0">
                <a:latin typeface="Century"/>
                <a:ea typeface="AR P丸ゴシック体M"/>
                <a:cs typeface="Times New Roman"/>
              </a:rPr>
            </a:br>
            <a:r>
              <a:rPr lang="en-US" altLang="ja-JP" sz="2800" kern="100" dirty="0" smtClean="0">
                <a:latin typeface="AR P丸ゴシック体M"/>
                <a:ea typeface="ＭＳ 明朝"/>
                <a:cs typeface="Times New Roman"/>
              </a:rPr>
              <a:t>2000</a:t>
            </a:r>
            <a:r>
              <a:rPr lang="ja-JP" altLang="ja-JP" sz="2800" kern="100" dirty="0" smtClean="0">
                <a:latin typeface="Century"/>
                <a:ea typeface="AR P丸ゴシック体M"/>
                <a:cs typeface="Times New Roman"/>
              </a:rPr>
              <a:t>年以降</a:t>
            </a:r>
            <a:r>
              <a:rPr lang="ja-JP" altLang="en-US" sz="2800" kern="100" dirty="0" smtClean="0">
                <a:latin typeface="Century"/>
                <a:ea typeface="AR P丸ゴシック体M"/>
                <a:cs typeface="Times New Roman"/>
              </a:rPr>
              <a:t>短期間に新たな市場のルールを構成する法律</a:t>
            </a:r>
            <a:r>
              <a:rPr lang="ja-JP" altLang="ja-JP" sz="2800" kern="100" dirty="0" smtClean="0">
                <a:latin typeface="Century"/>
                <a:ea typeface="AR P丸ゴシック体M"/>
                <a:cs typeface="Times New Roman"/>
              </a:rPr>
              <a:t>が次々と施行</a:t>
            </a:r>
            <a:r>
              <a:rPr lang="ja-JP" altLang="en-US" sz="2800" kern="100" dirty="0" smtClean="0">
                <a:latin typeface="Century"/>
                <a:ea typeface="AR P丸ゴシック体M"/>
                <a:cs typeface="Times New Roman"/>
              </a:rPr>
              <a:t>される</a:t>
            </a:r>
            <a:r>
              <a:rPr lang="en-US" altLang="ja-JP" sz="2800" kern="100" dirty="0" smtClean="0">
                <a:latin typeface="Century"/>
                <a:ea typeface="AR P丸ゴシック体M"/>
                <a:cs typeface="Times New Roman"/>
              </a:rPr>
              <a:t/>
            </a:r>
            <a:br>
              <a:rPr lang="en-US" altLang="ja-JP" sz="2800" kern="100" dirty="0" smtClean="0">
                <a:latin typeface="Century"/>
                <a:ea typeface="AR P丸ゴシック体M"/>
                <a:cs typeface="Times New Roman"/>
              </a:rPr>
            </a:br>
            <a:r>
              <a:rPr lang="ja-JP" altLang="en-US" sz="2800" kern="100" dirty="0" smtClean="0">
                <a:latin typeface="Century"/>
                <a:ea typeface="AR P丸ゴシック体M"/>
                <a:cs typeface="Times New Roman"/>
              </a:rPr>
              <a:t>　</a:t>
            </a:r>
            <a:r>
              <a:rPr lang="ja-JP" altLang="ja-JP" sz="2200" kern="100" dirty="0" smtClean="0">
                <a:latin typeface="Century"/>
                <a:ea typeface="AR P丸ゴシック体M"/>
                <a:cs typeface="Times New Roman"/>
              </a:rPr>
              <a:t>入札契約適正化法</a:t>
            </a:r>
            <a:r>
              <a:rPr lang="en-US" altLang="ja-JP" sz="2200" kern="100" dirty="0" smtClean="0">
                <a:latin typeface="Century"/>
                <a:ea typeface="AR P丸ゴシック体M"/>
                <a:cs typeface="Times New Roman"/>
              </a:rPr>
              <a:t>(2001)     </a:t>
            </a:r>
            <a:r>
              <a:rPr lang="ja-JP" altLang="ja-JP" sz="2200" kern="100" dirty="0" smtClean="0">
                <a:latin typeface="Century"/>
                <a:ea typeface="AR P丸ゴシック体M"/>
                <a:cs typeface="Times New Roman"/>
              </a:rPr>
              <a:t>官製談合防止法</a:t>
            </a:r>
            <a:r>
              <a:rPr lang="en-US" altLang="ja-JP" sz="2200" kern="100" dirty="0" smtClean="0">
                <a:latin typeface="Century"/>
                <a:ea typeface="AR P丸ゴシック体M"/>
                <a:cs typeface="Times New Roman"/>
              </a:rPr>
              <a:t>(2003)</a:t>
            </a:r>
            <a:br>
              <a:rPr lang="en-US" altLang="ja-JP" sz="2200" kern="100" dirty="0" smtClean="0">
                <a:latin typeface="Century"/>
                <a:ea typeface="AR P丸ゴシック体M"/>
                <a:cs typeface="Times New Roman"/>
              </a:rPr>
            </a:br>
            <a:r>
              <a:rPr lang="en-US" altLang="ja-JP" sz="2200" kern="100" dirty="0" smtClean="0">
                <a:latin typeface="Century"/>
                <a:ea typeface="AR P丸ゴシック体M"/>
                <a:cs typeface="Times New Roman"/>
              </a:rPr>
              <a:t>              </a:t>
            </a:r>
            <a:r>
              <a:rPr lang="ja-JP" altLang="ja-JP" sz="2200" kern="100" dirty="0" smtClean="0">
                <a:latin typeface="Century"/>
                <a:ea typeface="AR P丸ゴシック体M"/>
                <a:cs typeface="Times New Roman"/>
              </a:rPr>
              <a:t>公共工事品質確保法</a:t>
            </a:r>
            <a:r>
              <a:rPr lang="en-US" altLang="ja-JP" sz="2200" kern="100" dirty="0" smtClean="0">
                <a:latin typeface="Century"/>
                <a:ea typeface="AR P丸ゴシック体M"/>
                <a:cs typeface="Times New Roman"/>
              </a:rPr>
              <a:t>(2005)     </a:t>
            </a:r>
            <a:r>
              <a:rPr lang="ja-JP" altLang="ja-JP" sz="2200" kern="100" dirty="0" smtClean="0">
                <a:latin typeface="Century"/>
                <a:ea typeface="AR P丸ゴシック体M"/>
                <a:cs typeface="Times New Roman"/>
              </a:rPr>
              <a:t>改正独占禁止法</a:t>
            </a:r>
            <a:r>
              <a:rPr lang="en-US" altLang="ja-JP" sz="2200" kern="100" dirty="0" smtClean="0">
                <a:latin typeface="Century"/>
                <a:ea typeface="AR P丸ゴシック体M"/>
                <a:cs typeface="Times New Roman"/>
              </a:rPr>
              <a:t>(2006)</a:t>
            </a:r>
            <a:r>
              <a:rPr lang="en-US" altLang="ja-JP" sz="2800" kern="100" dirty="0" smtClean="0">
                <a:latin typeface="Century"/>
                <a:ea typeface="AR P丸ゴシック体M"/>
                <a:cs typeface="Times New Roman"/>
              </a:rPr>
              <a:t/>
            </a:r>
            <a:br>
              <a:rPr lang="en-US" altLang="ja-JP" sz="2800" kern="100" dirty="0" smtClean="0">
                <a:latin typeface="Century"/>
                <a:ea typeface="AR P丸ゴシック体M"/>
                <a:cs typeface="Times New Roman"/>
              </a:rPr>
            </a:br>
            <a:r>
              <a:rPr lang="en-US" altLang="ja-JP" sz="2800" kern="100" dirty="0" smtClean="0">
                <a:latin typeface="Century"/>
                <a:ea typeface="AR P丸ゴシック体M"/>
                <a:cs typeface="Times New Roman"/>
              </a:rPr>
              <a:t/>
            </a:r>
            <a:br>
              <a:rPr lang="en-US" altLang="ja-JP" sz="2800" kern="100" dirty="0" smtClean="0">
                <a:latin typeface="Century"/>
                <a:ea typeface="AR P丸ゴシック体M"/>
                <a:cs typeface="Times New Roman"/>
              </a:rPr>
            </a:br>
            <a:r>
              <a:rPr lang="ja-JP" altLang="ja-JP" sz="2200" kern="100" dirty="0" smtClean="0">
                <a:latin typeface="Century"/>
                <a:ea typeface="AR P丸ゴシック体M"/>
                <a:cs typeface="Times New Roman"/>
              </a:rPr>
              <a:t>これらが施行にいたる経緯にも</a:t>
            </a:r>
            <a:r>
              <a:rPr lang="ja-JP" altLang="en-US" sz="2200" kern="100" dirty="0" smtClean="0">
                <a:latin typeface="Century"/>
                <a:ea typeface="AR P丸ゴシック体M"/>
                <a:cs typeface="Times New Roman"/>
              </a:rPr>
              <a:t>受注側の市場行動（入札談合等）に対する発注側の行動という</a:t>
            </a:r>
            <a:r>
              <a:rPr lang="ja-JP" altLang="ja-JP" sz="2200" kern="100" dirty="0" smtClean="0">
                <a:latin typeface="Century"/>
                <a:ea typeface="AR P丸ゴシック体M"/>
                <a:cs typeface="Times New Roman"/>
              </a:rPr>
              <a:t>プロセスを認めることができる。</a:t>
            </a:r>
            <a:r>
              <a:rPr lang="en-US" altLang="ja-JP" sz="2000" kern="100" dirty="0" smtClean="0">
                <a:latin typeface="Century"/>
                <a:ea typeface="AR P丸ゴシック体M"/>
                <a:cs typeface="Times New Roman"/>
              </a:rPr>
              <a:t/>
            </a:r>
            <a:br>
              <a:rPr lang="en-US" altLang="ja-JP" sz="2000" kern="100" dirty="0" smtClean="0">
                <a:latin typeface="Century"/>
                <a:ea typeface="AR P丸ゴシック体M"/>
                <a:cs typeface="Times New Roman"/>
              </a:rPr>
            </a:br>
            <a:r>
              <a:rPr lang="en-US" altLang="ja-JP" sz="2000" kern="100" dirty="0" smtClean="0">
                <a:latin typeface="Century"/>
                <a:ea typeface="AR P丸ゴシック体M"/>
                <a:cs typeface="Times New Roman"/>
              </a:rPr>
              <a:t/>
            </a:r>
            <a:br>
              <a:rPr lang="en-US" altLang="ja-JP" sz="2000" kern="100" dirty="0" smtClean="0">
                <a:latin typeface="Century"/>
                <a:ea typeface="AR P丸ゴシック体M"/>
                <a:cs typeface="Times New Roman"/>
              </a:rPr>
            </a:br>
            <a:r>
              <a:rPr lang="en-US" altLang="ja-JP" sz="2200" kern="100" dirty="0" smtClean="0">
                <a:latin typeface="AR P丸ゴシック体M" pitchFamily="50" charset="-128"/>
                <a:ea typeface="AR P丸ゴシック体M" pitchFamily="50" charset="-128"/>
                <a:cs typeface="Times New Roman"/>
              </a:rPr>
              <a:t/>
            </a:r>
            <a:br>
              <a:rPr lang="en-US" altLang="ja-JP" sz="2200" kern="100" dirty="0" smtClean="0">
                <a:latin typeface="AR P丸ゴシック体M" pitchFamily="50" charset="-128"/>
                <a:ea typeface="AR P丸ゴシック体M" pitchFamily="50" charset="-128"/>
                <a:cs typeface="Times New Roman"/>
              </a:rPr>
            </a:br>
            <a:r>
              <a:rPr lang="en-US" altLang="ja-JP" sz="2700" kern="100" dirty="0" smtClean="0">
                <a:latin typeface="Century"/>
                <a:ea typeface="AR P丸ゴシック体M"/>
                <a:cs typeface="Times New Roman"/>
              </a:rPr>
              <a:t/>
            </a:r>
            <a:br>
              <a:rPr lang="en-US" altLang="ja-JP" sz="2700" kern="100" dirty="0" smtClean="0">
                <a:latin typeface="Century"/>
                <a:ea typeface="AR P丸ゴシック体M"/>
                <a:cs typeface="Times New Roman"/>
              </a:rPr>
            </a:br>
            <a:r>
              <a:rPr lang="en-US" altLang="ja-JP" sz="2700" kern="100" dirty="0" smtClean="0">
                <a:latin typeface="Century"/>
                <a:ea typeface="AR P丸ゴシック体M"/>
                <a:cs typeface="Times New Roman"/>
              </a:rPr>
              <a:t/>
            </a:r>
            <a:br>
              <a:rPr lang="en-US" altLang="ja-JP" sz="2700" kern="100" dirty="0" smtClean="0">
                <a:latin typeface="Century"/>
                <a:ea typeface="AR P丸ゴシック体M"/>
                <a:cs typeface="Times New Roman"/>
              </a:rPr>
            </a:br>
            <a:r>
              <a:rPr lang="en-US" altLang="ja-JP" sz="2000" b="1" kern="100" dirty="0" smtClean="0">
                <a:latin typeface="Century"/>
                <a:ea typeface="AR P丸ゴシック体M"/>
                <a:cs typeface="Times New Roman"/>
              </a:rPr>
              <a:t/>
            </a:r>
            <a:br>
              <a:rPr lang="en-US" altLang="ja-JP" sz="2000" b="1" kern="100" dirty="0" smtClean="0">
                <a:latin typeface="Century"/>
                <a:ea typeface="AR P丸ゴシック体M"/>
                <a:cs typeface="Times New Roman"/>
              </a:rPr>
            </a:br>
            <a:r>
              <a:rPr lang="en-US" altLang="ja-JP" sz="2000" b="1" kern="100" dirty="0" smtClean="0">
                <a:latin typeface="Century"/>
                <a:ea typeface="AR P丸ゴシック体M"/>
                <a:cs typeface="Times New Roman"/>
              </a:rPr>
              <a:t/>
            </a:r>
            <a:br>
              <a:rPr lang="en-US" altLang="ja-JP" sz="2000" b="1" kern="100" dirty="0" smtClean="0">
                <a:latin typeface="Century"/>
                <a:ea typeface="AR P丸ゴシック体M"/>
                <a:cs typeface="Times New Roman"/>
              </a:rPr>
            </a:br>
            <a:r>
              <a:rPr lang="en-US" altLang="ja-JP" sz="2000" b="1" kern="100" dirty="0" smtClean="0">
                <a:latin typeface="Century"/>
                <a:ea typeface="AR P丸ゴシック体M"/>
                <a:cs typeface="Times New Roman"/>
              </a:rPr>
              <a:t/>
            </a:r>
            <a:br>
              <a:rPr lang="en-US" altLang="ja-JP" sz="2000" b="1" kern="100" dirty="0" smtClean="0">
                <a:latin typeface="Century"/>
                <a:ea typeface="AR P丸ゴシック体M"/>
                <a:cs typeface="Times New Roman"/>
              </a:rPr>
            </a:br>
            <a:endParaRPr kumimoji="1" lang="ja-JP" altLang="en-US" sz="2000" dirty="0"/>
          </a:p>
        </p:txBody>
      </p:sp>
      <p:sp>
        <p:nvSpPr>
          <p:cNvPr id="3" name="スライド番号プレースホルダ 2"/>
          <p:cNvSpPr>
            <a:spLocks noGrp="1"/>
          </p:cNvSpPr>
          <p:nvPr>
            <p:ph type="sldNum" sz="quarter" idx="12"/>
          </p:nvPr>
        </p:nvSpPr>
        <p:spPr/>
        <p:txBody>
          <a:bodyPr/>
          <a:lstStyle/>
          <a:p>
            <a:fld id="{323824D2-57B7-4FB7-82D6-3DA34C67D3B4}" type="slidenum">
              <a:rPr kumimoji="1" lang="ja-JP" altLang="en-US" smtClean="0"/>
              <a:pPr/>
              <a:t>9</a:t>
            </a:fld>
            <a:endParaRPr kumimoji="1" lang="ja-JP" altLang="en-US"/>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4524</TotalTime>
  <Words>883</Words>
  <Application>Microsoft Office PowerPoint</Application>
  <PresentationFormat>画面に合わせる (4:3)</PresentationFormat>
  <Paragraphs>541</Paragraphs>
  <Slides>31</Slides>
  <Notes>2</Notes>
  <HiddenSlides>0</HiddenSlides>
  <MMClips>0</MMClips>
  <ScaleCrop>false</ScaleCrop>
  <HeadingPairs>
    <vt:vector size="4" baseType="variant">
      <vt:variant>
        <vt:lpstr>テーマ</vt:lpstr>
      </vt:variant>
      <vt:variant>
        <vt:i4>1</vt:i4>
      </vt:variant>
      <vt:variant>
        <vt:lpstr>スライド タイトル</vt:lpstr>
      </vt:variant>
      <vt:variant>
        <vt:i4>31</vt:i4>
      </vt:variant>
    </vt:vector>
  </HeadingPairs>
  <TitlesOfParts>
    <vt:vector size="32" baseType="lpstr">
      <vt:lpstr>Office テーマ</vt:lpstr>
      <vt:lpstr>  建設市場の行動規律</vt:lpstr>
      <vt:lpstr>目次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　図表2　競争入札工事の落札率（落札額/予定価格） 　　　　　　　　　　　　　　　　　（都道府県の数字は単純平均による）</vt:lpstr>
      <vt:lpstr>      ・市場のルールを動かしてきた力は何か  1994年の大改革に至る経緯をみると… 　・日米構造問題協議(1989～90)すなわち米国からの圧力 　　　　　　　排他的取引慣行の排除  ➩独占禁止法の運用強化 　　　　　　　　 内需拡大 ➩公共投資 　・受注側の市場行動（入札談合など）                           ➩発注側の行動　➩ルールの変更  2000年以降短期間に新たな市場のルールを構成する法律が次々と施行される 　入札契約適正化法(2001)     官製談合防止法(2003)               公共工事品質確保法(2005)     改正独占禁止法(2006)  これらが施行にいたる経緯にも受注側の市場行動（入札談合等）に対する発注側の行動というプロセスを認めることができる。        </vt:lpstr>
      <vt:lpstr>(2)  入札・落札方式の変遷　：                                                 明治以来の硬直性と変化の兆し</vt:lpstr>
      <vt:lpstr>                                        明治以来の硬直性と変化の兆しーその ２ー</vt:lpstr>
      <vt:lpstr>2  100年にわたる指名競争入札の時代を支えた 市場のルール</vt:lpstr>
      <vt:lpstr>3  請負契約のルール ー双務的契約条項・当事者間紛争の合理的解決方法・不具合への対処ー</vt:lpstr>
      <vt:lpstr>　　　　　　　　　　　　　　　　　　　　　　　　　　　　　          　　　　　　　　　　　　請負契約のルール</vt:lpstr>
      <vt:lpstr>(2) 　当事者間紛争の合理的解決　ー第三者による調停へー　  　契約履行過程で当事者間に問題発生 　　　　　　　　➩現場で第三者が関与して解決すべき  　FIDICでは、「エンジニア」と紛争裁定委員会(DAB) 　　発注者が任命する「エンジニア」と双方が合意のもとで工事ごとに設置さ 　　　れる紛争裁定委員会(DAB：Dispute Adjudication Board)によって、 　　　　紛争の早期解決と施工管理の円滑化を図っている。  　工事請負契約約款では、 　　　　　　　　「調停人」と裁判外紛争解決機関(ADR) 　 　　 発注者は監督員を現場に置いて契約履行に関する受注者への指 　　　示、承認、協議、その他を行わせる。監督員の指示などを受注者が 　　　受入れないときは、調停人が置かれていればその裁定を求める 　　　が、合意に至らなければ建設工事紛争審査会等（ADR：Additional  　　　Dispute Resolution) による紛争解決手続きに移行する。</vt:lpstr>
      <vt:lpstr>(3)   不具合への対処  　・　契約履行保証等の保証サービス     　　　・ 契約履行保証 　　　　役務的保証…公共工事履行保証証券（履行ボンド　付保率高） 　　　　金銭的保証…保証金・有価証券・金融機関保証 　　　　前払保証事業会社の契約保証証書 　　　　履行保証保険 　　　　公共工事履行保証証券　　　　　　（履行ボンド　付保率低） 　　・ 入札保証（入札ボンド） 　　　　入札保証保険（損保会社）・入札保証（金融機関） 　　　　契約保証の予約（金融機関、保証事業会社）等   ・ 瑕疵保証など  　　 ・瑕疵保証  　 民法（5年・10年）　標準約款（1年・2年） 　　　　　　　　  住宅品質確保促進法 (建物の主要部分　10年) 　　・不法行為責任 民法(知った時から3年　不法行為の時から20年)　  </vt:lpstr>
      <vt:lpstr>改正民法の瑕疵担保責任に関する規定</vt:lpstr>
      <vt:lpstr>・片務的契約条件チェックリスト　　（全51項目） （独立行政法人国際協力機構） </vt:lpstr>
      <vt:lpstr> 4  若者が入職しやすい就労環境づくり　 　　　　　　　　　　　</vt:lpstr>
      <vt:lpstr>PowerPoint プレゼンテーション</vt:lpstr>
      <vt:lpstr>（2）　雇用関係の明確化と就労条件の改善　</vt:lpstr>
      <vt:lpstr>図表5 建設技能者の雇用関係による区分</vt:lpstr>
      <vt:lpstr>　（3）一人親方の諸問題</vt:lpstr>
      <vt:lpstr>　　（4）外国人熟練技能者</vt:lpstr>
      <vt:lpstr>6　ガラパゴス化する国内市場  （1） 外国企業からみた日本の国内市場</vt:lpstr>
      <vt:lpstr> 図表6　建設業許可取得外国企業(132社)の国別構成と取得許可業種別構成(2015年3月末)　</vt:lpstr>
      <vt:lpstr>(2) 日本の建設市場ルールのガラパゴス化</vt:lpstr>
      <vt:lpstr>7　入札談合にどう向き合うか</vt:lpstr>
      <vt:lpstr>8　ICT活用による生産性改革</vt:lpstr>
      <vt:lpstr> i-Construction 　　　　～建設現場の生産性革命～</vt:lpstr>
      <vt:lpstr>おわりに</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建設市場のルールとは何か</dc:title>
  <dc:creator>FJ-USER</dc:creator>
  <cp:lastModifiedBy>us197613</cp:lastModifiedBy>
  <cp:revision>437</cp:revision>
  <dcterms:created xsi:type="dcterms:W3CDTF">2016-09-03T08:27:19Z</dcterms:created>
  <dcterms:modified xsi:type="dcterms:W3CDTF">2017-05-17T04:40:37Z</dcterms:modified>
</cp:coreProperties>
</file>